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D4D1E-A781-42EE-9391-61F658E485B1}" type="datetimeFigureOut">
              <a:rPr lang="fr-FR" smtClean="0"/>
              <a:t>26/08/2024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4EBB39-DA87-4FCE-97A2-A0A169F47F74}" type="slidenum">
              <a:rPr lang="fr-FR" smtClean="0"/>
              <a:t>‹N°›</a:t>
            </a:fld>
            <a:endParaRPr lang="fr-FR"/>
          </a:p>
        </p:txBody>
      </p:sp>
    </p:spTree>
    <p:extLst>
      <p:ext uri="{BB962C8B-B14F-4D97-AF65-F5344CB8AC3E}">
        <p14:creationId xmlns:p14="http://schemas.microsoft.com/office/powerpoint/2010/main" val="3625108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Volonté de </a:t>
            </a:r>
            <a:r>
              <a:rPr lang="fr-FR" dirty="0" err="1"/>
              <a:t>Granjean</a:t>
            </a:r>
            <a:r>
              <a:rPr lang="fr-FR" dirty="0"/>
              <a:t> d’accélérer la mise en place de la mesure 2 (enseignement en effectifs réduits) </a:t>
            </a:r>
          </a:p>
          <a:p>
            <a:r>
              <a:rPr lang="fr-FR" dirty="0"/>
              <a:t>et de la mesure 4 (réorganisation de l’année de terminale) de la réforme. Les textes seront définitifs fin novembre et présentés au CSE du 14 décembre. C’est pourquoi, dans l’attente du déroulement de ces instances, nous ne pouvons vous présenter que des éléments qui ne sont pas définitifs. Néanmoins sont d’ores et déjà actées : la mise en place de groupes à effectifs réduits (de niveaux) en 2° et 1°(suppression de 4semaines de cours), la création de parcours diversifiés en Terminale et ses conséquences : </a:t>
            </a:r>
          </a:p>
          <a:p>
            <a:pPr marL="285750" indent="-285750">
              <a:buFont typeface="Arial" panose="020B0604020202020204" pitchFamily="34" charset="0"/>
              <a:buChar char="•"/>
            </a:pPr>
            <a:r>
              <a:rPr lang="fr-FR" dirty="0"/>
              <a:t>la suppression de 4 semaines de cours, </a:t>
            </a:r>
          </a:p>
          <a:p>
            <a:pPr marL="285750" indent="-285750">
              <a:buFont typeface="Arial" panose="020B0604020202020204" pitchFamily="34" charset="0"/>
              <a:buChar char="•"/>
            </a:pPr>
            <a:r>
              <a:rPr lang="fr-FR" dirty="0"/>
              <a:t>le non-aménagement des programmes</a:t>
            </a:r>
          </a:p>
          <a:p>
            <a:pPr marL="285750" indent="-285750">
              <a:buFont typeface="Arial" panose="020B0604020202020204" pitchFamily="34" charset="0"/>
              <a:buChar char="•"/>
            </a:pPr>
            <a:r>
              <a:rPr lang="fr-FR" dirty="0"/>
              <a:t>un calendrier de terminale démentiel</a:t>
            </a:r>
          </a:p>
          <a:p>
            <a:pPr marL="285750" indent="-285750">
              <a:buFont typeface="Arial" panose="020B0604020202020204" pitchFamily="34" charset="0"/>
              <a:buChar char="•"/>
            </a:pPr>
            <a:r>
              <a:rPr lang="fr-FR" dirty="0"/>
              <a:t>le goulot d’étranglement que vont constituer les départs simultanés en PFMP.</a:t>
            </a: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a:t>
            </a:fld>
            <a:endParaRPr lang="fr-FR"/>
          </a:p>
        </p:txBody>
      </p:sp>
    </p:spTree>
    <p:extLst>
      <p:ext uri="{BB962C8B-B14F-4D97-AF65-F5344CB8AC3E}">
        <p14:creationId xmlns:p14="http://schemas.microsoft.com/office/powerpoint/2010/main" val="1512832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3</a:t>
            </a:fld>
            <a:endParaRPr lang="fr-FR"/>
          </a:p>
        </p:txBody>
      </p:sp>
    </p:spTree>
    <p:extLst>
      <p:ext uri="{BB962C8B-B14F-4D97-AF65-F5344CB8AC3E}">
        <p14:creationId xmlns:p14="http://schemas.microsoft.com/office/powerpoint/2010/main" val="292880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4</a:t>
            </a:fld>
            <a:endParaRPr lang="fr-FR"/>
          </a:p>
        </p:txBody>
      </p:sp>
    </p:spTree>
    <p:extLst>
      <p:ext uri="{BB962C8B-B14F-4D97-AF65-F5344CB8AC3E}">
        <p14:creationId xmlns:p14="http://schemas.microsoft.com/office/powerpoint/2010/main" val="184410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5</a:t>
            </a:fld>
            <a:endParaRPr lang="fr-FR"/>
          </a:p>
        </p:txBody>
      </p:sp>
    </p:spTree>
    <p:extLst>
      <p:ext uri="{BB962C8B-B14F-4D97-AF65-F5344CB8AC3E}">
        <p14:creationId xmlns:p14="http://schemas.microsoft.com/office/powerpoint/2010/main" val="309805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Outre les arguments habituels</a:t>
            </a:r>
            <a:r>
              <a:rPr lang="fr-FR" baseline="0" dirty="0"/>
              <a:t> : meilleure insertion pro par l’entreprise et faciliter la réussite des élèves voulant poursuivre leurs études,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kern="150" dirty="0">
                <a:latin typeface="Calibri" panose="020F0502020204030204" pitchFamily="34" charset="0"/>
                <a:ea typeface="Arial Unicode MS" panose="020B0604020202020204" pitchFamily="34" charset="-128"/>
              </a:rPr>
              <a:t>Argument du MEN :les PLP certifient les candidats libres en avril/mai (ils estiment à 1,5 semaine perdu</a:t>
            </a:r>
            <a:r>
              <a:rPr lang="fr-FR" kern="150" dirty="0">
                <a:solidFill>
                  <a:srgbClr val="00B050"/>
                </a:solidFill>
                <a:latin typeface="Calibri" panose="020F0502020204030204" pitchFamily="34" charset="0"/>
                <a:ea typeface="Arial Unicode MS" panose="020B0604020202020204" pitchFamily="34" charset="-128"/>
              </a:rPr>
              <a:t>e</a:t>
            </a:r>
            <a:r>
              <a:rPr lang="fr-FR" kern="150" dirty="0">
                <a:latin typeface="Calibri" panose="020F0502020204030204" pitchFamily="34" charset="0"/>
                <a:ea typeface="Arial Unicode MS" panose="020B0604020202020204" pitchFamily="34" charset="-128"/>
              </a:rPr>
              <a:t> par les élèves faute de PLP </a:t>
            </a:r>
            <a:r>
              <a:rPr lang="fr-FR" kern="150" dirty="0" err="1">
                <a:latin typeface="Calibri" panose="020F0502020204030204" pitchFamily="34" charset="0"/>
                <a:ea typeface="Arial Unicode MS" panose="020B0604020202020204" pitchFamily="34" charset="-128"/>
              </a:rPr>
              <a:t>parti·es</a:t>
            </a:r>
            <a:r>
              <a:rPr lang="fr-FR" kern="150" dirty="0">
                <a:latin typeface="Calibri" panose="020F0502020204030204" pitchFamily="34" charset="0"/>
                <a:ea typeface="Arial Unicode MS" panose="020B0604020202020204" pitchFamily="34" charset="-128"/>
              </a:rPr>
              <a:t> certifier les 109 000 candidats libres en 2022),</a:t>
            </a:r>
            <a:endParaRPr lang="fr-FR" kern="150" dirty="0">
              <a:effectLst/>
              <a:latin typeface="Calibri" panose="020F0502020204030204" pitchFamily="34" charset="0"/>
              <a:ea typeface="Arial Unicode MS" panose="020B0604020202020204" pitchFamily="34" charset="-128"/>
            </a:endParaRP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6</a:t>
            </a:fld>
            <a:endParaRPr lang="fr-FR"/>
          </a:p>
        </p:txBody>
      </p:sp>
    </p:spTree>
    <p:extLst>
      <p:ext uri="{BB962C8B-B14F-4D97-AF65-F5344CB8AC3E}">
        <p14:creationId xmlns:p14="http://schemas.microsoft.com/office/powerpoint/2010/main" val="3675573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52 (+3h) = 55</a:t>
            </a:r>
          </a:p>
        </p:txBody>
      </p:sp>
      <p:sp>
        <p:nvSpPr>
          <p:cNvPr id="4" name="Espace réservé du numéro de diapositive 3"/>
          <p:cNvSpPr>
            <a:spLocks noGrp="1"/>
          </p:cNvSpPr>
          <p:nvPr>
            <p:ph type="sldNum" sz="quarter" idx="10"/>
          </p:nvPr>
        </p:nvSpPr>
        <p:spPr/>
        <p:txBody>
          <a:bodyPr/>
          <a:lstStyle/>
          <a:p>
            <a:fld id="{B353D01D-A3E1-40EC-8F0A-F7A164DB2D90}" type="slidenum">
              <a:rPr lang="fr-FR" smtClean="0"/>
              <a:t>7</a:t>
            </a:fld>
            <a:endParaRPr lang="fr-FR"/>
          </a:p>
        </p:txBody>
      </p:sp>
    </p:spTree>
    <p:extLst>
      <p:ext uri="{BB962C8B-B14F-4D97-AF65-F5344CB8AC3E}">
        <p14:creationId xmlns:p14="http://schemas.microsoft.com/office/powerpoint/2010/main" val="577853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8</a:t>
            </a:fld>
            <a:endParaRPr lang="fr-FR"/>
          </a:p>
        </p:txBody>
      </p:sp>
    </p:spTree>
    <p:extLst>
      <p:ext uri="{BB962C8B-B14F-4D97-AF65-F5344CB8AC3E}">
        <p14:creationId xmlns:p14="http://schemas.microsoft.com/office/powerpoint/2010/main" val="2366045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9</a:t>
            </a:fld>
            <a:endParaRPr lang="fr-FR"/>
          </a:p>
        </p:txBody>
      </p:sp>
    </p:spTree>
    <p:extLst>
      <p:ext uri="{BB962C8B-B14F-4D97-AF65-F5344CB8AC3E}">
        <p14:creationId xmlns:p14="http://schemas.microsoft.com/office/powerpoint/2010/main" val="4144531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10</a:t>
            </a:fld>
            <a:endParaRPr lang="fr-FR"/>
          </a:p>
        </p:txBody>
      </p:sp>
    </p:spTree>
    <p:extLst>
      <p:ext uri="{BB962C8B-B14F-4D97-AF65-F5344CB8AC3E}">
        <p14:creationId xmlns:p14="http://schemas.microsoft.com/office/powerpoint/2010/main" val="556667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80603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3155454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93021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114313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67320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C525CC5-81A0-4D0F-8E71-79269259B3CC}" type="datetimeFigureOut">
              <a:rPr lang="fr-FR" smtClean="0"/>
              <a:t>26/08/2024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055441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C525CC5-81A0-4D0F-8E71-79269259B3CC}" type="datetimeFigureOut">
              <a:rPr lang="fr-FR" smtClean="0"/>
              <a:t>26/08/2024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500638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C525CC5-81A0-4D0F-8E71-79269259B3CC}" type="datetimeFigureOut">
              <a:rPr lang="fr-FR" smtClean="0"/>
              <a:t>26/08/2024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319631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525CC5-81A0-4D0F-8E71-79269259B3CC}" type="datetimeFigureOut">
              <a:rPr lang="fr-FR" smtClean="0"/>
              <a:t>26/08/2024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2683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C525CC5-81A0-4D0F-8E71-79269259B3CC}" type="datetimeFigureOut">
              <a:rPr lang="fr-FR" smtClean="0"/>
              <a:t>26/08/2024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281560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C525CC5-81A0-4D0F-8E71-79269259B3CC}" type="datetimeFigureOut">
              <a:rPr lang="fr-FR" smtClean="0"/>
              <a:t>26/08/2024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C75910-AF1C-4719-A63B-02810D60F271}" type="slidenum">
              <a:rPr lang="fr-FR" smtClean="0"/>
              <a:t>‹N°›</a:t>
            </a:fld>
            <a:endParaRPr lang="fr-FR"/>
          </a:p>
        </p:txBody>
      </p:sp>
    </p:spTree>
    <p:extLst>
      <p:ext uri="{BB962C8B-B14F-4D97-AF65-F5344CB8AC3E}">
        <p14:creationId xmlns:p14="http://schemas.microsoft.com/office/powerpoint/2010/main" val="178914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25CC5-81A0-4D0F-8E71-79269259B3CC}" type="datetimeFigureOut">
              <a:rPr lang="fr-FR" smtClean="0"/>
              <a:t>26/08/2024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75910-AF1C-4719-A63B-02810D60F271}" type="slidenum">
              <a:rPr lang="fr-FR" smtClean="0"/>
              <a:t>‹N°›</a:t>
            </a:fld>
            <a:endParaRPr lang="fr-FR"/>
          </a:p>
        </p:txBody>
      </p:sp>
    </p:spTree>
    <p:extLst>
      <p:ext uri="{BB962C8B-B14F-4D97-AF65-F5344CB8AC3E}">
        <p14:creationId xmlns:p14="http://schemas.microsoft.com/office/powerpoint/2010/main" val="196133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legifrance.gouv.fr/loda/id/JORFTEXT000000528079"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Grille%20horaire%20BAC%20PRO.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legifrance.gouv.fr/loda/id/JORFTEXT000000528079"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4" y="5636524"/>
            <a:ext cx="12191996" cy="122147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algn="ctr"/>
            <a:endParaRPr lang="fr-FR" b="1" dirty="0"/>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5" name="Rectangle 4">
            <a:extLst>
              <a:ext uri="{FF2B5EF4-FFF2-40B4-BE49-F238E27FC236}">
                <a16:creationId xmlns:a16="http://schemas.microsoft.com/office/drawing/2014/main" xmlns="" id="{DF276C74-0B4E-94EF-3867-AC33F1B526B9}"/>
              </a:ext>
            </a:extLst>
          </p:cNvPr>
          <p:cNvSpPr/>
          <p:nvPr/>
        </p:nvSpPr>
        <p:spPr>
          <a:xfrm>
            <a:off x="3655377" y="291193"/>
            <a:ext cx="4599464" cy="707886"/>
          </a:xfrm>
          <a:prstGeom prst="rect">
            <a:avLst/>
          </a:prstGeom>
        </p:spPr>
        <p:txBody>
          <a:bodyPr wrap="none">
            <a:spAutoFit/>
          </a:bodyPr>
          <a:lstStyle/>
          <a:p>
            <a:pPr algn="ctr"/>
            <a:r>
              <a:rPr lang="fr-FR" sz="2000" b="1" dirty="0"/>
              <a:t>LA RÉFORME STRUCTURELLE DU BAC PRO</a:t>
            </a:r>
          </a:p>
          <a:p>
            <a:pPr algn="ctr"/>
            <a:r>
              <a:rPr lang="fr-FR" sz="2000" b="1" dirty="0"/>
              <a:t>- 170H SUR LES TROIS ANS</a:t>
            </a:r>
          </a:p>
        </p:txBody>
      </p:sp>
      <p:sp>
        <p:nvSpPr>
          <p:cNvPr id="9" name="Rectangle 8">
            <a:extLst>
              <a:ext uri="{FF2B5EF4-FFF2-40B4-BE49-F238E27FC236}">
                <a16:creationId xmlns:a16="http://schemas.microsoft.com/office/drawing/2014/main" xmlns="" id="{DF276C74-0B4E-94EF-3867-AC33F1B526B9}"/>
              </a:ext>
            </a:extLst>
          </p:cNvPr>
          <p:cNvSpPr/>
          <p:nvPr/>
        </p:nvSpPr>
        <p:spPr>
          <a:xfrm>
            <a:off x="1953618" y="1325658"/>
            <a:ext cx="8284768" cy="400110"/>
          </a:xfrm>
          <a:prstGeom prst="rect">
            <a:avLst/>
          </a:prstGeom>
        </p:spPr>
        <p:txBody>
          <a:bodyPr wrap="none">
            <a:spAutoFit/>
          </a:bodyPr>
          <a:lstStyle/>
          <a:p>
            <a:r>
              <a:rPr lang="fr-FR" sz="2000" b="1" dirty="0"/>
              <a:t>MISE EN PLACE DÈS 2024 SUR L’ENSEMBLE DES NIVEAUX DE LA FORMATION </a:t>
            </a:r>
          </a:p>
        </p:txBody>
      </p:sp>
      <p:sp>
        <p:nvSpPr>
          <p:cNvPr id="13" name="Rectangle 12"/>
          <p:cNvSpPr/>
          <p:nvPr/>
        </p:nvSpPr>
        <p:spPr>
          <a:xfrm>
            <a:off x="1899231" y="3481091"/>
            <a:ext cx="8063635" cy="400110"/>
          </a:xfrm>
          <a:prstGeom prst="rect">
            <a:avLst/>
          </a:prstGeom>
        </p:spPr>
        <p:txBody>
          <a:bodyPr wrap="square">
            <a:spAutoFit/>
          </a:bodyPr>
          <a:lstStyle/>
          <a:p>
            <a:pPr marL="342900" indent="-342900" algn="ctr">
              <a:buFont typeface="Arial" panose="020B0604020202020204" pitchFamily="34" charset="0"/>
              <a:buChar char="•"/>
            </a:pPr>
            <a:r>
              <a:rPr lang="fr-FR" sz="2000" b="1" dirty="0">
                <a:ea typeface="Arial Unicode MS" panose="020B0604020202020204" pitchFamily="34" charset="-128"/>
              </a:rPr>
              <a:t>LA </a:t>
            </a:r>
            <a:r>
              <a:rPr lang="fr-FR" sz="2000" b="1" dirty="0" smtClean="0">
                <a:ea typeface="Arial Unicode MS" panose="020B0604020202020204" pitchFamily="34" charset="-128"/>
              </a:rPr>
              <a:t>DÉRÉGULATION  </a:t>
            </a:r>
            <a:r>
              <a:rPr lang="fr-FR" sz="2000" b="1" dirty="0">
                <a:ea typeface="Arial Unicode MS" panose="020B0604020202020204" pitchFamily="34" charset="-128"/>
              </a:rPr>
              <a:t>DE L’ANNÉE DE TERMINALE À LA RENTRÉE 2024</a:t>
            </a:r>
          </a:p>
        </p:txBody>
      </p:sp>
      <p:sp>
        <p:nvSpPr>
          <p:cNvPr id="2" name="ZoneTexte 1"/>
          <p:cNvSpPr txBox="1"/>
          <p:nvPr/>
        </p:nvSpPr>
        <p:spPr>
          <a:xfrm flipH="1">
            <a:off x="3177769" y="6089188"/>
            <a:ext cx="5836466" cy="646331"/>
          </a:xfrm>
          <a:prstGeom prst="rect">
            <a:avLst/>
          </a:prstGeom>
          <a:noFill/>
        </p:spPr>
        <p:txBody>
          <a:bodyPr wrap="square" rtlCol="0">
            <a:spAutoFit/>
          </a:bodyPr>
          <a:lstStyle/>
          <a:p>
            <a:pPr algn="ctr"/>
            <a:r>
              <a:rPr lang="fr-FR" b="1" dirty="0">
                <a:solidFill>
                  <a:schemeClr val="bg1"/>
                </a:solidFill>
              </a:rPr>
              <a:t>UNE   REFORME AVEC L’INSERTION PROFESSIONNELLE COMME SEULE BOUSSOLE</a:t>
            </a:r>
          </a:p>
        </p:txBody>
      </p:sp>
      <p:sp>
        <p:nvSpPr>
          <p:cNvPr id="8" name="Rectangle 7">
            <a:extLst>
              <a:ext uri="{FF2B5EF4-FFF2-40B4-BE49-F238E27FC236}">
                <a16:creationId xmlns:a16="http://schemas.microsoft.com/office/drawing/2014/main" xmlns="" id="{DF276C74-0B4E-94EF-3867-AC33F1B526B9}"/>
              </a:ext>
            </a:extLst>
          </p:cNvPr>
          <p:cNvSpPr/>
          <p:nvPr/>
        </p:nvSpPr>
        <p:spPr>
          <a:xfrm>
            <a:off x="2208173" y="2506691"/>
            <a:ext cx="6553910" cy="400110"/>
          </a:xfrm>
          <a:prstGeom prst="rect">
            <a:avLst/>
          </a:prstGeom>
        </p:spPr>
        <p:txBody>
          <a:bodyPr wrap="none">
            <a:spAutoFit/>
          </a:bodyPr>
          <a:lstStyle/>
          <a:p>
            <a:pPr marL="342900" indent="-342900">
              <a:buFont typeface="Arial" panose="020B0604020202020204" pitchFamily="34" charset="0"/>
              <a:buChar char="•"/>
            </a:pPr>
            <a:r>
              <a:rPr lang="fr-FR" sz="2000" b="1" dirty="0"/>
              <a:t>RENFORCER LES SAVOIRS FONDAMENTAUX : L’ARNAQUE </a:t>
            </a:r>
          </a:p>
        </p:txBody>
      </p:sp>
    </p:spTree>
    <p:extLst>
      <p:ext uri="{BB962C8B-B14F-4D97-AF65-F5344CB8AC3E}">
        <p14:creationId xmlns:p14="http://schemas.microsoft.com/office/powerpoint/2010/main" val="316816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10732" y="5713761"/>
            <a:ext cx="12191996" cy="1253083"/>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3" name="Rectangle 2"/>
          <p:cNvSpPr/>
          <p:nvPr/>
        </p:nvSpPr>
        <p:spPr>
          <a:xfrm>
            <a:off x="6096002" y="3250202"/>
            <a:ext cx="1840864" cy="646331"/>
          </a:xfrm>
          <a:prstGeom prst="rect">
            <a:avLst/>
          </a:prstGeom>
        </p:spPr>
        <p:txBody>
          <a:bodyPr wrap="square">
            <a:spAutoFit/>
          </a:bodyPr>
          <a:lstStyle/>
          <a:p>
            <a:r>
              <a:rPr lang="fr-FR" sz="3600" b="1" dirty="0">
                <a:solidFill>
                  <a:srgbClr val="C00000"/>
                </a:solidFill>
              </a:rPr>
              <a:t> </a:t>
            </a:r>
            <a:endParaRPr lang="fr-FR" sz="1600" dirty="0"/>
          </a:p>
        </p:txBody>
      </p:sp>
      <p:pic>
        <p:nvPicPr>
          <p:cNvPr id="14" name="Image 13"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36973" y="157555"/>
            <a:ext cx="649580" cy="573862"/>
          </a:xfrm>
          <a:prstGeom prst="rect">
            <a:avLst/>
          </a:prstGeom>
        </p:spPr>
      </p:pic>
      <p:sp>
        <p:nvSpPr>
          <p:cNvPr id="5" name="Rectangle 4"/>
          <p:cNvSpPr/>
          <p:nvPr/>
        </p:nvSpPr>
        <p:spPr>
          <a:xfrm>
            <a:off x="762357" y="1476654"/>
            <a:ext cx="10415160" cy="3802901"/>
          </a:xfrm>
          <a:prstGeom prst="rect">
            <a:avLst/>
          </a:prstGeom>
        </p:spPr>
        <p:txBody>
          <a:bodyPr wrap="square">
            <a:spAutoFit/>
          </a:bodyPr>
          <a:lstStyle/>
          <a:p>
            <a:pPr algn="ctr">
              <a:lnSpc>
                <a:spcPct val="107000"/>
              </a:lnSpc>
              <a:spcAft>
                <a:spcPts val="0"/>
              </a:spcAft>
            </a:pPr>
            <a:r>
              <a:rPr lang="fr-FR" sz="1600" b="1" dirty="0" smtClean="0">
                <a:latin typeface="Calibri" panose="020F0502020204030204" pitchFamily="34" charset="0"/>
                <a:ea typeface="Calibri" panose="020F0502020204030204" pitchFamily="34" charset="0"/>
                <a:cs typeface="Times New Roman" panose="02020603050405020304" pitchFamily="18" charset="0"/>
              </a:rPr>
              <a:t>DÉGRADATION DE NOS ORS ET DE NOS CONDITIONS DE TRAVAIL</a:t>
            </a:r>
            <a:endParaRPr lang="fr-FR" sz="1600"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fr-FR" sz="1600" dirty="0" smtClean="0"/>
              <a:t>Chaque </a:t>
            </a:r>
            <a:r>
              <a:rPr lang="fr-FR" sz="1600" dirty="0"/>
              <a:t>PFMP donne obligatoirement lieu à </a:t>
            </a:r>
            <a:r>
              <a:rPr lang="fr-FR" sz="1600" b="1" dirty="0"/>
              <a:t>une </a:t>
            </a:r>
            <a:r>
              <a:rPr lang="fr-FR" sz="1600" b="1" dirty="0" smtClean="0"/>
              <a:t>convention spécifique</a:t>
            </a:r>
            <a:r>
              <a:rPr lang="fr-FR" sz="1600" dirty="0"/>
              <a:t>. Comme pour toute PFMP, il est nécessaire de désigner un professeur référent de l’élève. </a:t>
            </a:r>
            <a:endParaRPr lang="fr-FR" sz="1600" dirty="0" smtClean="0"/>
          </a:p>
          <a:p>
            <a:pPr lvl="0"/>
            <a:endParaRPr lang="fr-FR" sz="1600" dirty="0" smtClean="0"/>
          </a:p>
          <a:p>
            <a:pPr marL="285750" lvl="0" indent="-285750">
              <a:buFont typeface="Arial" panose="020B0604020202020204" pitchFamily="34" charset="0"/>
              <a:buChar char="•"/>
            </a:pPr>
            <a:r>
              <a:rPr lang="fr-FR" sz="1600" dirty="0" smtClean="0"/>
              <a:t>Chaque </a:t>
            </a:r>
            <a:r>
              <a:rPr lang="fr-FR" sz="1600" dirty="0"/>
              <a:t>PFMP réalisée au titre du parcours ouvre </a:t>
            </a:r>
            <a:r>
              <a:rPr lang="fr-FR" sz="1600" b="1" dirty="0"/>
              <a:t>droit au versement de l’allocation</a:t>
            </a:r>
            <a:r>
              <a:rPr lang="fr-FR" sz="1600" dirty="0"/>
              <a:t>. </a:t>
            </a:r>
            <a:endParaRPr lang="fr-FR" sz="1600" dirty="0" smtClean="0"/>
          </a:p>
          <a:p>
            <a:pPr lvl="0"/>
            <a:endParaRPr lang="fr-FR" sz="1600" dirty="0" smtClean="0"/>
          </a:p>
          <a:p>
            <a:pPr marL="285750" lvl="0" indent="-285750">
              <a:buFont typeface="Arial" panose="020B0604020202020204" pitchFamily="34" charset="0"/>
              <a:buChar char="•"/>
            </a:pPr>
            <a:r>
              <a:rPr lang="fr-FR" sz="1600" dirty="0" smtClean="0"/>
              <a:t>Tant </a:t>
            </a:r>
            <a:r>
              <a:rPr lang="fr-FR" sz="1600" dirty="0"/>
              <a:t>que l’élève – ou son représentant légal – n’a pas signé de convention, il participe au parcours de préparation à la poursuite d’études supérieures. </a:t>
            </a:r>
            <a:endParaRPr lang="fr-FR" sz="1600" dirty="0" smtClean="0"/>
          </a:p>
          <a:p>
            <a:pPr lvl="0"/>
            <a:endParaRPr lang="fr-FR" sz="1600" dirty="0" smtClean="0"/>
          </a:p>
          <a:p>
            <a:pPr marL="285750" lvl="0" indent="-285750">
              <a:buFont typeface="Arial" panose="020B0604020202020204" pitchFamily="34" charset="0"/>
              <a:buChar char="•"/>
            </a:pPr>
            <a:r>
              <a:rPr lang="fr-FR" sz="1600" dirty="0" smtClean="0"/>
              <a:t>Les </a:t>
            </a:r>
            <a:r>
              <a:rPr lang="fr-FR" sz="1600" dirty="0"/>
              <a:t>PFMP effectuées au titre de ce parcours font l’objet d’un suivi tel que prévu par le </a:t>
            </a:r>
            <a:r>
              <a:rPr lang="fr-FR" sz="1600" dirty="0">
                <a:hlinkClick r:id="rId5"/>
              </a:rPr>
              <a:t>décret n° 92-1189 du 6 novembre 1992</a:t>
            </a:r>
            <a:r>
              <a:rPr lang="fr-FR" sz="1600" dirty="0"/>
              <a:t>. Ces PFMP </a:t>
            </a:r>
            <a:r>
              <a:rPr lang="fr-FR" sz="1600" b="1" dirty="0"/>
              <a:t>ne sont cependant pas des périodes entrant dans le cadre de la certification</a:t>
            </a:r>
            <a:r>
              <a:rPr lang="fr-FR" sz="1600" dirty="0"/>
              <a:t>. En conséquence, pour favoriser l’insertion du jeune, </a:t>
            </a:r>
            <a:r>
              <a:rPr lang="fr-FR" sz="1600" b="1" dirty="0"/>
              <a:t>le suivi est réel et nécessaire, mais non effectué à des fins certificatives. </a:t>
            </a:r>
            <a:endParaRPr lang="fr-FR" sz="1600" b="1" dirty="0" smtClean="0"/>
          </a:p>
          <a:p>
            <a:pPr lvl="0"/>
            <a:endParaRPr lang="fr-FR" sz="1600" dirty="0" smtClean="0"/>
          </a:p>
          <a:p>
            <a:pPr marL="285750" lvl="0" indent="-285750">
              <a:buFont typeface="Arial" panose="020B0604020202020204" pitchFamily="34" charset="0"/>
              <a:buChar char="•"/>
            </a:pPr>
            <a:r>
              <a:rPr lang="fr-FR" sz="1600" dirty="0" smtClean="0"/>
              <a:t>L’entreprise </a:t>
            </a:r>
            <a:r>
              <a:rPr lang="fr-FR" sz="1600" dirty="0"/>
              <a:t>peut remettre un document mentionnant </a:t>
            </a:r>
            <a:r>
              <a:rPr lang="fr-FR" sz="1600" b="1" dirty="0"/>
              <a:t>les compétences mises en œuvre et/ou acquises</a:t>
            </a:r>
            <a:r>
              <a:rPr lang="fr-FR" sz="1600" dirty="0"/>
              <a:t>.</a:t>
            </a:r>
          </a:p>
        </p:txBody>
      </p:sp>
      <p:sp>
        <p:nvSpPr>
          <p:cNvPr id="8" name="Rectangle 7"/>
          <p:cNvSpPr/>
          <p:nvPr/>
        </p:nvSpPr>
        <p:spPr>
          <a:xfrm>
            <a:off x="2935249" y="180674"/>
            <a:ext cx="6901218" cy="369332"/>
          </a:xfrm>
          <a:prstGeom prst="rect">
            <a:avLst/>
          </a:prstGeom>
        </p:spPr>
        <p:txBody>
          <a:bodyPr wrap="square">
            <a:spAutoFit/>
          </a:bodyPr>
          <a:lstStyle/>
          <a:p>
            <a:r>
              <a:rPr lang="fr-FR" b="1" dirty="0" smtClean="0"/>
              <a:t>PARCOURS DE </a:t>
            </a:r>
            <a:r>
              <a:rPr lang="fr-FR" b="1" i="1" dirty="0" smtClean="0"/>
              <a:t>« PRÉPARATION À L’INSERTION PROFESSIONNELLE »</a:t>
            </a:r>
            <a:r>
              <a:rPr lang="fr-FR" b="1" dirty="0" smtClean="0"/>
              <a:t> </a:t>
            </a:r>
            <a:endParaRPr lang="fr-FR" b="1" dirty="0">
              <a:ea typeface="Arial Unicode MS" panose="020B0604020202020204" pitchFamily="34" charset="-128"/>
            </a:endParaRPr>
          </a:p>
        </p:txBody>
      </p:sp>
    </p:spTree>
    <p:extLst>
      <p:ext uri="{BB962C8B-B14F-4D97-AF65-F5344CB8AC3E}">
        <p14:creationId xmlns:p14="http://schemas.microsoft.com/office/powerpoint/2010/main" val="196090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0349" y="625026"/>
            <a:ext cx="9615055" cy="261610"/>
          </a:xfrm>
          <a:prstGeom prst="rect">
            <a:avLst/>
          </a:prstGeom>
        </p:spPr>
        <p:txBody>
          <a:bodyPr wrap="square">
            <a:spAutoFit/>
          </a:bodyPr>
          <a:lstStyle/>
          <a:p>
            <a:pPr marL="96520" marR="128270" algn="ctr">
              <a:spcBef>
                <a:spcPts val="320"/>
              </a:spcBef>
            </a:pPr>
            <a:r>
              <a:rPr lang="en-US" sz="1100" kern="0" dirty="0">
                <a:latin typeface="Calibri" panose="020F0502020204030204" pitchFamily="34" charset="0"/>
                <a:ea typeface="Times New Roman" panose="02020603050405020304" pitchFamily="18" charset="0"/>
              </a:rPr>
              <a:t>VOLUME HORAIRE DE RÉFÉRENCE (*) CORRESPONDANT À UNE DURÉE DE </a:t>
            </a:r>
            <a:r>
              <a:rPr lang="en-US" sz="1100" b="1" kern="0" dirty="0">
                <a:solidFill>
                  <a:srgbClr val="FF0000"/>
                </a:solidFill>
                <a:latin typeface="Calibri" panose="020F0502020204030204" pitchFamily="34" charset="0"/>
                <a:ea typeface="Times New Roman" panose="02020603050405020304" pitchFamily="18" charset="0"/>
              </a:rPr>
              <a:t>80 SEMAINES D'ENSEIGNEMENT, 20 SEMAINES DE PFMP </a:t>
            </a:r>
            <a:r>
              <a:rPr lang="en-US" sz="1100" kern="0" dirty="0">
                <a:latin typeface="Calibri" panose="020F0502020204030204" pitchFamily="34" charset="0"/>
                <a:ea typeface="Times New Roman" panose="02020603050405020304" pitchFamily="18" charset="0"/>
              </a:rPr>
              <a:t>ET 2 SEMAINES D'EXAMEN</a:t>
            </a:r>
            <a:endParaRPr lang="fr-FR" sz="1100" b="1" kern="0" dirty="0">
              <a:effectLst/>
              <a:latin typeface="Times New Roman" panose="02020603050405020304" pitchFamily="18" charset="0"/>
              <a:ea typeface="Times New Roman" panose="02020603050405020304" pitchFamily="18" charset="0"/>
            </a:endParaRPr>
          </a:p>
        </p:txBody>
      </p:sp>
      <p:graphicFrame>
        <p:nvGraphicFramePr>
          <p:cNvPr id="7" name="Tableau 6"/>
          <p:cNvGraphicFramePr>
            <a:graphicFrameLocks noGrp="1"/>
          </p:cNvGraphicFramePr>
          <p:nvPr>
            <p:extLst/>
          </p:nvPr>
        </p:nvGraphicFramePr>
        <p:xfrm>
          <a:off x="194456" y="1003978"/>
          <a:ext cx="7351958" cy="5622621"/>
        </p:xfrm>
        <a:graphic>
          <a:graphicData uri="http://schemas.openxmlformats.org/drawingml/2006/table">
            <a:tbl>
              <a:tblPr firstRow="1" firstCol="1" lastRow="1" lastCol="1" bandRow="1" bandCol="1">
                <a:tableStyleId>{5C22544A-7EE6-4342-B048-85BDC9FD1C3A}</a:tableStyleId>
              </a:tblPr>
              <a:tblGrid>
                <a:gridCol w="2422651">
                  <a:extLst>
                    <a:ext uri="{9D8B030D-6E8A-4147-A177-3AD203B41FA5}">
                      <a16:colId xmlns:a16="http://schemas.microsoft.com/office/drawing/2014/main" xmlns="" val="20000"/>
                    </a:ext>
                  </a:extLst>
                </a:gridCol>
                <a:gridCol w="1258793">
                  <a:extLst>
                    <a:ext uri="{9D8B030D-6E8A-4147-A177-3AD203B41FA5}">
                      <a16:colId xmlns:a16="http://schemas.microsoft.com/office/drawing/2014/main" xmlns="" val="20001"/>
                    </a:ext>
                  </a:extLst>
                </a:gridCol>
                <a:gridCol w="1157707">
                  <a:extLst>
                    <a:ext uri="{9D8B030D-6E8A-4147-A177-3AD203B41FA5}">
                      <a16:colId xmlns:a16="http://schemas.microsoft.com/office/drawing/2014/main" xmlns="" val="20002"/>
                    </a:ext>
                  </a:extLst>
                </a:gridCol>
                <a:gridCol w="1355100">
                  <a:extLst>
                    <a:ext uri="{9D8B030D-6E8A-4147-A177-3AD203B41FA5}">
                      <a16:colId xmlns:a16="http://schemas.microsoft.com/office/drawing/2014/main" xmlns="" val="20003"/>
                    </a:ext>
                  </a:extLst>
                </a:gridCol>
                <a:gridCol w="1157707">
                  <a:extLst>
                    <a:ext uri="{9D8B030D-6E8A-4147-A177-3AD203B41FA5}">
                      <a16:colId xmlns:a16="http://schemas.microsoft.com/office/drawing/2014/main" xmlns="" val="20004"/>
                    </a:ext>
                  </a:extLst>
                </a:gridCol>
              </a:tblGrid>
              <a:tr h="189313">
                <a:tc>
                  <a:txBody>
                    <a:bodyPr/>
                    <a:lstStyle/>
                    <a:p>
                      <a:pPr>
                        <a:spcAft>
                          <a:spcPts val="0"/>
                        </a:spcAft>
                      </a:pPr>
                      <a:r>
                        <a:rPr lang="fr-FR"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 marR="38100" algn="ctr">
                        <a:spcAft>
                          <a:spcPts val="0"/>
                        </a:spcAft>
                      </a:pPr>
                      <a:r>
                        <a:rPr lang="fr-FR" sz="1000">
                          <a:effectLst/>
                        </a:rPr>
                        <a:t>Seconde</a:t>
                      </a:r>
                      <a:r>
                        <a:rPr lang="en-US" sz="1000">
                          <a:effectLst/>
                        </a:rPr>
                        <a:t> prof</a:t>
                      </a:r>
                      <a:endParaRPr lang="fr-FR" sz="1000">
                        <a:effectLst/>
                      </a:endParaRPr>
                    </a:p>
                    <a:p>
                      <a:pPr marL="1905" marR="38100" algn="ctr">
                        <a:spcAft>
                          <a:spcPts val="0"/>
                        </a:spcAft>
                      </a:pPr>
                      <a:r>
                        <a:rPr lang="en-US" sz="1000">
                          <a:effectLst/>
                        </a:rPr>
                        <a:t>30 semaines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1440" marR="9525" indent="-56515" algn="ctr">
                        <a:spcAft>
                          <a:spcPts val="0"/>
                        </a:spcAft>
                      </a:pPr>
                      <a:r>
                        <a:rPr lang="en-US" sz="1000">
                          <a:effectLst/>
                        </a:rPr>
                        <a:t>Première prof</a:t>
                      </a:r>
                      <a:endParaRPr lang="fr-FR" sz="1000">
                        <a:effectLst/>
                      </a:endParaRPr>
                    </a:p>
                    <a:p>
                      <a:pPr marL="91440" marR="9525" indent="-56515" algn="ctr">
                        <a:spcAft>
                          <a:spcPts val="0"/>
                        </a:spcAft>
                      </a:pPr>
                      <a:r>
                        <a:rPr lang="en-US" sz="1000">
                          <a:effectLst/>
                        </a:rPr>
                        <a:t>28 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 algn="ctr">
                        <a:spcAft>
                          <a:spcPts val="0"/>
                        </a:spcAft>
                      </a:pPr>
                      <a:r>
                        <a:rPr lang="en-US" sz="1000">
                          <a:effectLst/>
                        </a:rPr>
                        <a:t>Terminale prof</a:t>
                      </a:r>
                      <a:endParaRPr lang="fr-FR" sz="1000">
                        <a:effectLst/>
                      </a:endParaRPr>
                    </a:p>
                    <a:p>
                      <a:pPr marL="1905" algn="ctr">
                        <a:spcAft>
                          <a:spcPts val="0"/>
                        </a:spcAft>
                      </a:pPr>
                      <a:r>
                        <a:rPr lang="en-US" sz="1000">
                          <a:effectLst/>
                        </a:rPr>
                        <a:t>22 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59410" marR="90170" indent="-245745" algn="ctr">
                        <a:spcAft>
                          <a:spcPts val="0"/>
                        </a:spcAft>
                      </a:pPr>
                      <a:r>
                        <a:rPr lang="en-US" sz="1000">
                          <a:effectLst/>
                        </a:rPr>
                        <a:t>Total sur 3 ans</a:t>
                      </a:r>
                      <a:endParaRPr lang="fr-FR" sz="1000">
                        <a:effectLst/>
                      </a:endParaRPr>
                    </a:p>
                    <a:p>
                      <a:pPr marL="359410" marR="90170" indent="-245745" algn="ctr">
                        <a:spcAft>
                          <a:spcPts val="0"/>
                        </a:spcAft>
                      </a:pPr>
                      <a:r>
                        <a:rPr lang="en-US" sz="1000">
                          <a:effectLst/>
                        </a:rPr>
                        <a:t>80 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0"/>
                  </a:ext>
                </a:extLst>
              </a:tr>
              <a:tr h="197528">
                <a:tc>
                  <a:txBody>
                    <a:bodyPr/>
                    <a:lstStyle/>
                    <a:p>
                      <a:pPr marL="15875" marR="541655">
                        <a:spcAft>
                          <a:spcPts val="0"/>
                        </a:spcAft>
                      </a:pPr>
                      <a:r>
                        <a:rPr lang="en-US" sz="1000">
                          <a:effectLst/>
                        </a:rPr>
                        <a:t>ENSEIGNEMENTS PROFESSIONNELS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450                             </a:t>
                      </a:r>
                      <a:r>
                        <a:rPr lang="en-US" sz="1000" dirty="0">
                          <a:solidFill>
                            <a:srgbClr val="C00000"/>
                          </a:solidFill>
                          <a:effectLst/>
                        </a:rPr>
                        <a:t>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rPr>
                        <a:t>420                          </a:t>
                      </a:r>
                      <a:r>
                        <a:rPr lang="en-US" sz="1000" dirty="0">
                          <a:solidFill>
                            <a:srgbClr val="C00000"/>
                          </a:solidFill>
                          <a:effectLst/>
                        </a:rPr>
                        <a:t>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19685">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rPr>
                        <a:t>319                                 </a:t>
                      </a:r>
                      <a:r>
                        <a:rPr lang="en-US" sz="1000" dirty="0">
                          <a:solidFill>
                            <a:srgbClr val="C00000"/>
                          </a:solidFill>
                          <a:effectLst/>
                        </a:rPr>
                        <a:t>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19050">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1 189</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1"/>
                  </a:ext>
                </a:extLst>
              </a:tr>
              <a:tr h="144664">
                <a:tc>
                  <a:txBody>
                    <a:bodyPr/>
                    <a:lstStyle/>
                    <a:p>
                      <a:pPr marL="15875">
                        <a:spcAft>
                          <a:spcPts val="0"/>
                        </a:spcAft>
                      </a:pPr>
                      <a:r>
                        <a:rPr lang="en-US" sz="1000">
                          <a:effectLst/>
                        </a:rPr>
                        <a:t>Enseignement professionnel</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360                         </a:t>
                      </a:r>
                      <a:r>
                        <a:rPr lang="en-US" sz="1000" dirty="0">
                          <a:solidFill>
                            <a:srgbClr val="C00000"/>
                          </a:solidFill>
                          <a:effectLst/>
                        </a:rPr>
                        <a:t>12h/s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294                   </a:t>
                      </a:r>
                      <a:r>
                        <a:rPr lang="en-US" sz="1000" dirty="0">
                          <a:solidFill>
                            <a:srgbClr val="C00000"/>
                          </a:solidFill>
                          <a:effectLst/>
                        </a:rPr>
                        <a:t>10,5h/s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231                          </a:t>
                      </a:r>
                      <a:r>
                        <a:rPr lang="en-US" sz="1000" dirty="0">
                          <a:solidFill>
                            <a:srgbClr val="C00000"/>
                          </a:solidFill>
                          <a:effectLst/>
                        </a:rPr>
                        <a:t>10,5h/s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885</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2"/>
                  </a:ext>
                </a:extLst>
              </a:tr>
              <a:tr h="202886">
                <a:tc>
                  <a:txBody>
                    <a:bodyPr/>
                    <a:lstStyle/>
                    <a:p>
                      <a:pPr marL="15875" marR="72390">
                        <a:spcAft>
                          <a:spcPts val="0"/>
                        </a:spcAft>
                      </a:pPr>
                      <a:r>
                        <a:rPr lang="en-US" sz="1000">
                          <a:effectLst/>
                        </a:rPr>
                        <a:t>Enseignements professionnels et français en co-intervention (a)</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15                           </a:t>
                      </a:r>
                      <a:r>
                        <a:rPr lang="en-US" sz="1000" dirty="0">
                          <a:solidFill>
                            <a:srgbClr val="C00000"/>
                          </a:solidFill>
                          <a:effectLst/>
                        </a:rPr>
                        <a:t>0,5h/</a:t>
                      </a:r>
                      <a:r>
                        <a:rPr lang="en-US" sz="1000" dirty="0">
                          <a:effectLst/>
                        </a:rPr>
                        <a:t>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14                       </a:t>
                      </a:r>
                      <a:r>
                        <a:rPr lang="en-US" sz="1000" dirty="0">
                          <a:solidFill>
                            <a:srgbClr val="C00000"/>
                          </a:solidFill>
                          <a:effectLst/>
                        </a:rPr>
                        <a:t>0,5h/s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29</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3"/>
                  </a:ext>
                </a:extLst>
              </a:tr>
              <a:tr h="257180">
                <a:tc>
                  <a:txBody>
                    <a:bodyPr/>
                    <a:lstStyle/>
                    <a:p>
                      <a:pPr marR="83820">
                        <a:spcAft>
                          <a:spcPts val="0"/>
                        </a:spcAft>
                      </a:pPr>
                      <a:r>
                        <a:rPr lang="en-US" sz="1000" dirty="0" err="1">
                          <a:effectLst/>
                        </a:rPr>
                        <a:t>Enseignements</a:t>
                      </a:r>
                      <a:r>
                        <a:rPr lang="en-US" sz="1000" dirty="0">
                          <a:effectLst/>
                        </a:rPr>
                        <a:t> </a:t>
                      </a:r>
                      <a:r>
                        <a:rPr lang="en-US" sz="1000" dirty="0" err="1">
                          <a:effectLst/>
                        </a:rPr>
                        <a:t>professionnels</a:t>
                      </a:r>
                      <a:r>
                        <a:rPr lang="en-US" sz="1000" dirty="0">
                          <a:effectLst/>
                        </a:rPr>
                        <a:t> et </a:t>
                      </a:r>
                      <a:r>
                        <a:rPr lang="en-US" sz="1000" dirty="0" err="1">
                          <a:effectLst/>
                        </a:rPr>
                        <a:t>mathématiques</a:t>
                      </a:r>
                      <a:r>
                        <a:rPr lang="en-US" sz="1000" dirty="0">
                          <a:effectLst/>
                        </a:rPr>
                        <a:t>-sciences </a:t>
                      </a:r>
                      <a:r>
                        <a:rPr lang="en-US" sz="1000" dirty="0" err="1">
                          <a:effectLst/>
                        </a:rPr>
                        <a:t>en</a:t>
                      </a:r>
                      <a:r>
                        <a:rPr lang="en-US" sz="1000" dirty="0">
                          <a:effectLst/>
                        </a:rPr>
                        <a:t> co-intervention (a)</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15                           </a:t>
                      </a:r>
                      <a:r>
                        <a:rPr lang="en-US" sz="1000" dirty="0">
                          <a:solidFill>
                            <a:srgbClr val="C00000"/>
                          </a:solidFill>
                          <a:effectLst/>
                        </a:rPr>
                        <a:t>0,5h/s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14                       </a:t>
                      </a:r>
                      <a:r>
                        <a:rPr lang="en-US" sz="1000" dirty="0">
                          <a:solidFill>
                            <a:srgbClr val="C00000"/>
                          </a:solidFill>
                          <a:effectLst/>
                        </a:rPr>
                        <a:t>0,5h/s</a:t>
                      </a:r>
                      <a:r>
                        <a:rPr lang="en-US" sz="10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a:effectLst/>
                        </a:rPr>
                        <a:t> </a:t>
                      </a:r>
                      <a:endParaRPr lang="fr-FR" sz="1000">
                        <a:effectLst/>
                      </a:endParaRPr>
                    </a:p>
                    <a:p>
                      <a:pPr marL="19050">
                        <a:spcAft>
                          <a:spcPts val="0"/>
                        </a:spcAft>
                      </a:pPr>
                      <a:r>
                        <a:rPr lang="en-US" sz="1000">
                          <a:effectLst/>
                        </a:rPr>
                        <a: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29</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4"/>
                  </a:ext>
                </a:extLst>
              </a:tr>
              <a:tr h="138234">
                <a:tc>
                  <a:txBody>
                    <a:bodyPr/>
                    <a:lstStyle/>
                    <a:p>
                      <a:pPr marL="15875">
                        <a:spcAft>
                          <a:spcPts val="0"/>
                        </a:spcAft>
                      </a:pPr>
                      <a:r>
                        <a:rPr lang="en-US" sz="1000">
                          <a:effectLst/>
                        </a:rPr>
                        <a:t>Réalisation d'un projet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a:effectLst/>
                        </a:rPr>
                        <a: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42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22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64</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5"/>
                  </a:ext>
                </a:extLst>
              </a:tr>
              <a:tr h="196100">
                <a:tc>
                  <a:txBody>
                    <a:bodyPr/>
                    <a:lstStyle/>
                    <a:p>
                      <a:pPr marL="15875" marR="838835">
                        <a:spcAft>
                          <a:spcPts val="0"/>
                        </a:spcAft>
                      </a:pPr>
                      <a:r>
                        <a:rPr lang="en-US" sz="1000">
                          <a:effectLst/>
                        </a:rPr>
                        <a:t>Prévention-santé-environnement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30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28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33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91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6"/>
                  </a:ext>
                </a:extLst>
              </a:tr>
              <a:tr h="198600">
                <a:tc>
                  <a:txBody>
                    <a:bodyPr/>
                    <a:lstStyle/>
                    <a:p>
                      <a:pPr marR="626110">
                        <a:spcAft>
                          <a:spcPts val="0"/>
                        </a:spcAft>
                      </a:pPr>
                      <a:r>
                        <a:rPr lang="en-US" sz="1000">
                          <a:effectLst/>
                        </a:rPr>
                        <a:t>Eco-gestion ou éco-droit (selon la spécialité)</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30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28                          </a:t>
                      </a:r>
                      <a:r>
                        <a:rPr lang="en-US" sz="1000" dirty="0">
                          <a:solidFill>
                            <a:srgbClr val="C00000"/>
                          </a:solidFill>
                          <a:effectLst/>
                        </a:rPr>
                        <a:t> 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33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91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7"/>
                  </a:ext>
                </a:extLst>
              </a:tr>
              <a:tr h="185384">
                <a:tc>
                  <a:txBody>
                    <a:bodyPr/>
                    <a:lstStyle/>
                    <a:p>
                      <a:pPr marL="15875" marR="584200">
                        <a:spcAft>
                          <a:spcPts val="0"/>
                        </a:spcAft>
                      </a:pPr>
                      <a:r>
                        <a:rPr lang="en-US" sz="1000">
                          <a:effectLst/>
                        </a:rPr>
                        <a:t>ENSEIGNEMENTS GÉNÉRAUX</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a:effectLst/>
                        </a:rPr>
                        <a:t>390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a:effectLst/>
                        </a:rPr>
                        <a:t>350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330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1 070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8"/>
                  </a:ext>
                </a:extLst>
              </a:tr>
              <a:tr h="203243">
                <a:tc>
                  <a:txBody>
                    <a:bodyPr/>
                    <a:lstStyle/>
                    <a:p>
                      <a:pPr marL="15875" marR="135890">
                        <a:spcAft>
                          <a:spcPts val="0"/>
                        </a:spcAft>
                      </a:pPr>
                      <a:r>
                        <a:rPr lang="en-US" sz="1000">
                          <a:effectLst/>
                        </a:rPr>
                        <a:t>Français, histoire-géographie et enseignement moral et civique (b)</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120                            </a:t>
                      </a:r>
                      <a:r>
                        <a:rPr lang="en-US" sz="1000" dirty="0">
                          <a:solidFill>
                            <a:srgbClr val="C00000"/>
                          </a:solidFill>
                          <a:effectLst/>
                        </a:rPr>
                        <a:t>4h/s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98                       </a:t>
                      </a:r>
                      <a:r>
                        <a:rPr lang="en-US" sz="1000" dirty="0">
                          <a:solidFill>
                            <a:srgbClr val="C00000"/>
                          </a:solidFill>
                          <a:effectLst/>
                        </a:rPr>
                        <a:t>3,5h/s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99                              </a:t>
                      </a:r>
                      <a:r>
                        <a:rPr lang="en-US" sz="1000" dirty="0">
                          <a:solidFill>
                            <a:srgbClr val="C00000"/>
                          </a:solidFill>
                          <a:effectLst/>
                        </a:rPr>
                        <a:t>4,5h/s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317</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09"/>
                  </a:ext>
                </a:extLst>
              </a:tr>
              <a:tr h="150379">
                <a:tc>
                  <a:txBody>
                    <a:bodyPr/>
                    <a:lstStyle/>
                    <a:p>
                      <a:pPr marL="15875">
                        <a:spcAft>
                          <a:spcPts val="0"/>
                        </a:spcAft>
                      </a:pPr>
                      <a:r>
                        <a:rPr lang="en-US" sz="1000">
                          <a:effectLst/>
                        </a:rPr>
                        <a:t>Mathématiques (b)</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60                              </a:t>
                      </a:r>
                      <a:r>
                        <a:rPr lang="en-US" sz="1000" dirty="0">
                          <a:solidFill>
                            <a:srgbClr val="C00000"/>
                          </a:solidFill>
                          <a:effectLst/>
                        </a:rPr>
                        <a:t>2h/s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56                           </a:t>
                      </a:r>
                      <a:r>
                        <a:rPr lang="en-US" sz="1000" dirty="0">
                          <a:solidFill>
                            <a:srgbClr val="C00000"/>
                          </a:solidFill>
                          <a:effectLst/>
                        </a:rPr>
                        <a:t>2h/s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55                              </a:t>
                      </a:r>
                      <a:r>
                        <a:rPr lang="en-US" sz="1000" dirty="0">
                          <a:solidFill>
                            <a:srgbClr val="C00000"/>
                          </a:solidFill>
                          <a:effectLst/>
                        </a:rPr>
                        <a:t>2,5h/s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171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0"/>
                  </a:ext>
                </a:extLst>
              </a:tr>
              <a:tr h="152165">
                <a:tc>
                  <a:txBody>
                    <a:bodyPr/>
                    <a:lstStyle/>
                    <a:p>
                      <a:pPr marL="15875">
                        <a:spcAft>
                          <a:spcPts val="0"/>
                        </a:spcAft>
                      </a:pPr>
                      <a:r>
                        <a:rPr lang="en-US" sz="1000">
                          <a:effectLst/>
                        </a:rPr>
                        <a:t>Langue vivante A</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60                              </a:t>
                      </a:r>
                      <a:r>
                        <a:rPr lang="en-US" sz="1000" dirty="0">
                          <a:solidFill>
                            <a:srgbClr val="C00000"/>
                          </a:solidFill>
                          <a:effectLst/>
                        </a:rPr>
                        <a:t>2h/s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56                           </a:t>
                      </a:r>
                      <a:r>
                        <a:rPr lang="en-US" sz="1000" dirty="0">
                          <a:solidFill>
                            <a:srgbClr val="C00000"/>
                          </a:solidFill>
                          <a:effectLst/>
                        </a:rPr>
                        <a:t>2h/s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55                              </a:t>
                      </a:r>
                      <a:r>
                        <a:rPr lang="en-US" sz="1000" dirty="0">
                          <a:solidFill>
                            <a:srgbClr val="C00000"/>
                          </a:solidFill>
                          <a:effectLst/>
                        </a:rPr>
                        <a:t>2,5h/s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171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1"/>
                  </a:ext>
                </a:extLst>
              </a:tr>
              <a:tr h="195028">
                <a:tc>
                  <a:txBody>
                    <a:bodyPr/>
                    <a:lstStyle/>
                    <a:p>
                      <a:pPr marL="15875" marR="102235">
                        <a:spcAft>
                          <a:spcPts val="0"/>
                        </a:spcAft>
                      </a:pPr>
                      <a:r>
                        <a:rPr lang="en-US" sz="1000">
                          <a:effectLst/>
                        </a:rPr>
                        <a:t>Physique-chimie ou langue vivante B (selon la spécialité)</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45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42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33                              </a:t>
                      </a:r>
                      <a:r>
                        <a:rPr lang="en-US" sz="1000" dirty="0">
                          <a:solidFill>
                            <a:srgbClr val="C00000"/>
                          </a:solidFill>
                          <a:effectLst/>
                        </a:rPr>
                        <a:t>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120</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2"/>
                  </a:ext>
                </a:extLst>
              </a:tr>
              <a:tr h="167524">
                <a:tc>
                  <a:txBody>
                    <a:bodyPr/>
                    <a:lstStyle/>
                    <a:p>
                      <a:pPr marL="15875" marR="419735">
                        <a:spcAft>
                          <a:spcPts val="0"/>
                        </a:spcAft>
                      </a:pPr>
                      <a:r>
                        <a:rPr lang="en-US" sz="1000">
                          <a:effectLst/>
                        </a:rPr>
                        <a:t>Arts appliqués et culture artistique</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30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28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22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80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3"/>
                  </a:ext>
                </a:extLst>
              </a:tr>
              <a:tr h="149664">
                <a:tc>
                  <a:txBody>
                    <a:bodyPr/>
                    <a:lstStyle/>
                    <a:p>
                      <a:pPr marL="15875">
                        <a:spcAft>
                          <a:spcPts val="0"/>
                        </a:spcAft>
                      </a:pPr>
                      <a:r>
                        <a:rPr lang="en-US" sz="1000">
                          <a:effectLst/>
                        </a:rPr>
                        <a:t>Education physique et sportive</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75                           </a:t>
                      </a:r>
                      <a:r>
                        <a:rPr lang="en-US" sz="1000" dirty="0">
                          <a:solidFill>
                            <a:srgbClr val="C00000"/>
                          </a:solidFill>
                          <a:effectLst/>
                        </a:rPr>
                        <a:t>2,5h/s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70                       </a:t>
                      </a:r>
                      <a:r>
                        <a:rPr lang="en-US" sz="1000" dirty="0">
                          <a:solidFill>
                            <a:srgbClr val="C00000"/>
                          </a:solidFill>
                          <a:effectLst/>
                        </a:rPr>
                        <a:t>2,5h/s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66                                 </a:t>
                      </a:r>
                      <a:r>
                        <a:rPr lang="en-US" sz="1000" dirty="0">
                          <a:solidFill>
                            <a:srgbClr val="C00000"/>
                          </a:solidFill>
                          <a:effectLst/>
                        </a:rPr>
                        <a:t>3h/s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a:effectLst/>
                        </a:rPr>
                        <a:t>211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4"/>
                  </a:ext>
                </a:extLst>
              </a:tr>
              <a:tr h="197528">
                <a:tc>
                  <a:txBody>
                    <a:bodyPr/>
                    <a:lstStyle/>
                    <a:p>
                      <a:pPr marL="14605">
                        <a:spcAft>
                          <a:spcPts val="0"/>
                        </a:spcAft>
                      </a:pPr>
                      <a:r>
                        <a:rPr lang="en-US" sz="1000">
                          <a:effectLst/>
                        </a:rPr>
                        <a:t>SOUTIEN AU PARCOURS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8415">
                        <a:spcAft>
                          <a:spcPts val="0"/>
                        </a:spcAft>
                      </a:pPr>
                      <a:r>
                        <a:rPr lang="en-US" sz="1000" dirty="0">
                          <a:effectLst/>
                        </a:rPr>
                        <a:t>30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685">
                        <a:spcAft>
                          <a:spcPts val="0"/>
                        </a:spcAft>
                      </a:pPr>
                      <a:r>
                        <a:rPr lang="en-US" sz="1000" dirty="0">
                          <a:effectLst/>
                        </a:rPr>
                        <a:t>28                           </a:t>
                      </a:r>
                      <a:r>
                        <a:rPr lang="en-US" sz="1000" dirty="0">
                          <a:solidFill>
                            <a:srgbClr val="C00000"/>
                          </a:solidFill>
                          <a:effectLst/>
                        </a:rPr>
                        <a:t>1h/s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a:spcAft>
                          <a:spcPts val="0"/>
                        </a:spcAft>
                      </a:pPr>
                      <a:r>
                        <a:rPr lang="en-US" sz="1000" dirty="0">
                          <a:effectLst/>
                        </a:rPr>
                        <a:t>33                             </a:t>
                      </a:r>
                      <a:r>
                        <a:rPr lang="en-US" sz="1000" dirty="0">
                          <a:solidFill>
                            <a:srgbClr val="C00000"/>
                          </a:solidFill>
                          <a:effectLst/>
                        </a:rPr>
                        <a:t> 1,5h/s</a:t>
                      </a:r>
                      <a:endParaRPr lang="fr-F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57150">
                        <a:spcAft>
                          <a:spcPts val="0"/>
                        </a:spcAft>
                      </a:pPr>
                      <a:r>
                        <a:rPr lang="en-US" sz="1000">
                          <a:effectLst/>
                        </a:rPr>
                        <a:t>91</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5"/>
                  </a:ext>
                </a:extLst>
              </a:tr>
              <a:tr h="195385">
                <a:tc>
                  <a:txBody>
                    <a:bodyPr/>
                    <a:lstStyle/>
                    <a:p>
                      <a:pPr marL="14605">
                        <a:spcAft>
                          <a:spcPts val="0"/>
                        </a:spcAft>
                      </a:pPr>
                      <a:r>
                        <a:rPr lang="en-US" sz="1000">
                          <a:effectLst/>
                        </a:rPr>
                        <a:t>TOTAL DES HEURES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dirty="0">
                          <a:effectLst/>
                        </a:rPr>
                        <a:t>870                         </a:t>
                      </a:r>
                      <a:r>
                        <a:rPr lang="en-US" sz="1000" b="1" dirty="0">
                          <a:solidFill>
                            <a:srgbClr val="C00000"/>
                          </a:solidFill>
                          <a:effectLst/>
                        </a:rPr>
                        <a:t>29h/s</a:t>
                      </a:r>
                      <a:endPar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dirty="0">
                          <a:effectLst/>
                        </a:rPr>
                        <a:t>798                   </a:t>
                      </a:r>
                      <a:r>
                        <a:rPr lang="en-US" sz="1000" b="1" dirty="0">
                          <a:solidFill>
                            <a:srgbClr val="C00000"/>
                          </a:solidFill>
                          <a:effectLst/>
                        </a:rPr>
                        <a:t>28,5h/s</a:t>
                      </a:r>
                      <a:endPar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dirty="0">
                          <a:effectLst/>
                        </a:rPr>
                        <a:t>682                             </a:t>
                      </a:r>
                      <a:r>
                        <a:rPr lang="en-US" sz="1000" b="1" dirty="0">
                          <a:solidFill>
                            <a:srgbClr val="C00000"/>
                          </a:solidFill>
                          <a:effectLst/>
                        </a:rPr>
                        <a:t>31h/s</a:t>
                      </a:r>
                      <a:endPar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a:effectLst/>
                        </a:rPr>
                        <a:t>2 350</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6"/>
                  </a:ext>
                </a:extLst>
              </a:tr>
              <a:tr h="225971">
                <a:tc>
                  <a:txBody>
                    <a:bodyPr/>
                    <a:lstStyle/>
                    <a:p>
                      <a:pPr marL="15875" marR="84455">
                        <a:spcAft>
                          <a:spcPts val="0"/>
                        </a:spcAft>
                      </a:pPr>
                      <a:r>
                        <a:rPr lang="en-US" sz="1000">
                          <a:effectLst/>
                        </a:rPr>
                        <a:t>PFMP OBLIGATOIRE POUR L’EXAMEN</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26670">
                        <a:spcAft>
                          <a:spcPts val="0"/>
                        </a:spcAft>
                      </a:pPr>
                      <a:r>
                        <a:rPr lang="en-US" sz="1000" dirty="0">
                          <a:effectLst/>
                        </a:rPr>
                        <a:t>4 à 6 </a:t>
                      </a:r>
                      <a:r>
                        <a:rPr lang="en-US" sz="1000" dirty="0" err="1">
                          <a:effectLst/>
                        </a:rPr>
                        <a:t>semaines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41275">
                        <a:spcAft>
                          <a:spcPts val="0"/>
                        </a:spcAft>
                      </a:pPr>
                      <a:r>
                        <a:rPr lang="en-US" sz="1000">
                          <a:effectLst/>
                        </a:rPr>
                        <a:t>6 à 8 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dirty="0">
                          <a:effectLst/>
                        </a:rPr>
                        <a:t>6 </a:t>
                      </a:r>
                      <a:r>
                        <a:rPr lang="en-US" sz="1000" dirty="0" err="1">
                          <a:effectLst/>
                        </a:rPr>
                        <a:t>semaines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a:effectLst/>
                        </a:rPr>
                        <a:t>16 à 20</a:t>
                      </a:r>
                      <a:endParaRPr lang="fr-FR" sz="1000">
                        <a:effectLst/>
                      </a:endParaRPr>
                    </a:p>
                    <a:p>
                      <a:pPr marL="19050">
                        <a:spcAft>
                          <a:spcPts val="0"/>
                        </a:spcAft>
                      </a:pPr>
                      <a:r>
                        <a:rPr lang="en-US" sz="1000">
                          <a:effectLst/>
                        </a:rPr>
                        <a:t>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7"/>
                  </a:ext>
                </a:extLst>
              </a:tr>
              <a:tr h="428633">
                <a:tc>
                  <a:txBody>
                    <a:bodyPr/>
                    <a:lstStyle/>
                    <a:p>
                      <a:pPr marR="690245">
                        <a:spcAft>
                          <a:spcPts val="0"/>
                        </a:spcAft>
                      </a:pPr>
                      <a:r>
                        <a:rPr lang="en-US" sz="1000" dirty="0">
                          <a:effectLst/>
                        </a:rPr>
                        <a:t>PARCOURS DIFFERENCIÉS :</a:t>
                      </a:r>
                      <a:endParaRPr lang="fr-FR" sz="1000" dirty="0">
                        <a:effectLst/>
                      </a:endParaRPr>
                    </a:p>
                  </a:txBody>
                  <a:tcPr marL="0" marR="0" marT="0" marB="0"/>
                </a:tc>
                <a:tc>
                  <a:txBody>
                    <a:bodyPr/>
                    <a:lstStyle/>
                    <a:p>
                      <a:pPr>
                        <a:spcAft>
                          <a:spcPts val="0"/>
                        </a:spcAft>
                      </a:pPr>
                      <a:r>
                        <a:rPr lang="en-US"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050" marR="163195">
                        <a:spcAft>
                          <a:spcPts val="0"/>
                        </a:spcAft>
                        <a:tabLst>
                          <a:tab pos="108585" algn="l"/>
                        </a:tabLst>
                      </a:pPr>
                      <a:r>
                        <a:rPr lang="en-US" sz="1000">
                          <a:effectLst/>
                        </a:rPr>
                        <a:t>PFMP</a:t>
                      </a:r>
                      <a:endParaRPr lang="fr-FR" sz="1000">
                        <a:effectLst/>
                      </a:endParaRPr>
                    </a:p>
                    <a:p>
                      <a:pPr marL="19050" marR="94615">
                        <a:spcAft>
                          <a:spcPts val="0"/>
                        </a:spcAft>
                        <a:tabLst>
                          <a:tab pos="108585" algn="l"/>
                        </a:tabLst>
                      </a:pPr>
                      <a:r>
                        <a:rPr lang="en-US" sz="1000">
                          <a:effectLst/>
                        </a:rPr>
                        <a:t>Préparation poursuite d’études : (30 h/s)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spcAft>
                          <a:spcPts val="0"/>
                        </a:spcAft>
                      </a:pPr>
                      <a:r>
                        <a:rPr lang="en-US" sz="1000">
                          <a:effectLst/>
                        </a:rPr>
                        <a:t> </a:t>
                      </a:r>
                      <a:endParaRPr lang="fr-FR" sz="1000">
                        <a:effectLst/>
                      </a:endParaRPr>
                    </a:p>
                    <a:p>
                      <a:pPr>
                        <a:spcAft>
                          <a:spcPts val="0"/>
                        </a:spcAft>
                      </a:pPr>
                      <a:r>
                        <a:rPr lang="en-US" sz="1000">
                          <a:effectLst/>
                        </a:rPr>
                        <a:t> </a:t>
                      </a:r>
                      <a:endParaRPr lang="fr-FR" sz="1000">
                        <a:effectLst/>
                      </a:endParaRPr>
                    </a:p>
                    <a:p>
                      <a:pPr>
                        <a:spcAft>
                          <a:spcPts val="0"/>
                        </a:spcAft>
                      </a:pPr>
                      <a:r>
                        <a:rPr lang="en-US" sz="1000">
                          <a:effectLst/>
                        </a:rPr>
                        <a:t>6 semaines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018"/>
                  </a:ext>
                </a:extLst>
              </a:tr>
              <a:tr h="541506">
                <a:tc gridSpan="5">
                  <a:txBody>
                    <a:bodyPr/>
                    <a:lstStyle/>
                    <a:p>
                      <a:pPr marL="15875">
                        <a:spcAft>
                          <a:spcPts val="0"/>
                        </a:spcAft>
                      </a:pPr>
                      <a:r>
                        <a:rPr lang="en-US" sz="1000" dirty="0">
                          <a:effectLst/>
                        </a:rPr>
                        <a:t>(*)      Volume </a:t>
                      </a:r>
                      <a:r>
                        <a:rPr lang="en-US" sz="1000" dirty="0" err="1">
                          <a:effectLst/>
                        </a:rPr>
                        <a:t>horaire</a:t>
                      </a:r>
                      <a:r>
                        <a:rPr lang="en-US" sz="1000" dirty="0">
                          <a:effectLst/>
                        </a:rPr>
                        <a:t> </a:t>
                      </a:r>
                      <a:r>
                        <a:rPr lang="en-US" sz="1000" dirty="0" err="1">
                          <a:effectLst/>
                        </a:rPr>
                        <a:t>élève</a:t>
                      </a:r>
                      <a:r>
                        <a:rPr lang="en-US" sz="1000" dirty="0">
                          <a:effectLst/>
                        </a:rPr>
                        <a:t> </a:t>
                      </a:r>
                      <a:r>
                        <a:rPr lang="en-US" sz="1000" dirty="0" err="1">
                          <a:effectLst/>
                        </a:rPr>
                        <a:t>identique</a:t>
                      </a:r>
                      <a:r>
                        <a:rPr lang="en-US" sz="1000" dirty="0">
                          <a:effectLst/>
                        </a:rPr>
                        <a:t> </a:t>
                      </a:r>
                      <a:r>
                        <a:rPr lang="en-US" sz="1000" dirty="0" err="1">
                          <a:effectLst/>
                        </a:rPr>
                        <a:t>quelle</a:t>
                      </a:r>
                      <a:r>
                        <a:rPr lang="en-US" sz="1000" dirty="0">
                          <a:effectLst/>
                        </a:rPr>
                        <a:t> que </a:t>
                      </a:r>
                      <a:r>
                        <a:rPr lang="en-US" sz="1000" dirty="0" err="1">
                          <a:effectLst/>
                        </a:rPr>
                        <a:t>soit</a:t>
                      </a:r>
                      <a:r>
                        <a:rPr lang="en-US" sz="1000" dirty="0">
                          <a:effectLst/>
                        </a:rPr>
                        <a:t> la </a:t>
                      </a:r>
                      <a:r>
                        <a:rPr lang="en-US" sz="1000" dirty="0" err="1">
                          <a:effectLst/>
                        </a:rPr>
                        <a:t>spécialité</a:t>
                      </a:r>
                      <a:r>
                        <a:rPr lang="en-US" sz="1000" dirty="0">
                          <a:effectLst/>
                        </a:rPr>
                        <a:t> (2 350h).</a:t>
                      </a:r>
                      <a:endParaRPr lang="fr-FR" sz="1000" dirty="0">
                        <a:effectLst/>
                      </a:endParaRPr>
                    </a:p>
                    <a:p>
                      <a:pPr marL="342900" lvl="0" indent="-342900">
                        <a:spcAft>
                          <a:spcPts val="0"/>
                        </a:spcAft>
                        <a:buSzPts val="1000"/>
                        <a:buFont typeface="Times New Roman" panose="02020603050405020304" pitchFamily="18" charset="0"/>
                        <a:buAutoNum type="alphaLcParenBoth"/>
                        <a:tabLst>
                          <a:tab pos="238760" algn="l"/>
                        </a:tabLst>
                      </a:pPr>
                      <a:r>
                        <a:rPr lang="en-US" sz="1000" spc="-5" dirty="0">
                          <a:effectLst/>
                        </a:rPr>
                        <a:t>La dotation </a:t>
                      </a:r>
                      <a:r>
                        <a:rPr lang="en-US" sz="1000" spc="-5" dirty="0" err="1">
                          <a:effectLst/>
                        </a:rPr>
                        <a:t>horaire</a:t>
                      </a:r>
                      <a:r>
                        <a:rPr lang="en-US" sz="1000" spc="-5" dirty="0">
                          <a:effectLst/>
                        </a:rPr>
                        <a:t> </a:t>
                      </a:r>
                      <a:r>
                        <a:rPr lang="en-US" sz="1000" spc="-5" dirty="0" err="1">
                          <a:effectLst/>
                        </a:rPr>
                        <a:t>professeur</a:t>
                      </a:r>
                      <a:r>
                        <a:rPr lang="en-US" sz="1000" spc="-5" dirty="0">
                          <a:effectLst/>
                        </a:rPr>
                        <a:t> </a:t>
                      </a:r>
                      <a:r>
                        <a:rPr lang="en-US" sz="1000" spc="-5" dirty="0" err="1">
                          <a:effectLst/>
                        </a:rPr>
                        <a:t>est</a:t>
                      </a:r>
                      <a:r>
                        <a:rPr lang="en-US" sz="1000" spc="-5" dirty="0">
                          <a:effectLst/>
                        </a:rPr>
                        <a:t> </a:t>
                      </a:r>
                      <a:r>
                        <a:rPr lang="en-US" sz="1000" spc="-5" dirty="0" err="1">
                          <a:effectLst/>
                        </a:rPr>
                        <a:t>égale</a:t>
                      </a:r>
                      <a:r>
                        <a:rPr lang="en-US" sz="1000" spc="-5" dirty="0">
                          <a:effectLst/>
                        </a:rPr>
                        <a:t> au double du volume </a:t>
                      </a:r>
                      <a:r>
                        <a:rPr lang="en-US" sz="1000" spc="-5" dirty="0" err="1">
                          <a:effectLst/>
                        </a:rPr>
                        <a:t>horaire</a:t>
                      </a:r>
                      <a:r>
                        <a:rPr lang="en-US" sz="1000" spc="-35" dirty="0">
                          <a:effectLst/>
                        </a:rPr>
                        <a:t> </a:t>
                      </a:r>
                      <a:r>
                        <a:rPr lang="en-US" sz="1000" spc="-5" dirty="0" err="1">
                          <a:effectLst/>
                        </a:rPr>
                        <a:t>élève</a:t>
                      </a:r>
                      <a:r>
                        <a:rPr lang="en-US" sz="1000" spc="-5" dirty="0">
                          <a:effectLst/>
                        </a:rPr>
                        <a:t>.</a:t>
                      </a:r>
                      <a:endParaRPr lang="fr-FR" sz="1000" spc="-5" dirty="0">
                        <a:effectLst/>
                      </a:endParaRPr>
                    </a:p>
                    <a:p>
                      <a:pPr marL="342900" marR="136525" lvl="0" indent="-342900">
                        <a:spcAft>
                          <a:spcPts val="0"/>
                        </a:spcAft>
                        <a:buSzPts val="1000"/>
                        <a:buFont typeface="Times New Roman" panose="02020603050405020304" pitchFamily="18" charset="0"/>
                        <a:buAutoNum type="alphaLcParenBoth"/>
                        <a:tabLst>
                          <a:tab pos="238760" algn="l"/>
                        </a:tabLst>
                      </a:pPr>
                      <a:r>
                        <a:rPr lang="en-US" sz="1000" spc="-5" dirty="0">
                          <a:effectLst/>
                        </a:rPr>
                        <a:t>Les </a:t>
                      </a:r>
                      <a:r>
                        <a:rPr lang="en-US" sz="1000" spc="-5" dirty="0" err="1">
                          <a:effectLst/>
                        </a:rPr>
                        <a:t>heures</a:t>
                      </a:r>
                      <a:r>
                        <a:rPr lang="en-US" sz="1000" spc="-5" dirty="0">
                          <a:effectLst/>
                        </a:rPr>
                        <a:t> de </a:t>
                      </a:r>
                      <a:r>
                        <a:rPr lang="en-US" sz="1000" spc="-5" dirty="0" err="1">
                          <a:effectLst/>
                        </a:rPr>
                        <a:t>français</a:t>
                      </a:r>
                      <a:r>
                        <a:rPr lang="en-US" sz="1000" spc="-5" dirty="0">
                          <a:effectLst/>
                        </a:rPr>
                        <a:t> et de </a:t>
                      </a:r>
                      <a:r>
                        <a:rPr lang="en-US" sz="1000" spc="-5" dirty="0" err="1">
                          <a:effectLst/>
                        </a:rPr>
                        <a:t>mathématiques</a:t>
                      </a:r>
                      <a:r>
                        <a:rPr lang="en-US" sz="1000" spc="-5" dirty="0">
                          <a:effectLst/>
                        </a:rPr>
                        <a:t> </a:t>
                      </a:r>
                      <a:r>
                        <a:rPr lang="en-US" sz="1000" spc="-5" dirty="0" err="1">
                          <a:effectLst/>
                        </a:rPr>
                        <a:t>en</a:t>
                      </a:r>
                      <a:r>
                        <a:rPr lang="en-US" sz="1000" spc="-5" dirty="0">
                          <a:effectLst/>
                        </a:rPr>
                        <a:t> </a:t>
                      </a:r>
                      <a:r>
                        <a:rPr lang="en-US" sz="1000" spc="-5" dirty="0" err="1">
                          <a:effectLst/>
                        </a:rPr>
                        <a:t>seconde</a:t>
                      </a:r>
                      <a:r>
                        <a:rPr lang="en-US" sz="1000" spc="-5" dirty="0">
                          <a:effectLst/>
                        </a:rPr>
                        <a:t> et </a:t>
                      </a:r>
                      <a:r>
                        <a:rPr lang="en-US" sz="1000" spc="-5" dirty="0" err="1">
                          <a:effectLst/>
                        </a:rPr>
                        <a:t>en</a:t>
                      </a:r>
                      <a:r>
                        <a:rPr lang="en-US" sz="1000" spc="-5" dirty="0">
                          <a:effectLst/>
                        </a:rPr>
                        <a:t> première</a:t>
                      </a:r>
                      <a:r>
                        <a:rPr lang="fr-FR" sz="1000" spc="-5" dirty="0">
                          <a:effectLst/>
                        </a:rPr>
                        <a:t> professionnelle</a:t>
                      </a:r>
                      <a:r>
                        <a:rPr lang="en-US" sz="1000" spc="-5" dirty="0">
                          <a:effectLst/>
                        </a:rPr>
                        <a:t> font </a:t>
                      </a:r>
                      <a:r>
                        <a:rPr lang="en-US" sz="1000" spc="-5" dirty="0" err="1">
                          <a:effectLst/>
                        </a:rPr>
                        <a:t>l’objet</a:t>
                      </a:r>
                      <a:r>
                        <a:rPr lang="en-US" sz="1000" spc="-5" dirty="0">
                          <a:effectLst/>
                        </a:rPr>
                        <a:t> de </a:t>
                      </a:r>
                      <a:r>
                        <a:rPr lang="en-US" sz="1000" spc="-5" dirty="0" err="1">
                          <a:effectLst/>
                        </a:rPr>
                        <a:t>groupes</a:t>
                      </a:r>
                      <a:r>
                        <a:rPr lang="en-US" sz="1000" spc="-5" dirty="0">
                          <a:effectLst/>
                        </a:rPr>
                        <a:t> à </a:t>
                      </a:r>
                      <a:r>
                        <a:rPr lang="en-US" sz="1000" spc="-5" dirty="0" err="1">
                          <a:effectLst/>
                        </a:rPr>
                        <a:t>effectifs</a:t>
                      </a:r>
                      <a:r>
                        <a:rPr lang="en-US" sz="1000" spc="-5" dirty="0">
                          <a:effectLst/>
                        </a:rPr>
                        <a:t> </a:t>
                      </a:r>
                      <a:r>
                        <a:rPr lang="en-US" sz="1000" spc="-5" dirty="0" err="1">
                          <a:effectLst/>
                        </a:rPr>
                        <a:t>réduits</a:t>
                      </a:r>
                      <a:r>
                        <a:rPr lang="en-US" sz="1000" spc="-5" dirty="0">
                          <a:effectLst/>
                        </a:rPr>
                        <a:t> </a:t>
                      </a:r>
                      <a:r>
                        <a:rPr lang="en-US" sz="1000" spc="-5" dirty="0" err="1">
                          <a:effectLst/>
                        </a:rPr>
                        <a:t>s’appuyant</a:t>
                      </a:r>
                      <a:r>
                        <a:rPr lang="en-US" sz="1000" spc="-5" dirty="0">
                          <a:effectLst/>
                        </a:rPr>
                        <a:t> sur les </a:t>
                      </a:r>
                      <a:r>
                        <a:rPr lang="en-US" sz="1000" spc="-5" dirty="0" err="1">
                          <a:effectLst/>
                        </a:rPr>
                        <a:t>besoins</a:t>
                      </a:r>
                      <a:r>
                        <a:rPr lang="en-US" sz="1000" spc="-5" dirty="0">
                          <a:effectLst/>
                        </a:rPr>
                        <a:t> des </a:t>
                      </a:r>
                      <a:r>
                        <a:rPr lang="en-US" sz="1000" spc="-5" dirty="0" err="1">
                          <a:effectLst/>
                        </a:rPr>
                        <a:t>élèves</a:t>
                      </a:r>
                      <a:r>
                        <a:rPr lang="en-US" sz="1000" spc="-5" dirty="0">
                          <a:effectLst/>
                        </a:rPr>
                        <a:t> pour </a:t>
                      </a:r>
                      <a:r>
                        <a:rPr lang="en-US" sz="1000" spc="-5" dirty="0" err="1">
                          <a:effectLst/>
                        </a:rPr>
                        <a:t>renforcer</a:t>
                      </a:r>
                      <a:r>
                        <a:rPr lang="en-US" sz="1000" spc="-5" dirty="0">
                          <a:effectLst/>
                        </a:rPr>
                        <a:t> </a:t>
                      </a:r>
                      <a:r>
                        <a:rPr lang="en-US" sz="1000" spc="-5" dirty="0" err="1">
                          <a:effectLst/>
                        </a:rPr>
                        <a:t>l’acquisition</a:t>
                      </a:r>
                      <a:r>
                        <a:rPr lang="en-US" sz="1000" spc="-5" dirty="0">
                          <a:effectLst/>
                        </a:rPr>
                        <a:t> des </a:t>
                      </a:r>
                      <a:r>
                        <a:rPr lang="en-US" sz="1000" spc="-5" dirty="0" err="1">
                          <a:effectLst/>
                        </a:rPr>
                        <a:t>savoirs</a:t>
                      </a:r>
                      <a:r>
                        <a:rPr lang="en-US" sz="1000" spc="-5" dirty="0">
                          <a:effectLst/>
                        </a:rPr>
                        <a:t> </a:t>
                      </a:r>
                      <a:r>
                        <a:rPr lang="en-US" sz="1000" spc="-5" dirty="0" err="1">
                          <a:effectLst/>
                        </a:rPr>
                        <a:t>fondamentaux</a:t>
                      </a:r>
                      <a:r>
                        <a:rPr lang="en-US" sz="1000" spc="-5" dirty="0">
                          <a:effectLst/>
                        </a:rPr>
                        <a:t>, sur la base de </a:t>
                      </a:r>
                      <a:r>
                        <a:rPr lang="en-US" sz="1000" spc="-5" dirty="0" err="1">
                          <a:effectLst/>
                        </a:rPr>
                        <a:t>l’article</a:t>
                      </a:r>
                      <a:r>
                        <a:rPr lang="en-US" sz="1000" spc="-5" dirty="0">
                          <a:effectLst/>
                        </a:rPr>
                        <a:t> 6 et de </a:t>
                      </a:r>
                      <a:r>
                        <a:rPr lang="en-US" sz="1000" spc="-5" dirty="0" err="1">
                          <a:effectLst/>
                        </a:rPr>
                        <a:t>l’annexe</a:t>
                      </a:r>
                      <a:r>
                        <a:rPr lang="en-US" sz="1000" spc="-5" dirty="0">
                          <a:effectLst/>
                        </a:rPr>
                        <a:t> 2 du </a:t>
                      </a:r>
                      <a:r>
                        <a:rPr lang="en-US" sz="1000" spc="-5" dirty="0" err="1">
                          <a:effectLst/>
                        </a:rPr>
                        <a:t>présent</a:t>
                      </a:r>
                      <a:r>
                        <a:rPr lang="en-US" sz="1000" spc="-5" dirty="0">
                          <a:effectLst/>
                        </a:rPr>
                        <a:t> </a:t>
                      </a:r>
                      <a:r>
                        <a:rPr lang="en-US" sz="1000" spc="-5" dirty="0" err="1">
                          <a:effectLst/>
                        </a:rPr>
                        <a:t>arrêté</a:t>
                      </a:r>
                      <a:r>
                        <a:rPr lang="en-US" sz="1000" spc="-5" dirty="0">
                          <a:effectLst/>
                        </a:rPr>
                        <a:t>.</a:t>
                      </a:r>
                      <a:endParaRPr lang="fr-FR" sz="1000" spc="-5"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19"/>
                  </a:ext>
                </a:extLst>
              </a:tr>
            </a:tbl>
          </a:graphicData>
        </a:graphic>
      </p:graphicFrame>
      <p:sp>
        <p:nvSpPr>
          <p:cNvPr id="9" name="Rectangle 8">
            <a:extLst>
              <a:ext uri="{FF2B5EF4-FFF2-40B4-BE49-F238E27FC236}">
                <a16:creationId xmlns:a16="http://schemas.microsoft.com/office/drawing/2014/main" xmlns="" id="{DF276C74-0B4E-94EF-3867-AC33F1B526B9}"/>
              </a:ext>
            </a:extLst>
          </p:cNvPr>
          <p:cNvSpPr/>
          <p:nvPr/>
        </p:nvSpPr>
        <p:spPr>
          <a:xfrm>
            <a:off x="2469033" y="285203"/>
            <a:ext cx="7477688" cy="369332"/>
          </a:xfrm>
          <a:prstGeom prst="rect">
            <a:avLst/>
          </a:prstGeom>
        </p:spPr>
        <p:txBody>
          <a:bodyPr wrap="none">
            <a:spAutoFit/>
          </a:bodyPr>
          <a:lstStyle/>
          <a:p>
            <a:r>
              <a:rPr lang="fr-FR" b="1" dirty="0"/>
              <a:t>MISE EN PLACE DÈS 2024 SUR L’ENSEMBLE DES NIVEAUX DE LA FORMATION </a:t>
            </a:r>
          </a:p>
        </p:txBody>
      </p:sp>
      <p:sp>
        <p:nvSpPr>
          <p:cNvPr id="10" name="Rectangle 9"/>
          <p:cNvSpPr/>
          <p:nvPr/>
        </p:nvSpPr>
        <p:spPr>
          <a:xfrm>
            <a:off x="4208060" y="0"/>
            <a:ext cx="8265994" cy="369332"/>
          </a:xfrm>
          <a:prstGeom prst="rect">
            <a:avLst/>
          </a:prstGeom>
        </p:spPr>
        <p:txBody>
          <a:bodyPr wrap="square">
            <a:spAutoFit/>
          </a:bodyPr>
          <a:lstStyle/>
          <a:p>
            <a:r>
              <a:rPr lang="fr-FR" b="1" dirty="0"/>
              <a:t>LE BAC PRO : - 170H SUR LES TROIS ANS</a:t>
            </a:r>
          </a:p>
        </p:txBody>
      </p:sp>
      <p:sp>
        <p:nvSpPr>
          <p:cNvPr id="2" name="Rectangle 1"/>
          <p:cNvSpPr/>
          <p:nvPr/>
        </p:nvSpPr>
        <p:spPr>
          <a:xfrm>
            <a:off x="7796531" y="1226459"/>
            <a:ext cx="4300408" cy="1600438"/>
          </a:xfrm>
          <a:prstGeom prst="rect">
            <a:avLst/>
          </a:prstGeom>
        </p:spPr>
        <p:txBody>
          <a:bodyPr wrap="none">
            <a:spAutoFit/>
          </a:bodyPr>
          <a:lstStyle/>
          <a:p>
            <a:pPr algn="ctr"/>
            <a:r>
              <a:rPr lang="fr-FR" sz="1400" b="1" dirty="0">
                <a:ea typeface="Arial Unicode MS" panose="020B0604020202020204" pitchFamily="34" charset="-128"/>
              </a:rPr>
              <a:t>EN SECONDE</a:t>
            </a:r>
          </a:p>
          <a:p>
            <a:r>
              <a:rPr lang="fr-FR" sz="1400" b="1" dirty="0">
                <a:ea typeface="Arial Unicode MS" panose="020B0604020202020204" pitchFamily="34" charset="-128"/>
              </a:rPr>
              <a:t>Mise en place de groupe à effectifs réduits « financés » </a:t>
            </a:r>
          </a:p>
          <a:p>
            <a:r>
              <a:rPr lang="fr-FR" sz="1400" b="1" dirty="0">
                <a:ea typeface="Arial Unicode MS" panose="020B0604020202020204" pitchFamily="34" charset="-128"/>
              </a:rPr>
              <a:t>par 15% du VC Heures profs</a:t>
            </a:r>
          </a:p>
          <a:p>
            <a:r>
              <a:rPr lang="fr-FR" sz="1400" b="1" dirty="0">
                <a:ea typeface="Arial Unicode MS" panose="020B0604020202020204" pitchFamily="34" charset="-128"/>
              </a:rPr>
              <a:t>Diminution de la moitié des heures de </a:t>
            </a:r>
            <a:r>
              <a:rPr lang="fr-FR" sz="1400" b="1" dirty="0" err="1">
                <a:ea typeface="Arial Unicode MS" panose="020B0604020202020204" pitchFamily="34" charset="-128"/>
              </a:rPr>
              <a:t>co</a:t>
            </a:r>
            <a:r>
              <a:rPr lang="fr-FR" sz="1400" b="1" dirty="0">
                <a:ea typeface="Arial Unicode MS" panose="020B0604020202020204" pitchFamily="34" charset="-128"/>
              </a:rPr>
              <a:t>-intervention </a:t>
            </a:r>
          </a:p>
          <a:p>
            <a:r>
              <a:rPr lang="fr-FR" sz="1400" b="1" dirty="0">
                <a:ea typeface="Arial Unicode MS" panose="020B0604020202020204" pitchFamily="34" charset="-128"/>
              </a:rPr>
              <a:t>redéployées vers le disciplinaire.</a:t>
            </a:r>
          </a:p>
          <a:p>
            <a:r>
              <a:rPr lang="fr-FR" sz="1400" b="1" dirty="0">
                <a:ea typeface="Arial Unicode MS" panose="020B0604020202020204" pitchFamily="34" charset="-128"/>
              </a:rPr>
              <a:t>Suppression de 60h d’AP</a:t>
            </a:r>
          </a:p>
          <a:p>
            <a:endParaRPr lang="fr-FR" sz="1400" b="1" dirty="0">
              <a:ea typeface="Arial Unicode MS" panose="020B0604020202020204" pitchFamily="34" charset="-128"/>
            </a:endParaRPr>
          </a:p>
        </p:txBody>
      </p:sp>
      <p:sp>
        <p:nvSpPr>
          <p:cNvPr id="3" name="Rectangle 2"/>
          <p:cNvSpPr/>
          <p:nvPr/>
        </p:nvSpPr>
        <p:spPr>
          <a:xfrm>
            <a:off x="7796532" y="2791729"/>
            <a:ext cx="4300408" cy="1600438"/>
          </a:xfrm>
          <a:prstGeom prst="rect">
            <a:avLst/>
          </a:prstGeom>
        </p:spPr>
        <p:txBody>
          <a:bodyPr wrap="square">
            <a:spAutoFit/>
          </a:bodyPr>
          <a:lstStyle/>
          <a:p>
            <a:pPr algn="ctr"/>
            <a:r>
              <a:rPr lang="fr-FR" sz="1400" b="1" dirty="0">
                <a:ea typeface="Arial Unicode MS" panose="020B0604020202020204" pitchFamily="34" charset="-128"/>
              </a:rPr>
              <a:t>EN PREMIÈRE</a:t>
            </a:r>
          </a:p>
          <a:p>
            <a:r>
              <a:rPr lang="fr-FR" sz="1400" b="1" dirty="0">
                <a:ea typeface="Arial Unicode MS" panose="020B0604020202020204" pitchFamily="34" charset="-128"/>
              </a:rPr>
              <a:t>Mise en place de groupe à effectifs réduits « financés » </a:t>
            </a:r>
          </a:p>
          <a:p>
            <a:r>
              <a:rPr lang="fr-FR" sz="1400" b="1" dirty="0">
                <a:ea typeface="Arial Unicode MS" panose="020B0604020202020204" pitchFamily="34" charset="-128"/>
              </a:rPr>
              <a:t>par 15% du VC Heures profs</a:t>
            </a:r>
          </a:p>
          <a:p>
            <a:r>
              <a:rPr lang="fr-FR" sz="1400" b="1" dirty="0">
                <a:ea typeface="Arial Unicode MS" panose="020B0604020202020204" pitchFamily="34" charset="-128"/>
              </a:rPr>
              <a:t>Diminution des heures de </a:t>
            </a:r>
            <a:r>
              <a:rPr lang="fr-FR" sz="1400" b="1" dirty="0" err="1">
                <a:ea typeface="Arial Unicode MS" panose="020B0604020202020204" pitchFamily="34" charset="-128"/>
              </a:rPr>
              <a:t>co</a:t>
            </a:r>
            <a:r>
              <a:rPr lang="fr-FR" sz="1400" b="1" dirty="0">
                <a:ea typeface="Arial Unicode MS" panose="020B0604020202020204" pitchFamily="34" charset="-128"/>
              </a:rPr>
              <a:t>-intervention et de chef-d'œuvre redéployées vers le disciplinaire.</a:t>
            </a:r>
          </a:p>
          <a:p>
            <a:r>
              <a:rPr lang="fr-FR" sz="1400" b="1" dirty="0">
                <a:ea typeface="Arial Unicode MS" panose="020B0604020202020204" pitchFamily="34" charset="-128"/>
              </a:rPr>
              <a:t>Suppression de 56h d’AP</a:t>
            </a:r>
          </a:p>
          <a:p>
            <a:endParaRPr lang="fr-FR" sz="1400" dirty="0"/>
          </a:p>
        </p:txBody>
      </p:sp>
      <p:sp>
        <p:nvSpPr>
          <p:cNvPr id="5" name="Rectangle 4"/>
          <p:cNvSpPr/>
          <p:nvPr/>
        </p:nvSpPr>
        <p:spPr>
          <a:xfrm>
            <a:off x="7891592" y="4141555"/>
            <a:ext cx="4300408" cy="1815882"/>
          </a:xfrm>
          <a:prstGeom prst="rect">
            <a:avLst/>
          </a:prstGeom>
        </p:spPr>
        <p:txBody>
          <a:bodyPr wrap="square">
            <a:spAutoFit/>
          </a:bodyPr>
          <a:lstStyle/>
          <a:p>
            <a:pPr algn="ctr"/>
            <a:r>
              <a:rPr lang="fr-FR" sz="1400" b="1" dirty="0">
                <a:ea typeface="Arial Unicode MS" panose="020B0604020202020204" pitchFamily="34" charset="-128"/>
              </a:rPr>
              <a:t>EN TERMINALE</a:t>
            </a:r>
          </a:p>
          <a:p>
            <a:r>
              <a:rPr lang="fr-FR" sz="1400" b="1" dirty="0">
                <a:ea typeface="Arial Unicode MS" panose="020B0604020202020204" pitchFamily="34" charset="-128"/>
              </a:rPr>
              <a:t>Diminution et réorganisation de l’année de Terminale (parcours différencié)</a:t>
            </a:r>
          </a:p>
          <a:p>
            <a:r>
              <a:rPr lang="fr-FR" sz="1400" b="1" dirty="0">
                <a:ea typeface="Arial Unicode MS" panose="020B0604020202020204" pitchFamily="34" charset="-128"/>
              </a:rPr>
              <a:t>Perte d’heures en enseignement professionnel</a:t>
            </a:r>
          </a:p>
          <a:p>
            <a:r>
              <a:rPr lang="fr-FR" sz="1400" b="1" dirty="0">
                <a:ea typeface="Arial Unicode MS" panose="020B0604020202020204" pitchFamily="34" charset="-128"/>
              </a:rPr>
              <a:t>Suppression des heures de </a:t>
            </a:r>
            <a:r>
              <a:rPr lang="fr-FR" sz="1400" b="1" dirty="0" err="1">
                <a:ea typeface="Arial Unicode MS" panose="020B0604020202020204" pitchFamily="34" charset="-128"/>
              </a:rPr>
              <a:t>co</a:t>
            </a:r>
            <a:r>
              <a:rPr lang="fr-FR" sz="1400" b="1" dirty="0">
                <a:ea typeface="Arial Unicode MS" panose="020B0604020202020204" pitchFamily="34" charset="-128"/>
              </a:rPr>
              <a:t>-intervention et diminution des heures de chef-d'œuvre redéployées vers le disciplinaire.</a:t>
            </a:r>
          </a:p>
          <a:p>
            <a:r>
              <a:rPr lang="fr-FR" sz="1400" b="1" dirty="0">
                <a:ea typeface="Arial Unicode MS" panose="020B0604020202020204" pitchFamily="34" charset="-128"/>
              </a:rPr>
              <a:t>Suppression de 58h </a:t>
            </a:r>
            <a:r>
              <a:rPr lang="fr-FR" sz="1400" b="1" dirty="0" smtClean="0">
                <a:ea typeface="Arial Unicode MS" panose="020B0604020202020204" pitchFamily="34" charset="-128"/>
              </a:rPr>
              <a:t>d’AP</a:t>
            </a:r>
            <a:endParaRPr lang="fr-FR" sz="1400" dirty="0"/>
          </a:p>
        </p:txBody>
      </p:sp>
      <p:sp>
        <p:nvSpPr>
          <p:cNvPr id="11" name="Rectangle 10"/>
          <p:cNvSpPr/>
          <p:nvPr/>
        </p:nvSpPr>
        <p:spPr>
          <a:xfrm>
            <a:off x="8238738" y="5957437"/>
            <a:ext cx="3606115" cy="738664"/>
          </a:xfrm>
          <a:prstGeom prst="rect">
            <a:avLst/>
          </a:prstGeom>
        </p:spPr>
        <p:txBody>
          <a:bodyPr wrap="none">
            <a:spAutoFit/>
          </a:bodyPr>
          <a:lstStyle/>
          <a:p>
            <a:r>
              <a:rPr lang="fr-FR" sz="1400" b="1" dirty="0" smtClean="0">
                <a:ea typeface="Arial Unicode MS" panose="020B0604020202020204" pitchFamily="34" charset="-128"/>
              </a:rPr>
              <a:t>Aucun moyen spécifique dans la grille horaire </a:t>
            </a:r>
          </a:p>
          <a:p>
            <a:r>
              <a:rPr lang="fr-FR" sz="1400" b="1" dirty="0" smtClean="0">
                <a:ea typeface="Arial Unicode MS" panose="020B0604020202020204" pitchFamily="34" charset="-128"/>
              </a:rPr>
              <a:t>et donc dans les DGH pour  la mise en place </a:t>
            </a:r>
          </a:p>
          <a:p>
            <a:r>
              <a:rPr lang="fr-FR" sz="1400" b="1" dirty="0" smtClean="0">
                <a:ea typeface="Arial Unicode MS" panose="020B0604020202020204" pitchFamily="34" charset="-128"/>
              </a:rPr>
              <a:t>des parcours différenciés</a:t>
            </a:r>
            <a:endParaRPr lang="fr-FR" sz="1400" b="1" dirty="0">
              <a:ea typeface="Arial Unicode MS" panose="020B0604020202020204" pitchFamily="34" charset="-128"/>
            </a:endParaRPr>
          </a:p>
        </p:txBody>
      </p:sp>
      <p:sp>
        <p:nvSpPr>
          <p:cNvPr id="6" name="Ellipse 5"/>
          <p:cNvSpPr/>
          <p:nvPr/>
        </p:nvSpPr>
        <p:spPr>
          <a:xfrm>
            <a:off x="4802157" y="5240740"/>
            <a:ext cx="1405719" cy="84182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p:nvPr/>
        </p:nvCxnSpPr>
        <p:spPr>
          <a:xfrm>
            <a:off x="6207876" y="5865858"/>
            <a:ext cx="1536945" cy="328539"/>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06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4" y="6714492"/>
            <a:ext cx="12191996" cy="242420"/>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2785" y="0"/>
            <a:ext cx="1187661" cy="1883391"/>
          </a:xfrm>
          <a:prstGeom prst="rect">
            <a:avLst/>
          </a:prstGeom>
        </p:spPr>
      </p:pic>
      <p:sp>
        <p:nvSpPr>
          <p:cNvPr id="7" name="Rectangle 6"/>
          <p:cNvSpPr/>
          <p:nvPr/>
        </p:nvSpPr>
        <p:spPr>
          <a:xfrm>
            <a:off x="1127374" y="168696"/>
            <a:ext cx="9255815" cy="338554"/>
          </a:xfrm>
          <a:prstGeom prst="rect">
            <a:avLst/>
          </a:prstGeom>
        </p:spPr>
        <p:txBody>
          <a:bodyPr wrap="square">
            <a:spAutoFit/>
          </a:bodyPr>
          <a:lstStyle/>
          <a:p>
            <a:pPr algn="ctr"/>
            <a:r>
              <a:rPr lang="fr-FR" sz="1600" b="1" dirty="0">
                <a:ea typeface="Arial Unicode MS" panose="020B0604020202020204" pitchFamily="34" charset="-128"/>
              </a:rPr>
              <a:t>« FINANCEMENT » DES GROUPES À « EFFECTIFS RÉDUITS » EN SECONDE ET EN PREMIÈRE</a:t>
            </a:r>
          </a:p>
        </p:txBody>
      </p:sp>
      <p:sp>
        <p:nvSpPr>
          <p:cNvPr id="17" name="Rectangle 16"/>
          <p:cNvSpPr/>
          <p:nvPr/>
        </p:nvSpPr>
        <p:spPr>
          <a:xfrm>
            <a:off x="3044622" y="3102612"/>
            <a:ext cx="6046251" cy="584775"/>
          </a:xfrm>
          <a:prstGeom prst="rect">
            <a:avLst/>
          </a:prstGeom>
        </p:spPr>
        <p:txBody>
          <a:bodyPr wrap="square">
            <a:spAutoFit/>
          </a:bodyPr>
          <a:lstStyle/>
          <a:p>
            <a:pPr algn="ctr"/>
            <a:r>
              <a:rPr lang="fr-FR" sz="1600" b="1" dirty="0"/>
              <a:t>ANNEXE 2</a:t>
            </a:r>
          </a:p>
          <a:p>
            <a:pPr algn="ctr"/>
            <a:r>
              <a:rPr lang="fr-FR" sz="1600" b="1" dirty="0"/>
              <a:t>VOLUME COMPLÉMENTAIRE D'HEURES-PROFESSEUR </a:t>
            </a:r>
          </a:p>
        </p:txBody>
      </p:sp>
      <p:sp>
        <p:nvSpPr>
          <p:cNvPr id="13" name="Accolade fermante 12"/>
          <p:cNvSpPr/>
          <p:nvPr/>
        </p:nvSpPr>
        <p:spPr>
          <a:xfrm>
            <a:off x="8898341" y="4196116"/>
            <a:ext cx="411842" cy="2313866"/>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 name="ZoneTexte 3"/>
          <p:cNvSpPr txBox="1"/>
          <p:nvPr/>
        </p:nvSpPr>
        <p:spPr>
          <a:xfrm>
            <a:off x="9535113" y="4815944"/>
            <a:ext cx="3982527" cy="1200329"/>
          </a:xfrm>
          <a:prstGeom prst="rect">
            <a:avLst/>
          </a:prstGeom>
          <a:noFill/>
        </p:spPr>
        <p:txBody>
          <a:bodyPr wrap="square" rtlCol="0">
            <a:spAutoFit/>
          </a:bodyPr>
          <a:lstStyle/>
          <a:p>
            <a:r>
              <a:rPr lang="fr-FR" b="1" dirty="0">
                <a:solidFill>
                  <a:srgbClr val="FF0000"/>
                </a:solidFill>
              </a:rPr>
              <a:t>15% DU VC</a:t>
            </a:r>
          </a:p>
          <a:p>
            <a:r>
              <a:rPr lang="fr-FR" b="1" dirty="0">
                <a:solidFill>
                  <a:srgbClr val="FF0000"/>
                </a:solidFill>
              </a:rPr>
              <a:t>Groupes de niveaux</a:t>
            </a:r>
          </a:p>
          <a:p>
            <a:r>
              <a:rPr lang="fr-FR" b="1" dirty="0">
                <a:solidFill>
                  <a:srgbClr val="FF0000"/>
                </a:solidFill>
              </a:rPr>
              <a:t>EN FRANÇAIS</a:t>
            </a:r>
          </a:p>
          <a:p>
            <a:r>
              <a:rPr lang="fr-FR" b="1" dirty="0">
                <a:solidFill>
                  <a:srgbClr val="FF0000"/>
                </a:solidFill>
              </a:rPr>
              <a:t>EN MATH </a:t>
            </a:r>
          </a:p>
        </p:txBody>
      </p:sp>
      <p:sp>
        <p:nvSpPr>
          <p:cNvPr id="5" name="Rectangle 4"/>
          <p:cNvSpPr/>
          <p:nvPr/>
        </p:nvSpPr>
        <p:spPr>
          <a:xfrm>
            <a:off x="1347000" y="680258"/>
            <a:ext cx="9341396" cy="882742"/>
          </a:xfrm>
          <a:prstGeom prst="rect">
            <a:avLst/>
          </a:prstGeom>
        </p:spPr>
        <p:txBody>
          <a:bodyPr wrap="square">
            <a:spAutoFit/>
          </a:bodyPr>
          <a:lstStyle/>
          <a:p>
            <a:pPr>
              <a:lnSpc>
                <a:spcPct val="107000"/>
              </a:lnSpc>
              <a:spcAft>
                <a:spcPts val="0"/>
              </a:spcAft>
            </a:pPr>
            <a:r>
              <a:rPr lang="fr-FR" sz="1600" dirty="0"/>
              <a:t>(b) Les heures de français et de mathématiques en seconde et en première professionnelle font l’objet de groupes à effectifs réduits s’appuyant sur les besoins des élèves pour renforcer l’acquisition des savoirs fondamentaux, sur la base de </a:t>
            </a:r>
            <a:r>
              <a:rPr lang="fr-FR" sz="1600" b="1" dirty="0"/>
              <a:t>l’article 6</a:t>
            </a:r>
            <a:r>
              <a:rPr lang="fr-FR" sz="1600" dirty="0"/>
              <a:t> et de </a:t>
            </a:r>
            <a:r>
              <a:rPr lang="fr-FR" sz="1600" b="1" dirty="0"/>
              <a:t>l’annexe 2</a:t>
            </a:r>
            <a:r>
              <a:rPr lang="fr-FR" sz="1600" dirty="0"/>
              <a:t> du présent arrêté.</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302888" y="1729788"/>
            <a:ext cx="11529721" cy="1340688"/>
          </a:xfrm>
          <a:prstGeom prst="rect">
            <a:avLst/>
          </a:prstGeom>
        </p:spPr>
        <p:txBody>
          <a:bodyPr wrap="square">
            <a:spAutoFit/>
          </a:bodyPr>
          <a:lstStyle/>
          <a:p>
            <a:pPr algn="ctr">
              <a:lnSpc>
                <a:spcPct val="107000"/>
              </a:lnSpc>
              <a:spcAft>
                <a:spcPts val="0"/>
              </a:spcAft>
            </a:pPr>
            <a:r>
              <a:rPr lang="fr-FR" sz="1600" b="1" dirty="0">
                <a:latin typeface="Calibri" panose="020F0502020204030204" pitchFamily="34" charset="0"/>
                <a:ea typeface="Calibri" panose="020F0502020204030204" pitchFamily="34" charset="0"/>
                <a:cs typeface="Times New Roman" panose="02020603050405020304" pitchFamily="18" charset="0"/>
              </a:rPr>
              <a:t>ARTICLE 6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t>Au total des heures d'enseignement s'ajoute un volume complémentaire d'heures-professeur de </a:t>
            </a:r>
            <a:r>
              <a:rPr lang="fr-FR" sz="1600" b="1" dirty="0"/>
              <a:t>16 heures en moyenne en classe de seconde et de première et de 13 heures et 30 minutes hebdomadaires en moyenne en classe de terminale. </a:t>
            </a:r>
            <a:r>
              <a:rPr lang="fr-FR" sz="1600" dirty="0"/>
              <a:t>Il est calculé conformément aux dispositions de l'annexe 2 du présent arrêté et réparti par établissement. En classe de seconde et de première </a:t>
            </a:r>
            <a:r>
              <a:rPr lang="fr-FR" sz="1600" b="1" dirty="0"/>
              <a:t>au moins 15 % de cet horaire complémentaire est dédié à l'enseignement du français et des mathématiques. 	</a:t>
            </a:r>
          </a:p>
        </p:txBody>
      </p:sp>
      <p:graphicFrame>
        <p:nvGraphicFramePr>
          <p:cNvPr id="15" name="Tableau 14"/>
          <p:cNvGraphicFramePr>
            <a:graphicFrameLocks noGrp="1"/>
          </p:cNvGraphicFramePr>
          <p:nvPr>
            <p:extLst/>
          </p:nvPr>
        </p:nvGraphicFramePr>
        <p:xfrm>
          <a:off x="466092" y="4131045"/>
          <a:ext cx="8128000" cy="74168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pPr algn="ctr"/>
                      <a:r>
                        <a:rPr lang="fr-FR" dirty="0"/>
                        <a:t>Plus de 15 élèves</a:t>
                      </a:r>
                    </a:p>
                  </a:txBody>
                  <a:tcPr/>
                </a:tc>
                <a:tc>
                  <a:txBody>
                    <a:bodyPr/>
                    <a:lstStyle/>
                    <a:p>
                      <a:pPr algn="ctr"/>
                      <a:r>
                        <a:rPr lang="fr-FR" dirty="0"/>
                        <a:t>15 élèves au moins  et regroupés</a:t>
                      </a:r>
                    </a:p>
                  </a:txBody>
                  <a:tcPr/>
                </a:tc>
                <a:extLst>
                  <a:ext uri="{0D108BD9-81ED-4DB2-BD59-A6C34878D82A}">
                    <a16:rowId xmlns:a16="http://schemas.microsoft.com/office/drawing/2014/main" xmlns="" val="10000"/>
                  </a:ext>
                </a:extLst>
              </a:tr>
              <a:tr h="370840">
                <a:tc>
                  <a:txBody>
                    <a:bodyPr/>
                    <a:lstStyle/>
                    <a:p>
                      <a:pPr algn="ctr"/>
                      <a:r>
                        <a:rPr lang="fr-FR" dirty="0"/>
                        <a:t>(Nombre d’élèves</a:t>
                      </a:r>
                      <a:r>
                        <a:rPr lang="fr-FR" baseline="0" dirty="0"/>
                        <a:t>/20)X16</a:t>
                      </a:r>
                      <a:endParaRPr lang="fr-FR" dirty="0"/>
                    </a:p>
                  </a:txBody>
                  <a:tcPr/>
                </a:tc>
                <a:tc>
                  <a:txBody>
                    <a:bodyPr/>
                    <a:lstStyle/>
                    <a:p>
                      <a:pPr algn="ctr"/>
                      <a:r>
                        <a:rPr lang="fr-FR" dirty="0"/>
                        <a:t>(Nombre d’élèves</a:t>
                      </a:r>
                      <a:r>
                        <a:rPr lang="fr-FR" baseline="0" dirty="0"/>
                        <a:t>/20)X8</a:t>
                      </a:r>
                      <a:endParaRPr lang="fr-FR" dirty="0"/>
                    </a:p>
                  </a:txBody>
                  <a:tcPr/>
                </a:tc>
                <a:extLst>
                  <a:ext uri="{0D108BD9-81ED-4DB2-BD59-A6C34878D82A}">
                    <a16:rowId xmlns:a16="http://schemas.microsoft.com/office/drawing/2014/main" xmlns="" val="10001"/>
                  </a:ext>
                </a:extLst>
              </a:tr>
            </a:tbl>
          </a:graphicData>
        </a:graphic>
      </p:graphicFrame>
      <p:sp>
        <p:nvSpPr>
          <p:cNvPr id="2" name="Rectangle 1"/>
          <p:cNvSpPr/>
          <p:nvPr/>
        </p:nvSpPr>
        <p:spPr>
          <a:xfrm>
            <a:off x="302888" y="3724550"/>
            <a:ext cx="4802148" cy="369332"/>
          </a:xfrm>
          <a:prstGeom prst="rect">
            <a:avLst/>
          </a:prstGeom>
        </p:spPr>
        <p:txBody>
          <a:bodyPr wrap="none">
            <a:spAutoFit/>
          </a:bodyPr>
          <a:lstStyle/>
          <a:p>
            <a:r>
              <a:rPr lang="fr-FR" dirty="0">
                <a:solidFill>
                  <a:srgbClr val="FF0000"/>
                </a:solidFill>
              </a:rPr>
              <a:t>Spécialités relevant du secteur de la production : </a:t>
            </a:r>
            <a:endParaRPr lang="fr-FR" dirty="0"/>
          </a:p>
        </p:txBody>
      </p:sp>
      <p:sp>
        <p:nvSpPr>
          <p:cNvPr id="18" name="Rectangle 17"/>
          <p:cNvSpPr/>
          <p:nvPr/>
        </p:nvSpPr>
        <p:spPr>
          <a:xfrm>
            <a:off x="380337" y="4963771"/>
            <a:ext cx="8750170" cy="276999"/>
          </a:xfrm>
          <a:prstGeom prst="rect">
            <a:avLst/>
          </a:prstGeom>
        </p:spPr>
        <p:txBody>
          <a:bodyPr wrap="square">
            <a:spAutoFit/>
          </a:bodyPr>
          <a:lstStyle/>
          <a:p>
            <a:r>
              <a:rPr lang="fr-FR" sz="1200" dirty="0"/>
              <a:t>Les autres divisions dont l’effectif est inférieur ou égal à 15 ne donnent droit à aucun volume complémentaire d’heures-professeur. </a:t>
            </a:r>
          </a:p>
        </p:txBody>
      </p:sp>
      <p:sp>
        <p:nvSpPr>
          <p:cNvPr id="10" name="Rectangle 9"/>
          <p:cNvSpPr/>
          <p:nvPr/>
        </p:nvSpPr>
        <p:spPr>
          <a:xfrm>
            <a:off x="302888" y="5219521"/>
            <a:ext cx="4387996" cy="369332"/>
          </a:xfrm>
          <a:prstGeom prst="rect">
            <a:avLst/>
          </a:prstGeom>
        </p:spPr>
        <p:txBody>
          <a:bodyPr wrap="none">
            <a:spAutoFit/>
          </a:bodyPr>
          <a:lstStyle/>
          <a:p>
            <a:r>
              <a:rPr lang="fr-FR" dirty="0">
                <a:solidFill>
                  <a:srgbClr val="FF0000"/>
                </a:solidFill>
              </a:rPr>
              <a:t>Spécialités relevant du secteur des services : </a:t>
            </a:r>
            <a:endParaRPr lang="fr-FR" dirty="0"/>
          </a:p>
        </p:txBody>
      </p:sp>
      <p:sp>
        <p:nvSpPr>
          <p:cNvPr id="19" name="Rectangle 18"/>
          <p:cNvSpPr/>
          <p:nvPr/>
        </p:nvSpPr>
        <p:spPr>
          <a:xfrm>
            <a:off x="380337" y="6385275"/>
            <a:ext cx="8750170" cy="276999"/>
          </a:xfrm>
          <a:prstGeom prst="rect">
            <a:avLst/>
          </a:prstGeom>
        </p:spPr>
        <p:txBody>
          <a:bodyPr wrap="square">
            <a:spAutoFit/>
          </a:bodyPr>
          <a:lstStyle/>
          <a:p>
            <a:r>
              <a:rPr lang="fr-FR" sz="1200" dirty="0"/>
              <a:t>Les autres divisions dont l’effectif est inférieur ou égal à 18 ne donnent droit à aucun volume complémentaire d’heures-professeur. </a:t>
            </a:r>
          </a:p>
        </p:txBody>
      </p:sp>
      <p:graphicFrame>
        <p:nvGraphicFramePr>
          <p:cNvPr id="20" name="Tableau 19"/>
          <p:cNvGraphicFramePr>
            <a:graphicFrameLocks noGrp="1"/>
          </p:cNvGraphicFramePr>
          <p:nvPr>
            <p:extLst/>
          </p:nvPr>
        </p:nvGraphicFramePr>
        <p:xfrm>
          <a:off x="466092" y="5580682"/>
          <a:ext cx="8128000" cy="74168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pPr algn="ctr"/>
                      <a:r>
                        <a:rPr lang="fr-FR" dirty="0"/>
                        <a:t>Plus de 18 élèves</a:t>
                      </a:r>
                    </a:p>
                  </a:txBody>
                  <a:tcPr/>
                </a:tc>
                <a:tc>
                  <a:txBody>
                    <a:bodyPr/>
                    <a:lstStyle/>
                    <a:p>
                      <a:pPr algn="ctr"/>
                      <a:r>
                        <a:rPr lang="fr-FR" dirty="0"/>
                        <a:t>18 élèves au moins  et regroupés</a:t>
                      </a:r>
                    </a:p>
                  </a:txBody>
                  <a:tcPr/>
                </a:tc>
                <a:extLst>
                  <a:ext uri="{0D108BD9-81ED-4DB2-BD59-A6C34878D82A}">
                    <a16:rowId xmlns:a16="http://schemas.microsoft.com/office/drawing/2014/main" xmlns="" val="10000"/>
                  </a:ext>
                </a:extLst>
              </a:tr>
              <a:tr h="370840">
                <a:tc>
                  <a:txBody>
                    <a:bodyPr/>
                    <a:lstStyle/>
                    <a:p>
                      <a:pPr algn="ctr"/>
                      <a:r>
                        <a:rPr lang="fr-FR" dirty="0"/>
                        <a:t>(Nombre d’élèves</a:t>
                      </a:r>
                      <a:r>
                        <a:rPr lang="fr-FR" baseline="0" dirty="0"/>
                        <a:t>/24)X16</a:t>
                      </a:r>
                      <a:endParaRPr lang="fr-FR" dirty="0"/>
                    </a:p>
                  </a:txBody>
                  <a:tcPr/>
                </a:tc>
                <a:tc>
                  <a:txBody>
                    <a:bodyPr/>
                    <a:lstStyle/>
                    <a:p>
                      <a:pPr algn="ctr"/>
                      <a:r>
                        <a:rPr lang="fr-FR" dirty="0"/>
                        <a:t>(Nombre d’élèves/</a:t>
                      </a:r>
                      <a:r>
                        <a:rPr lang="fr-FR" baseline="0" dirty="0"/>
                        <a:t>24)X8</a:t>
                      </a:r>
                      <a:endParaRPr lang="fr-F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4488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par>
                                <p:cTn id="28" presetID="10" presetClass="entr" presetSubtype="0"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0"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fade">
                                      <p:cBhvr>
                                        <p:cTn id="5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7" grpId="0"/>
      <p:bldP spid="13" grpId="0" animBg="1"/>
      <p:bldP spid="4" grpId="0"/>
      <p:bldP spid="5" grpId="0"/>
      <p:bldP spid="9" grpId="0"/>
      <p:bldP spid="2" grpId="0"/>
      <p:bldP spid="18" grpId="0"/>
      <p:bldP spid="10"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10732" y="5713761"/>
            <a:ext cx="12191996" cy="1253083"/>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7" name="Rectangle 6"/>
          <p:cNvSpPr/>
          <p:nvPr/>
        </p:nvSpPr>
        <p:spPr>
          <a:xfrm>
            <a:off x="1127374" y="168696"/>
            <a:ext cx="9255815" cy="861774"/>
          </a:xfrm>
          <a:prstGeom prst="rect">
            <a:avLst/>
          </a:prstGeom>
        </p:spPr>
        <p:txBody>
          <a:bodyPr wrap="square">
            <a:spAutoFit/>
          </a:bodyPr>
          <a:lstStyle/>
          <a:p>
            <a:pPr algn="ctr"/>
            <a:r>
              <a:rPr lang="fr-FR" sz="1600" b="1" dirty="0">
                <a:ea typeface="Arial Unicode MS" panose="020B0604020202020204" pitchFamily="34" charset="-128"/>
              </a:rPr>
              <a:t>EN SECONDE</a:t>
            </a:r>
          </a:p>
          <a:p>
            <a:pPr algn="ctr"/>
            <a:r>
              <a:rPr lang="fr-FR" sz="1600" b="1" dirty="0"/>
              <a:t>NOMBRE D’HEURES HEBDOMADAIRES 29H, SOIT 29H X 30 = 870H (ACT 900H) = </a:t>
            </a:r>
            <a:r>
              <a:rPr lang="fr-FR" sz="1600" b="1" dirty="0">
                <a:solidFill>
                  <a:srgbClr val="FF0000"/>
                </a:solidFill>
              </a:rPr>
              <a:t>-30H </a:t>
            </a:r>
            <a:endParaRPr lang="fr-FR" sz="1600" dirty="0">
              <a:solidFill>
                <a:srgbClr val="FF0000"/>
              </a:solidFill>
            </a:endParaRPr>
          </a:p>
          <a:p>
            <a:pPr algn="ctr"/>
            <a:endParaRPr lang="fr-FR" sz="1600" b="1" dirty="0">
              <a:ea typeface="Arial Unicode MS" panose="020B0604020202020204" pitchFamily="34" charset="-128"/>
            </a:endParaRPr>
          </a:p>
        </p:txBody>
      </p:sp>
      <p:sp>
        <p:nvSpPr>
          <p:cNvPr id="3" name="Rectangle 2"/>
          <p:cNvSpPr/>
          <p:nvPr/>
        </p:nvSpPr>
        <p:spPr>
          <a:xfrm>
            <a:off x="6096002" y="3250202"/>
            <a:ext cx="1840864" cy="646331"/>
          </a:xfrm>
          <a:prstGeom prst="rect">
            <a:avLst/>
          </a:prstGeom>
        </p:spPr>
        <p:txBody>
          <a:bodyPr wrap="square">
            <a:spAutoFit/>
          </a:bodyPr>
          <a:lstStyle/>
          <a:p>
            <a:r>
              <a:rPr lang="fr-FR" sz="3600" b="1" dirty="0">
                <a:solidFill>
                  <a:srgbClr val="C00000"/>
                </a:solidFill>
              </a:rPr>
              <a:t> </a:t>
            </a:r>
            <a:endParaRPr lang="fr-FR" sz="1600" dirty="0"/>
          </a:p>
        </p:txBody>
      </p:sp>
      <p:sp>
        <p:nvSpPr>
          <p:cNvPr id="13" name="Accolade fermante 12"/>
          <p:cNvSpPr/>
          <p:nvPr/>
        </p:nvSpPr>
        <p:spPr>
          <a:xfrm>
            <a:off x="6497781" y="2855139"/>
            <a:ext cx="174463" cy="699917"/>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 name="ZoneTexte 3"/>
          <p:cNvSpPr txBox="1"/>
          <p:nvPr/>
        </p:nvSpPr>
        <p:spPr>
          <a:xfrm>
            <a:off x="6784167" y="2781051"/>
            <a:ext cx="5294102" cy="2862322"/>
          </a:xfrm>
          <a:prstGeom prst="rect">
            <a:avLst/>
          </a:prstGeom>
          <a:noFill/>
        </p:spPr>
        <p:txBody>
          <a:bodyPr wrap="square" rtlCol="0">
            <a:spAutoFit/>
          </a:bodyPr>
          <a:lstStyle/>
          <a:p>
            <a:r>
              <a:rPr lang="fr-FR" sz="1600" b="1" dirty="0">
                <a:solidFill>
                  <a:srgbClr val="FF0000"/>
                </a:solidFill>
              </a:rPr>
              <a:t>EN FRANÇAIS</a:t>
            </a:r>
          </a:p>
          <a:p>
            <a:r>
              <a:rPr lang="fr-FR" sz="1600" b="1" dirty="0">
                <a:solidFill>
                  <a:srgbClr val="FF0000"/>
                </a:solidFill>
              </a:rPr>
              <a:t>EN MATH </a:t>
            </a:r>
          </a:p>
          <a:p>
            <a:r>
              <a:rPr lang="fr-FR" sz="1600" dirty="0"/>
              <a:t>Ex : 30 élèves en seconde métiers des transitions numérique et énergétique</a:t>
            </a:r>
          </a:p>
          <a:p>
            <a:r>
              <a:rPr lang="fr-FR" sz="1600" dirty="0"/>
              <a:t>(Nombre d’élèves:20)X16 = (30/20)X16 = 24h/s</a:t>
            </a:r>
          </a:p>
          <a:p>
            <a:r>
              <a:rPr lang="fr-FR" sz="1600" dirty="0"/>
              <a:t>24X15%  = 3,5 h</a:t>
            </a:r>
          </a:p>
          <a:p>
            <a:r>
              <a:rPr lang="fr-FR" sz="1600" dirty="0"/>
              <a:t>30 élèves en seconde métiers de la relation client</a:t>
            </a:r>
          </a:p>
          <a:p>
            <a:r>
              <a:rPr lang="fr-FR" sz="1600" dirty="0"/>
              <a:t>(Nombre d’élèves:24)X16 = (30/24)X16 = 20h/s</a:t>
            </a:r>
          </a:p>
          <a:p>
            <a:r>
              <a:rPr lang="fr-FR" sz="1600" dirty="0"/>
              <a:t>20X15%  = 3 h</a:t>
            </a:r>
          </a:p>
          <a:p>
            <a:endParaRPr lang="fr-FR" b="1" dirty="0"/>
          </a:p>
          <a:p>
            <a:endParaRPr lang="fr-FR" b="1" dirty="0">
              <a:solidFill>
                <a:srgbClr val="FF0000"/>
              </a:solidFill>
            </a:endParaRPr>
          </a:p>
        </p:txBody>
      </p:sp>
      <p:pic>
        <p:nvPicPr>
          <p:cNvPr id="14" name="Image 13"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36973" y="157555"/>
            <a:ext cx="649580" cy="573862"/>
          </a:xfrm>
          <a:prstGeom prst="rect">
            <a:avLst/>
          </a:prstGeom>
        </p:spPr>
      </p:pic>
      <p:sp>
        <p:nvSpPr>
          <p:cNvPr id="5" name="Rectangle 4"/>
          <p:cNvSpPr/>
          <p:nvPr/>
        </p:nvSpPr>
        <p:spPr>
          <a:xfrm>
            <a:off x="271037" y="1213091"/>
            <a:ext cx="6207923" cy="2200089"/>
          </a:xfrm>
          <a:prstGeom prst="rect">
            <a:avLst/>
          </a:prstGeom>
        </p:spPr>
        <p:txBody>
          <a:bodyPr wrap="square">
            <a:spAutoFit/>
          </a:bodyPr>
          <a:lstStyle/>
          <a:p>
            <a:pPr algn="ctr">
              <a:lnSpc>
                <a:spcPct val="107000"/>
              </a:lnSpc>
              <a:spcAft>
                <a:spcPts val="0"/>
              </a:spcAft>
            </a:pPr>
            <a:r>
              <a:rPr lang="fr-FR" sz="1600" b="1" dirty="0">
                <a:latin typeface="Calibri" panose="020F0502020204030204" pitchFamily="34" charset="0"/>
                <a:ea typeface="Calibri" panose="020F0502020204030204" pitchFamily="34" charset="0"/>
                <a:cs typeface="Times New Roman" panose="02020603050405020304" pitchFamily="18" charset="0"/>
              </a:rPr>
              <a:t>DIMINUTION DES HEURES DE LA CO-INTERVENTION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Actuellement : 60h EP/30h Français/30h Maths/</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Réforme Macron : 30h EP (-30h) /15h Français (-15h) /15h Maths (- 15h).</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L’enseignement professionnel récupère 30h et passe de 330h à 360h.</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Le français récupère 15h et passe de 105h à 120h.</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Les maths récupèrent 15h et passe de 45h à 60h.</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Fléchage de 15% du volume horaire complémentaire pour mettre en place les groupes à effectifs réduits.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289858" y="3610712"/>
            <a:ext cx="6096000" cy="1146211"/>
          </a:xfrm>
          <a:prstGeom prst="rect">
            <a:avLst/>
          </a:prstGeom>
        </p:spPr>
        <p:txBody>
          <a:bodyPr>
            <a:spAutoFit/>
          </a:bodyPr>
          <a:lstStyle/>
          <a:p>
            <a:pPr algn="ctr">
              <a:lnSpc>
                <a:spcPct val="107000"/>
              </a:lnSpc>
              <a:spcAft>
                <a:spcPts val="0"/>
              </a:spcAft>
            </a:pPr>
            <a:r>
              <a:rPr lang="fr-FR" sz="1600" b="1" dirty="0">
                <a:latin typeface="Calibri" panose="020F0502020204030204" pitchFamily="34" charset="0"/>
                <a:ea typeface="Calibri" panose="020F0502020204030204" pitchFamily="34" charset="0"/>
                <a:cs typeface="Times New Roman" panose="02020603050405020304" pitchFamily="18" charset="0"/>
              </a:rPr>
              <a:t>SUPPRESSION DE 60H D’ACCOMPAGNEMENT PERSONNALISÉ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Passage de 90h (3h) à 30 h (1h) </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Reste 1 heure d’accompagnement : soutien au parcours </a:t>
            </a:r>
            <a:r>
              <a:rPr lang="fr-FR" sz="1600" dirty="0" smtClean="0">
                <a:latin typeface="Calibri" panose="020F0502020204030204" pitchFamily="34" charset="0"/>
                <a:ea typeface="Calibri" panose="020F0502020204030204" pitchFamily="34" charset="0"/>
                <a:cs typeface="Times New Roman" panose="02020603050405020304" pitchFamily="18" charset="0"/>
              </a:rPr>
              <a:t>(orientation et notamment travail sur le choix entre les parcours différenciés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66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4" grpId="0"/>
      <p:bldP spid="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10732" y="6187047"/>
            <a:ext cx="12191996" cy="769865"/>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15" name="Rectangle 14"/>
          <p:cNvSpPr/>
          <p:nvPr/>
        </p:nvSpPr>
        <p:spPr>
          <a:xfrm>
            <a:off x="1127374" y="168696"/>
            <a:ext cx="9255815" cy="584775"/>
          </a:xfrm>
          <a:prstGeom prst="rect">
            <a:avLst/>
          </a:prstGeom>
        </p:spPr>
        <p:txBody>
          <a:bodyPr wrap="square">
            <a:spAutoFit/>
          </a:bodyPr>
          <a:lstStyle/>
          <a:p>
            <a:pPr algn="ctr"/>
            <a:r>
              <a:rPr lang="fr-FR" sz="1600" b="1" dirty="0">
                <a:ea typeface="Arial Unicode MS" panose="020B0604020202020204" pitchFamily="34" charset="-128"/>
              </a:rPr>
              <a:t>EN PREMIÈRE</a:t>
            </a:r>
          </a:p>
          <a:p>
            <a:pPr algn="ctr"/>
            <a:r>
              <a:rPr lang="fr-FR" sz="1600" b="1" dirty="0"/>
              <a:t>NOMBRE D’HEURES HEBDOMADAIRES 28,5H, SOIT 28,5H X 28 = 798H (ACT 840H) = </a:t>
            </a:r>
            <a:r>
              <a:rPr lang="fr-FR" sz="1600" b="1" dirty="0">
                <a:solidFill>
                  <a:srgbClr val="FF0000"/>
                </a:solidFill>
              </a:rPr>
              <a:t>- 42H </a:t>
            </a:r>
            <a:endParaRPr lang="fr-FR" sz="1600" b="1" dirty="0">
              <a:solidFill>
                <a:srgbClr val="FF0000"/>
              </a:solidFill>
              <a:ea typeface="Arial Unicode MS" panose="020B0604020202020204" pitchFamily="34" charset="-128"/>
            </a:endParaRPr>
          </a:p>
        </p:txBody>
      </p:sp>
      <p:pic>
        <p:nvPicPr>
          <p:cNvPr id="18" name="Image 17"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8275" y="137776"/>
            <a:ext cx="647664" cy="572169"/>
          </a:xfrm>
          <a:prstGeom prst="rect">
            <a:avLst/>
          </a:prstGeom>
        </p:spPr>
      </p:pic>
      <p:sp>
        <p:nvSpPr>
          <p:cNvPr id="5" name="Rectangle 4"/>
          <p:cNvSpPr/>
          <p:nvPr/>
        </p:nvSpPr>
        <p:spPr>
          <a:xfrm>
            <a:off x="399977" y="1136656"/>
            <a:ext cx="6096000" cy="2727029"/>
          </a:xfrm>
          <a:prstGeom prst="rect">
            <a:avLst/>
          </a:prstGeom>
        </p:spPr>
        <p:txBody>
          <a:bodyPr>
            <a:spAutoFit/>
          </a:bodyPr>
          <a:lstStyle/>
          <a:p>
            <a:pPr algn="ctr">
              <a:lnSpc>
                <a:spcPct val="107000"/>
              </a:lnSpc>
              <a:spcAft>
                <a:spcPts val="0"/>
              </a:spcAft>
            </a:pPr>
            <a:r>
              <a:rPr lang="fr-FR" sz="1600" b="1" dirty="0">
                <a:latin typeface="Calibri" panose="020F0502020204030204" pitchFamily="34" charset="0"/>
                <a:ea typeface="Calibri" panose="020F0502020204030204" pitchFamily="34" charset="0"/>
                <a:cs typeface="Times New Roman" panose="02020603050405020304" pitchFamily="18" charset="0"/>
              </a:rPr>
              <a:t>DIMINUTION DES HEURES DE LA CO-INTERVENTION ET DE CHEF-D’ŒUVRE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Actuellement : 42h EP/28h Français/14h Maths/</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Réforme Macron : 28h EP (-14h) /14h Français (-14h) /14h Maths.</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L’enseignement professionnel récupère 14h auxquelles s’ajoutent </a:t>
            </a:r>
            <a:r>
              <a:rPr lang="fr-FR" sz="1600" b="1" dirty="0">
                <a:latin typeface="Calibri" panose="020F0502020204030204" pitchFamily="34" charset="0"/>
                <a:ea typeface="Calibri" panose="020F0502020204030204" pitchFamily="34" charset="0"/>
                <a:cs typeface="Times New Roman" panose="02020603050405020304" pitchFamily="18" charset="0"/>
              </a:rPr>
              <a:t>14h de projet (ex-chef-d ’œuvre qui passe de 56h à 42h)</a:t>
            </a:r>
            <a:r>
              <a:rPr lang="fr-FR" sz="1600" dirty="0">
                <a:latin typeface="Calibri" panose="020F0502020204030204" pitchFamily="34" charset="0"/>
                <a:ea typeface="Calibri" panose="020F0502020204030204" pitchFamily="34" charset="0"/>
                <a:cs typeface="Times New Roman" panose="02020603050405020304" pitchFamily="18" charset="0"/>
              </a:rPr>
              <a:t> et passe de 266h à 294h (+28h).</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Le français récupère 14h et passe de 84h à 98h. Les maths rien.</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Fléchage de 15% du volume complémentaire pour mettre en place les groupes à effectifs réduits.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Accolade fermante 19"/>
          <p:cNvSpPr/>
          <p:nvPr/>
        </p:nvSpPr>
        <p:spPr>
          <a:xfrm>
            <a:off x="6563834" y="3324867"/>
            <a:ext cx="187232" cy="538818"/>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Rectangle 21"/>
          <p:cNvSpPr/>
          <p:nvPr/>
        </p:nvSpPr>
        <p:spPr>
          <a:xfrm>
            <a:off x="467834" y="3959928"/>
            <a:ext cx="6096000" cy="1146211"/>
          </a:xfrm>
          <a:prstGeom prst="rect">
            <a:avLst/>
          </a:prstGeom>
        </p:spPr>
        <p:txBody>
          <a:bodyPr>
            <a:spAutoFit/>
          </a:bodyPr>
          <a:lstStyle/>
          <a:p>
            <a:pPr algn="ctr">
              <a:lnSpc>
                <a:spcPct val="107000"/>
              </a:lnSpc>
              <a:spcAft>
                <a:spcPts val="0"/>
              </a:spcAft>
            </a:pPr>
            <a:r>
              <a:rPr lang="fr-FR" sz="1600" b="1" dirty="0">
                <a:latin typeface="Calibri" panose="020F0502020204030204" pitchFamily="34" charset="0"/>
                <a:ea typeface="Calibri" panose="020F0502020204030204" pitchFamily="34" charset="0"/>
                <a:cs typeface="Times New Roman" panose="02020603050405020304" pitchFamily="18" charset="0"/>
              </a:rPr>
              <a:t>SUPPRESSION DE 56H D’ACCOMPAGNEMENT PERSONNALISÉ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Passage de 84h (3h) à 28h (1h) </a:t>
            </a:r>
          </a:p>
          <a:p>
            <a:pPr algn="just">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Reste 1heure d’accompagnement : soutien au parcours (</a:t>
            </a:r>
            <a:r>
              <a:rPr lang="fr-FR" sz="1600" dirty="0" smtClean="0">
                <a:latin typeface="Calibri" panose="020F0502020204030204" pitchFamily="34" charset="0"/>
                <a:ea typeface="Calibri" panose="020F0502020204030204" pitchFamily="34" charset="0"/>
                <a:cs typeface="Times New Roman" panose="02020603050405020304" pitchFamily="18" charset="0"/>
              </a:rPr>
              <a:t>orientation et notamment travail sur le choix entre les parcours différenciés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ZoneTexte 12"/>
          <p:cNvSpPr txBox="1"/>
          <p:nvPr/>
        </p:nvSpPr>
        <p:spPr>
          <a:xfrm>
            <a:off x="6897898" y="3184241"/>
            <a:ext cx="5294102" cy="2862322"/>
          </a:xfrm>
          <a:prstGeom prst="rect">
            <a:avLst/>
          </a:prstGeom>
          <a:noFill/>
        </p:spPr>
        <p:txBody>
          <a:bodyPr wrap="square" rtlCol="0">
            <a:spAutoFit/>
          </a:bodyPr>
          <a:lstStyle/>
          <a:p>
            <a:r>
              <a:rPr lang="fr-FR" sz="1600" b="1" dirty="0">
                <a:solidFill>
                  <a:srgbClr val="FF0000"/>
                </a:solidFill>
              </a:rPr>
              <a:t>EN FRANÇAIS</a:t>
            </a:r>
          </a:p>
          <a:p>
            <a:r>
              <a:rPr lang="fr-FR" sz="1600" b="1" dirty="0">
                <a:solidFill>
                  <a:srgbClr val="FF0000"/>
                </a:solidFill>
              </a:rPr>
              <a:t>EN MATH </a:t>
            </a:r>
          </a:p>
          <a:p>
            <a:r>
              <a:rPr lang="fr-FR" sz="1600" b="1" dirty="0"/>
              <a:t>Ex : 14 élèves en première métiers des transitions numérique et énergétique</a:t>
            </a:r>
          </a:p>
          <a:p>
            <a:r>
              <a:rPr lang="fr-FR" sz="1600" dirty="0"/>
              <a:t>(Nombre d’élèves:20)X8 = (14/20)X8 = 5,6h/s</a:t>
            </a:r>
          </a:p>
          <a:p>
            <a:r>
              <a:rPr lang="fr-FR" sz="1600" dirty="0"/>
              <a:t>20X15%  = 0,8h</a:t>
            </a:r>
          </a:p>
          <a:p>
            <a:r>
              <a:rPr lang="fr-FR" sz="1600" b="1" dirty="0"/>
              <a:t>17 élèves en première métiers de la relation client</a:t>
            </a:r>
          </a:p>
          <a:p>
            <a:r>
              <a:rPr lang="fr-FR" sz="1600"/>
              <a:t>(Nombre d’élèves:24)X8 = (17/24)X8 </a:t>
            </a:r>
            <a:r>
              <a:rPr lang="fr-FR" sz="1600" dirty="0"/>
              <a:t>= 5,6h/s</a:t>
            </a:r>
          </a:p>
          <a:p>
            <a:r>
              <a:rPr lang="fr-FR" sz="1600" dirty="0"/>
              <a:t>20X15%  = 0,8 h</a:t>
            </a:r>
          </a:p>
          <a:p>
            <a:endParaRPr lang="fr-FR" b="1" dirty="0"/>
          </a:p>
          <a:p>
            <a:endParaRPr lang="fr-FR" b="1" dirty="0">
              <a:solidFill>
                <a:srgbClr val="FF0000"/>
              </a:solidFill>
            </a:endParaRPr>
          </a:p>
        </p:txBody>
      </p:sp>
    </p:spTree>
    <p:extLst>
      <p:ext uri="{BB962C8B-B14F-4D97-AF65-F5344CB8AC3E}">
        <p14:creationId xmlns:p14="http://schemas.microsoft.com/office/powerpoint/2010/main" val="251290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 grpId="0"/>
      <p:bldP spid="20" grpId="0" animBg="1"/>
      <p:bldP spid="2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xmlns="" id="{E6EEAE34-F0C2-1347-53B6-CAB4751345DA}"/>
              </a:ext>
            </a:extLst>
          </p:cNvPr>
          <p:cNvSpPr/>
          <p:nvPr/>
        </p:nvSpPr>
        <p:spPr>
          <a:xfrm>
            <a:off x="4" y="5322627"/>
            <a:ext cx="12191996" cy="1535374"/>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9" name="Rectangle 8"/>
          <p:cNvSpPr/>
          <p:nvPr/>
        </p:nvSpPr>
        <p:spPr>
          <a:xfrm>
            <a:off x="215452" y="5645107"/>
            <a:ext cx="11976548" cy="1200329"/>
          </a:xfrm>
          <a:prstGeom prst="rect">
            <a:avLst/>
          </a:prstGeom>
        </p:spPr>
        <p:txBody>
          <a:bodyPr wrap="square">
            <a:spAutoFit/>
          </a:bodyPr>
          <a:lstStyle/>
          <a:p>
            <a:r>
              <a:rPr lang="fr-FR" b="1" dirty="0">
                <a:solidFill>
                  <a:schemeClr val="bg1"/>
                </a:solidFill>
              </a:rPr>
              <a:t>ARRÊT DES COURS EN MAI. PAS D’AMÉNAGEMENT DES PROGRAMMES. RISQUE D’ANNUALISATION.  </a:t>
            </a:r>
          </a:p>
          <a:p>
            <a:r>
              <a:rPr lang="fr-FR" b="1" dirty="0">
                <a:solidFill>
                  <a:schemeClr val="bg1"/>
                </a:solidFill>
              </a:rPr>
              <a:t>MÉCONNAISSANCE  DU RYTHME D’APPRENTISSAGE DES ÉLÈVES.</a:t>
            </a:r>
          </a:p>
          <a:p>
            <a:r>
              <a:rPr lang="fr-FR" b="1" dirty="0">
                <a:solidFill>
                  <a:schemeClr val="bg1"/>
                </a:solidFill>
              </a:rPr>
              <a:t>GRATIFICATION DES PFMP : TRI DES ÉLÈVES</a:t>
            </a:r>
          </a:p>
          <a:p>
            <a:r>
              <a:rPr lang="fr-FR" b="1" dirty="0">
                <a:solidFill>
                  <a:schemeClr val="bg1"/>
                </a:solidFill>
              </a:rPr>
              <a:t>IMPROBABLE RETOUR DES « POURSUITES D’ÉTUDES » EN JUIN (EXEMPLE DU BAC GÉNÉRAL).</a:t>
            </a:r>
          </a:p>
        </p:txBody>
      </p:sp>
      <p:sp>
        <p:nvSpPr>
          <p:cNvPr id="12" name="Rectangle 11"/>
          <p:cNvSpPr/>
          <p:nvPr/>
        </p:nvSpPr>
        <p:spPr>
          <a:xfrm>
            <a:off x="1708773" y="131335"/>
            <a:ext cx="8016195" cy="400110"/>
          </a:xfrm>
          <a:prstGeom prst="rect">
            <a:avLst/>
          </a:prstGeom>
        </p:spPr>
        <p:txBody>
          <a:bodyPr wrap="square">
            <a:spAutoFit/>
          </a:bodyPr>
          <a:lstStyle/>
          <a:p>
            <a:pPr algn="ctr"/>
            <a:r>
              <a:rPr lang="fr-FR" sz="2000" b="1" dirty="0">
                <a:ea typeface="Arial Unicode MS" panose="020B0604020202020204" pitchFamily="34" charset="-128"/>
              </a:rPr>
              <a:t>LA </a:t>
            </a:r>
            <a:r>
              <a:rPr lang="fr-FR" sz="2000" b="1" dirty="0" smtClean="0">
                <a:ea typeface="Arial Unicode MS" panose="020B0604020202020204" pitchFamily="34" charset="-128"/>
              </a:rPr>
              <a:t>DÉRÉGULATION </a:t>
            </a:r>
            <a:r>
              <a:rPr lang="fr-FR" sz="2000" b="1" dirty="0">
                <a:ea typeface="Arial Unicode MS" panose="020B0604020202020204" pitchFamily="34" charset="-128"/>
              </a:rPr>
              <a:t>DE L’ANNÉE DE TERMINALE À LA RENTRÉE 2024 </a:t>
            </a:r>
          </a:p>
        </p:txBody>
      </p:sp>
      <p:sp>
        <p:nvSpPr>
          <p:cNvPr id="4" name="Rectangle 3"/>
          <p:cNvSpPr/>
          <p:nvPr/>
        </p:nvSpPr>
        <p:spPr>
          <a:xfrm>
            <a:off x="3259654" y="726956"/>
            <a:ext cx="4914432" cy="369332"/>
          </a:xfrm>
          <a:prstGeom prst="rect">
            <a:avLst/>
          </a:prstGeom>
        </p:spPr>
        <p:txBody>
          <a:bodyPr wrap="square">
            <a:spAutoFit/>
          </a:bodyPr>
          <a:lstStyle/>
          <a:p>
            <a:r>
              <a:rPr lang="fr-FR" b="1" dirty="0">
                <a:ea typeface="Arial Unicode MS" panose="020B0604020202020204" pitchFamily="34" charset="-128"/>
              </a:rPr>
              <a:t>UN CALENDRIER </a:t>
            </a:r>
            <a:r>
              <a:rPr lang="fr-FR" b="1" dirty="0" smtClean="0">
                <a:ea typeface="Arial Unicode MS" panose="020B0604020202020204" pitchFamily="34" charset="-128"/>
              </a:rPr>
              <a:t>DÉMENTIEL</a:t>
            </a:r>
            <a:endParaRPr lang="fr-FR" dirty="0"/>
          </a:p>
        </p:txBody>
      </p:sp>
      <p:sp>
        <p:nvSpPr>
          <p:cNvPr id="6" name="Control 1"/>
          <p:cNvSpPr>
            <a:spLocks noChangeArrowheads="1" noChangeShapeType="1"/>
          </p:cNvSpPr>
          <p:nvPr/>
        </p:nvSpPr>
        <p:spPr bwMode="auto">
          <a:xfrm>
            <a:off x="3776663" y="10107613"/>
            <a:ext cx="6100762" cy="112395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fr-FR"/>
          </a:p>
        </p:txBody>
      </p:sp>
      <p:sp>
        <p:nvSpPr>
          <p:cNvPr id="7" name="Oval 2"/>
          <p:cNvSpPr>
            <a:spLocks noChangeArrowheads="1"/>
          </p:cNvSpPr>
          <p:nvPr/>
        </p:nvSpPr>
        <p:spPr bwMode="auto">
          <a:xfrm>
            <a:off x="10104098" y="2217843"/>
            <a:ext cx="1956179" cy="1911481"/>
          </a:xfrm>
          <a:prstGeom prst="ellipse">
            <a:avLst/>
          </a:prstGeom>
          <a:solidFill>
            <a:srgbClr val="FFE699"/>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Bebas Neue Bold" panose="020B0606020202050201" pitchFamily="34" charset="0"/>
              </a:rPr>
              <a:t>6 semaines de PARCOURS diversifiés</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Bebas Neue Bold" panose="020B0606020202050201" pitchFamily="34" charset="0"/>
              </a:rPr>
              <a:t>Plus 3 semaines de  cours en moins!</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a:solidFill>
                  <a:srgbClr val="000000"/>
                </a:solidFill>
                <a:latin typeface="Bebas Neue Bold" panose="020B0606020202050201" pitchFamily="34" charset="0"/>
              </a:rPr>
              <a:t>98 h élèves</a:t>
            </a:r>
            <a:endParaRPr kumimoji="0" lang="fr-FR" altLang="fr-FR" sz="1600" b="0" i="0" u="none" strike="noStrike" cap="none" normalizeH="0" baseline="0" dirty="0">
              <a:ln>
                <a:noFill/>
              </a:ln>
              <a:solidFill>
                <a:schemeClr val="tx1"/>
              </a:solidFill>
              <a:effectLst/>
              <a:latin typeface="Arial" panose="020B0604020202020204" pitchFamily="34" charset="0"/>
            </a:endParaRPr>
          </a:p>
        </p:txBody>
      </p:sp>
      <p:sp>
        <p:nvSpPr>
          <p:cNvPr id="14" name="Control 1"/>
          <p:cNvSpPr>
            <a:spLocks noChangeArrowheads="1" noChangeShapeType="1"/>
          </p:cNvSpPr>
          <p:nvPr/>
        </p:nvSpPr>
        <p:spPr bwMode="auto">
          <a:xfrm>
            <a:off x="1098042" y="9783152"/>
            <a:ext cx="9237659" cy="1465851"/>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fr-FR"/>
          </a:p>
        </p:txBody>
      </p:sp>
      <p:sp>
        <p:nvSpPr>
          <p:cNvPr id="13" name="Rectangle 12"/>
          <p:cNvSpPr/>
          <p:nvPr/>
        </p:nvSpPr>
        <p:spPr>
          <a:xfrm>
            <a:off x="1098042" y="4515421"/>
            <a:ext cx="11719083" cy="1477328"/>
          </a:xfrm>
          <a:prstGeom prst="rect">
            <a:avLst/>
          </a:prstGeom>
        </p:spPr>
        <p:txBody>
          <a:bodyPr wrap="square">
            <a:spAutoFit/>
          </a:bodyPr>
          <a:lstStyle/>
          <a:p>
            <a:r>
              <a:rPr lang="fr-FR" b="1" dirty="0">
                <a:ea typeface="Arial Unicode MS" panose="020B0604020202020204" pitchFamily="34" charset="-128"/>
              </a:rPr>
              <a:t>PASSAGE DE ENTRE DE 18 À 22 SEMAINES À DE ENTRE 16 À 20 SEMAINES DE </a:t>
            </a:r>
            <a:r>
              <a:rPr lang="fr-FR" b="1" dirty="0" smtClean="0">
                <a:ea typeface="Arial Unicode MS" panose="020B0604020202020204" pitchFamily="34" charset="-128"/>
              </a:rPr>
              <a:t>PFMP</a:t>
            </a:r>
          </a:p>
          <a:p>
            <a:pPr lvl="0"/>
            <a:r>
              <a:rPr lang="fr-FR" b="1" dirty="0" smtClean="0"/>
              <a:t>LES PARCOURS DIFFÉRENCIÉS N’ENTRENT PAS DANS LE CADRE DES ÉVALUATIONS CERTIFICATIVES</a:t>
            </a:r>
          </a:p>
          <a:p>
            <a:pPr lvl="0"/>
            <a:r>
              <a:rPr lang="fr-FR" b="1" dirty="0" smtClean="0"/>
              <a:t>ET SONT DÉCONNECTÉS DE PARCOURSUP</a:t>
            </a:r>
          </a:p>
          <a:p>
            <a:endParaRPr lang="fr-FR" b="1" dirty="0" smtClean="0"/>
          </a:p>
          <a:p>
            <a:endParaRPr lang="fr-FR" b="1" dirty="0" smtClean="0">
              <a:ea typeface="Arial Unicode MS" panose="020B0604020202020204" pitchFamily="34" charset="-128"/>
            </a:endParaRPr>
          </a:p>
        </p:txBody>
      </p:sp>
      <p:graphicFrame>
        <p:nvGraphicFramePr>
          <p:cNvPr id="3" name="Tableau 2"/>
          <p:cNvGraphicFramePr>
            <a:graphicFrameLocks noGrp="1"/>
          </p:cNvGraphicFramePr>
          <p:nvPr>
            <p:extLst>
              <p:ext uri="{D42A27DB-BD31-4B8C-83A1-F6EECF244321}">
                <p14:modId xmlns:p14="http://schemas.microsoft.com/office/powerpoint/2010/main" val="1647715543"/>
              </p:ext>
            </p:extLst>
          </p:nvPr>
        </p:nvGraphicFramePr>
        <p:xfrm>
          <a:off x="348814" y="1181470"/>
          <a:ext cx="9301937" cy="3021567"/>
        </p:xfrm>
        <a:graphic>
          <a:graphicData uri="http://schemas.openxmlformats.org/drawingml/2006/table">
            <a:tbl>
              <a:tblPr>
                <a:tableStyleId>{5C22544A-7EE6-4342-B048-85BDC9FD1C3A}</a:tableStyleId>
              </a:tblPr>
              <a:tblGrid>
                <a:gridCol w="2064636">
                  <a:extLst>
                    <a:ext uri="{9D8B030D-6E8A-4147-A177-3AD203B41FA5}">
                      <a16:colId xmlns:a16="http://schemas.microsoft.com/office/drawing/2014/main" xmlns="" val="20000"/>
                    </a:ext>
                  </a:extLst>
                </a:gridCol>
                <a:gridCol w="1241793">
                  <a:extLst>
                    <a:ext uri="{9D8B030D-6E8A-4147-A177-3AD203B41FA5}">
                      <a16:colId xmlns:a16="http://schemas.microsoft.com/office/drawing/2014/main" xmlns="" val="20001"/>
                    </a:ext>
                  </a:extLst>
                </a:gridCol>
                <a:gridCol w="4505709">
                  <a:extLst>
                    <a:ext uri="{9D8B030D-6E8A-4147-A177-3AD203B41FA5}">
                      <a16:colId xmlns:a16="http://schemas.microsoft.com/office/drawing/2014/main" xmlns="" val="20002"/>
                    </a:ext>
                  </a:extLst>
                </a:gridCol>
                <a:gridCol w="1489799">
                  <a:extLst>
                    <a:ext uri="{9D8B030D-6E8A-4147-A177-3AD203B41FA5}">
                      <a16:colId xmlns:a16="http://schemas.microsoft.com/office/drawing/2014/main" xmlns="" val="20003"/>
                    </a:ext>
                  </a:extLst>
                </a:gridCol>
              </a:tblGrid>
              <a:tr h="729217">
                <a:tc>
                  <a:txBody>
                    <a:bodyPr/>
                    <a:lstStyle/>
                    <a:p>
                      <a:pPr algn="ctr">
                        <a:lnSpc>
                          <a:spcPct val="107000"/>
                        </a:lnSpc>
                        <a:spcAft>
                          <a:spcPts val="0"/>
                        </a:spcAft>
                      </a:pPr>
                      <a:r>
                        <a:rPr lang="fr-FR" sz="1400" dirty="0">
                          <a:effectLst/>
                        </a:rPr>
                        <a:t>Septembre/Mai</a:t>
                      </a:r>
                    </a:p>
                    <a:p>
                      <a:pPr algn="ctr">
                        <a:lnSpc>
                          <a:spcPct val="107000"/>
                        </a:lnSpc>
                        <a:spcAft>
                          <a:spcPts val="0"/>
                        </a:spcAft>
                      </a:pPr>
                      <a:r>
                        <a:rPr lang="fr-FR" sz="1400" dirty="0">
                          <a:effectLst/>
                        </a:rPr>
                        <a:t>(22s de cours et 6s de PFMP)</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a:effectLst/>
                        </a:rPr>
                        <a:t>Mi-Mai (1s)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a:effectLst/>
                        </a:rPr>
                        <a:t>Mai/juin (6s)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a:effectLst/>
                        </a:rPr>
                        <a:t>Juillet</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0000"/>
                  </a:ext>
                </a:extLst>
              </a:tr>
              <a:tr h="1916202">
                <a:tc>
                  <a:txBody>
                    <a:bodyPr/>
                    <a:lstStyle/>
                    <a:p>
                      <a:pPr algn="ctr">
                        <a:lnSpc>
                          <a:spcPct val="107000"/>
                        </a:lnSpc>
                        <a:spcAft>
                          <a:spcPts val="0"/>
                        </a:spcAft>
                      </a:pPr>
                      <a:r>
                        <a:rPr lang="fr-FR" sz="1400" dirty="0">
                          <a:effectLst/>
                        </a:rPr>
                        <a:t>Tronc commun</a:t>
                      </a:r>
                    </a:p>
                    <a:p>
                      <a:pPr algn="ctr">
                        <a:lnSpc>
                          <a:spcPct val="107000"/>
                        </a:lnSpc>
                        <a:spcAft>
                          <a:spcPts val="0"/>
                        </a:spcAft>
                      </a:pPr>
                      <a:r>
                        <a:rPr lang="fr-FR" sz="1400" dirty="0">
                          <a:effectLst/>
                        </a:rPr>
                        <a:t>Passage des CCF</a:t>
                      </a:r>
                    </a:p>
                    <a:p>
                      <a:pPr algn="ctr">
                        <a:lnSpc>
                          <a:spcPct val="107000"/>
                        </a:lnSpc>
                        <a:spcAft>
                          <a:spcPts val="0"/>
                        </a:spcAft>
                      </a:pPr>
                      <a:r>
                        <a:rPr lang="fr-FR" sz="1400" dirty="0">
                          <a:effectLst/>
                        </a:rPr>
                        <a:t>Calendrier 6 s de PFMP (autonomie des équipes pédagogiques)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dirty="0">
                          <a:effectLst/>
                        </a:rPr>
                        <a:t>Examen</a:t>
                      </a:r>
                    </a:p>
                    <a:p>
                      <a:pPr algn="ctr">
                        <a:lnSpc>
                          <a:spcPct val="107000"/>
                        </a:lnSpc>
                        <a:spcAft>
                          <a:spcPts val="0"/>
                        </a:spcAft>
                      </a:pPr>
                      <a:r>
                        <a:rPr lang="fr-FR" sz="1400" dirty="0">
                          <a:effectLst/>
                        </a:rPr>
                        <a:t>Epreuves</a:t>
                      </a:r>
                    </a:p>
                    <a:p>
                      <a:pPr algn="ctr">
                        <a:lnSpc>
                          <a:spcPct val="107000"/>
                        </a:lnSpc>
                        <a:spcAft>
                          <a:spcPts val="0"/>
                        </a:spcAft>
                      </a:pPr>
                      <a:r>
                        <a:rPr lang="fr-FR" sz="1400" dirty="0">
                          <a:effectLst/>
                        </a:rPr>
                        <a:t>Ponctuelles…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dirty="0">
                          <a:effectLst/>
                        </a:rPr>
                        <a:t>Parcours de diversification</a:t>
                      </a:r>
                    </a:p>
                    <a:p>
                      <a:pPr algn="ctr">
                        <a:lnSpc>
                          <a:spcPct val="107000"/>
                        </a:lnSpc>
                        <a:spcAft>
                          <a:spcPts val="0"/>
                        </a:spcAft>
                      </a:pPr>
                      <a:r>
                        <a:rPr lang="fr-FR" sz="1400" dirty="0">
                          <a:effectLst/>
                        </a:rPr>
                        <a:t>(PFMP ou « poursuite d'études »)</a:t>
                      </a:r>
                    </a:p>
                    <a:p>
                      <a:pPr algn="ctr">
                        <a:lnSpc>
                          <a:spcPct val="107000"/>
                        </a:lnSpc>
                        <a:spcAft>
                          <a:spcPts val="0"/>
                        </a:spcAft>
                      </a:pPr>
                      <a:r>
                        <a:rPr lang="fr-FR" sz="1400" dirty="0">
                          <a:effectLst/>
                        </a:rPr>
                        <a:t>Goulot d’étranglement (car départ aussi des 2</a:t>
                      </a:r>
                      <a:r>
                        <a:rPr lang="fr-FR" sz="1400" baseline="30000" dirty="0">
                          <a:effectLst/>
                        </a:rPr>
                        <a:t>nde</a:t>
                      </a:r>
                      <a:r>
                        <a:rPr lang="fr-FR" sz="1400" dirty="0">
                          <a:effectLst/>
                        </a:rPr>
                        <a:t> et des 1</a:t>
                      </a:r>
                      <a:r>
                        <a:rPr lang="fr-FR" sz="1400" baseline="30000" dirty="0">
                          <a:effectLst/>
                        </a:rPr>
                        <a:t>eres</a:t>
                      </a:r>
                      <a:r>
                        <a:rPr lang="fr-FR" sz="1400" dirty="0">
                          <a:effectLst/>
                        </a:rPr>
                        <a:t>)</a:t>
                      </a:r>
                    </a:p>
                    <a:p>
                      <a:pPr algn="ctr">
                        <a:lnSpc>
                          <a:spcPct val="107000"/>
                        </a:lnSpc>
                        <a:spcAft>
                          <a:spcPts val="0"/>
                        </a:spcAft>
                      </a:pPr>
                      <a:r>
                        <a:rPr lang="fr-FR" sz="1400" dirty="0">
                          <a:effectLst/>
                        </a:rPr>
                        <a:t>Modification des EDT car plus de grille horaire</a:t>
                      </a:r>
                    </a:p>
                    <a:p>
                      <a:pPr algn="ctr">
                        <a:lnSpc>
                          <a:spcPct val="107000"/>
                        </a:lnSpc>
                        <a:spcAft>
                          <a:spcPts val="0"/>
                        </a:spcAft>
                      </a:pPr>
                      <a:r>
                        <a:rPr lang="fr-FR" sz="1400" dirty="0">
                          <a:effectLst/>
                        </a:rPr>
                        <a:t>Pendant la période de diversification : </a:t>
                      </a:r>
                      <a:r>
                        <a:rPr lang="fr-FR" sz="1400" b="1" i="1" kern="1200" dirty="0" smtClean="0">
                          <a:solidFill>
                            <a:schemeClr val="dk1"/>
                          </a:solidFill>
                          <a:effectLst/>
                          <a:latin typeface="+mn-lt"/>
                          <a:ea typeface="+mn-ea"/>
                          <a:cs typeface="+mn-cs"/>
                        </a:rPr>
                        <a:t>« dans la mesure du possible »</a:t>
                      </a:r>
                      <a:r>
                        <a:rPr lang="fr-FR" sz="1400" kern="1200" dirty="0" smtClean="0">
                          <a:solidFill>
                            <a:schemeClr val="dk1"/>
                          </a:solidFill>
                          <a:effectLst/>
                          <a:latin typeface="+mn-lt"/>
                          <a:ea typeface="+mn-ea"/>
                          <a:cs typeface="+mn-cs"/>
                        </a:rPr>
                        <a:t> temps de regroupement, d’au plus quelques jours, de tous les élèves concernés au sein de l’établissement pour finaliser la préparation de l’épreuve de PSE et de l’oral de projet</a:t>
                      </a:r>
                      <a:r>
                        <a:rPr lang="fr-FR" sz="1400" dirty="0" smtClean="0">
                          <a:effectLst/>
                        </a:rPr>
                        <a:t> passés fin juin </a:t>
                      </a:r>
                    </a:p>
                    <a:p>
                      <a:pPr algn="ctr">
                        <a:lnSpc>
                          <a:spcPct val="107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spcAft>
                          <a:spcPts val="0"/>
                        </a:spcAft>
                      </a:pPr>
                      <a:r>
                        <a:rPr lang="fr-FR" sz="1400" dirty="0">
                          <a:effectLst/>
                        </a:rPr>
                        <a:t>Oral de contrôle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08600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7"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306"/>
            <a:ext cx="3977499" cy="1323439"/>
          </a:xfrm>
          <a:prstGeom prst="rect">
            <a:avLst/>
          </a:prstGeom>
        </p:spPr>
        <p:txBody>
          <a:bodyPr wrap="none">
            <a:spAutoFit/>
          </a:bodyPr>
          <a:lstStyle/>
          <a:p>
            <a:pPr algn="ctr"/>
            <a:r>
              <a:rPr lang="fr-FR" sz="1600" b="1" dirty="0">
                <a:ea typeface="Arial Unicode MS" panose="020B0604020202020204" pitchFamily="34" charset="-128"/>
              </a:rPr>
              <a:t>SUPPRESSION DE LA CO-INTERVENTION </a:t>
            </a:r>
          </a:p>
          <a:p>
            <a:pPr algn="ctr"/>
            <a:r>
              <a:rPr lang="fr-FR" sz="1600" b="1" dirty="0">
                <a:ea typeface="Arial Unicode MS" panose="020B0604020202020204" pitchFamily="34" charset="-128"/>
              </a:rPr>
              <a:t>et/ ou atelier de philosophie et/ ou</a:t>
            </a:r>
          </a:p>
          <a:p>
            <a:pPr algn="ctr"/>
            <a:r>
              <a:rPr lang="fr-FR" sz="1600" b="1" dirty="0">
                <a:ea typeface="Arial Unicode MS" panose="020B0604020202020204" pitchFamily="34" charset="-128"/>
              </a:rPr>
              <a:t>insertion professionnelle-poursuite d'études</a:t>
            </a:r>
            <a:endParaRPr lang="fr-FR" sz="1600" b="1" baseline="30000" dirty="0">
              <a:ea typeface="Arial Unicode MS" panose="020B0604020202020204" pitchFamily="34" charset="-128"/>
            </a:endParaRPr>
          </a:p>
          <a:p>
            <a:r>
              <a:rPr lang="fr-FR" sz="1600" dirty="0"/>
              <a:t>EG </a:t>
            </a:r>
            <a:r>
              <a:rPr lang="fr-FR" sz="1600" b="1" dirty="0">
                <a:solidFill>
                  <a:srgbClr val="FF0000"/>
                </a:solidFill>
              </a:rPr>
              <a:t>– 26 h/</a:t>
            </a:r>
            <a:r>
              <a:rPr lang="fr-FR" sz="1600" dirty="0"/>
              <a:t>EP </a:t>
            </a:r>
            <a:r>
              <a:rPr lang="fr-FR" sz="1600" b="1" dirty="0">
                <a:solidFill>
                  <a:srgbClr val="FF0000"/>
                </a:solidFill>
              </a:rPr>
              <a:t>– 26 h</a:t>
            </a:r>
          </a:p>
          <a:p>
            <a:r>
              <a:rPr lang="fr-FR" sz="1600" dirty="0"/>
              <a:t>Total = </a:t>
            </a:r>
            <a:r>
              <a:rPr lang="fr-FR" sz="1600" b="1" dirty="0">
                <a:solidFill>
                  <a:srgbClr val="FF0000"/>
                </a:solidFill>
              </a:rPr>
              <a:t>- 52 h </a:t>
            </a:r>
            <a:r>
              <a:rPr lang="fr-FR" sz="1600" dirty="0"/>
              <a:t>profs</a:t>
            </a:r>
          </a:p>
        </p:txBody>
      </p:sp>
      <p:sp>
        <p:nvSpPr>
          <p:cNvPr id="5" name="Rectangle 4"/>
          <p:cNvSpPr/>
          <p:nvPr/>
        </p:nvSpPr>
        <p:spPr>
          <a:xfrm>
            <a:off x="2381283" y="149376"/>
            <a:ext cx="6899195" cy="867930"/>
          </a:xfrm>
          <a:prstGeom prst="rect">
            <a:avLst/>
          </a:prstGeom>
        </p:spPr>
        <p:txBody>
          <a:bodyPr wrap="square">
            <a:spAutoFit/>
          </a:bodyPr>
          <a:lstStyle/>
          <a:p>
            <a:pPr algn="ctr">
              <a:lnSpc>
                <a:spcPct val="105000"/>
              </a:lnSpc>
              <a:spcAft>
                <a:spcPts val="0"/>
              </a:spcAft>
            </a:pPr>
            <a:r>
              <a:rPr lang="fr-FR" sz="1600" b="1" i="1" kern="150" dirty="0">
                <a:ea typeface="Arial Unicode MS" panose="020B0604020202020204" pitchFamily="34" charset="-128"/>
                <a:hlinkClick r:id="rId3" action="ppaction://hlinkfile"/>
              </a:rPr>
              <a:t>GRILLE HORAIRE</a:t>
            </a:r>
            <a:r>
              <a:rPr lang="fr-FR" sz="1600" b="1" i="1" kern="150" dirty="0">
                <a:ea typeface="Arial Unicode MS" panose="020B0604020202020204" pitchFamily="34" charset="-128"/>
              </a:rPr>
              <a:t> POUR LA TERMINALE (Passage de 26 à 22 s de cours)</a:t>
            </a:r>
          </a:p>
          <a:p>
            <a:pPr algn="ctr">
              <a:lnSpc>
                <a:spcPct val="105000"/>
              </a:lnSpc>
              <a:spcAft>
                <a:spcPts val="0"/>
              </a:spcAft>
            </a:pPr>
            <a:r>
              <a:rPr lang="fr-FR" sz="1600" b="1" i="1" kern="150" dirty="0">
                <a:solidFill>
                  <a:srgbClr val="FF0000"/>
                </a:solidFill>
                <a:ea typeface="Arial Unicode MS" panose="020B0604020202020204" pitchFamily="34" charset="-128"/>
              </a:rPr>
              <a:t>AV : 30hX26s = 780h ÉLÈVE</a:t>
            </a:r>
          </a:p>
          <a:p>
            <a:pPr algn="ctr">
              <a:lnSpc>
                <a:spcPct val="105000"/>
              </a:lnSpc>
              <a:spcAft>
                <a:spcPts val="0"/>
              </a:spcAft>
            </a:pPr>
            <a:r>
              <a:rPr lang="fr-FR" sz="1600" b="1" i="1" kern="150" dirty="0">
                <a:solidFill>
                  <a:srgbClr val="FF0000"/>
                </a:solidFill>
                <a:ea typeface="Arial Unicode MS" panose="020B0604020202020204" pitchFamily="34" charset="-128"/>
              </a:rPr>
              <a:t>APRÈS : 31hX22s = 682h ÉLÈVES JUSQU’EN MAI - 98 h</a:t>
            </a:r>
            <a:endParaRPr lang="fr-FR" sz="1600" i="1" kern="150" dirty="0">
              <a:effectLst/>
              <a:ea typeface="OpenSymbol"/>
              <a:cs typeface="OpenSymbol"/>
            </a:endParaRPr>
          </a:p>
        </p:txBody>
      </p:sp>
      <p:sp>
        <p:nvSpPr>
          <p:cNvPr id="7" name="Rectangle 6"/>
          <p:cNvSpPr/>
          <p:nvPr/>
        </p:nvSpPr>
        <p:spPr>
          <a:xfrm>
            <a:off x="4270628" y="1024073"/>
            <a:ext cx="3915389" cy="830997"/>
          </a:xfrm>
          <a:prstGeom prst="rect">
            <a:avLst/>
          </a:prstGeom>
        </p:spPr>
        <p:txBody>
          <a:bodyPr wrap="square">
            <a:spAutoFit/>
          </a:bodyPr>
          <a:lstStyle/>
          <a:p>
            <a:pPr algn="ctr"/>
            <a:r>
              <a:rPr lang="fr-FR" sz="1600" b="1" dirty="0"/>
              <a:t>RÉALISATION D'UN </a:t>
            </a:r>
            <a:r>
              <a:rPr lang="fr-FR" sz="1600" b="1" strike="sngStrike" dirty="0"/>
              <a:t>CHEF D’ŒUVRE </a:t>
            </a:r>
            <a:r>
              <a:rPr lang="fr-FR" sz="1600" b="1" dirty="0"/>
              <a:t>PROJET</a:t>
            </a:r>
          </a:p>
          <a:p>
            <a:r>
              <a:rPr lang="fr-FR" sz="1600" dirty="0"/>
              <a:t>Passage de 52h à 22h (1h/s) = </a:t>
            </a:r>
            <a:r>
              <a:rPr lang="fr-FR" sz="1600" b="1" dirty="0">
                <a:solidFill>
                  <a:srgbClr val="FF0000"/>
                </a:solidFill>
              </a:rPr>
              <a:t>- 30 h</a:t>
            </a:r>
          </a:p>
          <a:p>
            <a:r>
              <a:rPr lang="fr-FR" sz="1600" dirty="0"/>
              <a:t>Plus de cadre interdisciplinaire</a:t>
            </a:r>
          </a:p>
        </p:txBody>
      </p:sp>
      <p:sp>
        <p:nvSpPr>
          <p:cNvPr id="8" name="Rectangle 7"/>
          <p:cNvSpPr/>
          <p:nvPr/>
        </p:nvSpPr>
        <p:spPr>
          <a:xfrm>
            <a:off x="19703" y="2393479"/>
            <a:ext cx="3524153" cy="584775"/>
          </a:xfrm>
          <a:prstGeom prst="rect">
            <a:avLst/>
          </a:prstGeom>
        </p:spPr>
        <p:txBody>
          <a:bodyPr wrap="square">
            <a:spAutoFit/>
          </a:bodyPr>
          <a:lstStyle/>
          <a:p>
            <a:pPr algn="ctr"/>
            <a:r>
              <a:rPr lang="fr-FR" sz="1600" b="1" dirty="0"/>
              <a:t>AP : SOUTIEN AU PARCOURS</a:t>
            </a:r>
          </a:p>
          <a:p>
            <a:r>
              <a:rPr lang="fr-FR" sz="1600" dirty="0"/>
              <a:t>Passage de 91 h à 33 h (1,5h/s) = </a:t>
            </a:r>
            <a:r>
              <a:rPr lang="fr-FR" sz="1600" b="1" dirty="0">
                <a:solidFill>
                  <a:srgbClr val="FF0000"/>
                </a:solidFill>
              </a:rPr>
              <a:t>- 58 h</a:t>
            </a:r>
          </a:p>
        </p:txBody>
      </p:sp>
      <p:sp>
        <p:nvSpPr>
          <p:cNvPr id="9" name="Rectangle 8"/>
          <p:cNvSpPr/>
          <p:nvPr/>
        </p:nvSpPr>
        <p:spPr>
          <a:xfrm>
            <a:off x="4358574" y="2414800"/>
            <a:ext cx="4235518" cy="584775"/>
          </a:xfrm>
          <a:prstGeom prst="rect">
            <a:avLst/>
          </a:prstGeom>
        </p:spPr>
        <p:txBody>
          <a:bodyPr wrap="none">
            <a:spAutoFit/>
          </a:bodyPr>
          <a:lstStyle/>
          <a:p>
            <a:r>
              <a:rPr lang="fr-FR" sz="1600" b="1" dirty="0"/>
              <a:t>L’ENSEIGNEMENT PROFESSIONNEL DÉSHABILLÉ</a:t>
            </a:r>
            <a:r>
              <a:rPr lang="fr-FR" sz="1600" dirty="0"/>
              <a:t> </a:t>
            </a:r>
          </a:p>
          <a:p>
            <a:r>
              <a:rPr lang="fr-FR" sz="1600" dirty="0"/>
              <a:t>Passage de 390 h à 319 h = </a:t>
            </a:r>
            <a:r>
              <a:rPr lang="fr-FR" sz="1600" b="1" dirty="0">
                <a:solidFill>
                  <a:srgbClr val="FF0000"/>
                </a:solidFill>
              </a:rPr>
              <a:t>- 71 h</a:t>
            </a:r>
          </a:p>
        </p:txBody>
      </p:sp>
      <p:sp>
        <p:nvSpPr>
          <p:cNvPr id="10" name="Rectangle 9"/>
          <p:cNvSpPr/>
          <p:nvPr/>
        </p:nvSpPr>
        <p:spPr>
          <a:xfrm>
            <a:off x="8788066" y="990501"/>
            <a:ext cx="3367781" cy="4278094"/>
          </a:xfrm>
          <a:prstGeom prst="rect">
            <a:avLst/>
          </a:prstGeom>
        </p:spPr>
        <p:txBody>
          <a:bodyPr wrap="none">
            <a:spAutoFit/>
          </a:bodyPr>
          <a:lstStyle/>
          <a:p>
            <a:pPr algn="ctr"/>
            <a:r>
              <a:rPr lang="fr-FR" sz="1600" b="1" dirty="0"/>
              <a:t>LES AUTRES DISCIPLINES </a:t>
            </a:r>
          </a:p>
          <a:p>
            <a:r>
              <a:rPr lang="fr-FR" sz="1600" b="1" dirty="0"/>
              <a:t>Prévention-santé-environnement</a:t>
            </a:r>
            <a:r>
              <a:rPr lang="fr-FR" sz="1600" dirty="0"/>
              <a:t> </a:t>
            </a:r>
          </a:p>
          <a:p>
            <a:r>
              <a:rPr lang="fr-FR" sz="1600" dirty="0"/>
              <a:t>Passage de 26h à 33h (1,5h/s) = </a:t>
            </a:r>
            <a:r>
              <a:rPr lang="fr-FR" sz="1600" b="1" dirty="0">
                <a:solidFill>
                  <a:schemeClr val="accent5"/>
                </a:solidFill>
              </a:rPr>
              <a:t>+7h</a:t>
            </a:r>
          </a:p>
          <a:p>
            <a:r>
              <a:rPr lang="fr-FR" sz="1600" b="1" dirty="0"/>
              <a:t>Economie-gestion ou économie-droit</a:t>
            </a:r>
          </a:p>
          <a:p>
            <a:r>
              <a:rPr lang="fr-FR" sz="1600" dirty="0"/>
              <a:t>Passage de 26h à 33h (1,5h/s) = </a:t>
            </a:r>
            <a:r>
              <a:rPr lang="fr-FR" sz="1600" b="1" dirty="0">
                <a:solidFill>
                  <a:schemeClr val="accent5"/>
                </a:solidFill>
              </a:rPr>
              <a:t>+7h</a:t>
            </a:r>
          </a:p>
          <a:p>
            <a:r>
              <a:rPr lang="fr-FR" sz="1600" b="1" dirty="0"/>
              <a:t>Français, histoire-géographie et EMC</a:t>
            </a:r>
          </a:p>
          <a:p>
            <a:r>
              <a:rPr lang="fr-FR" sz="1600" dirty="0"/>
              <a:t>Passage de 78h à 99h (4,5 h/s) = </a:t>
            </a:r>
            <a:r>
              <a:rPr lang="fr-FR" sz="1600" b="1" dirty="0">
                <a:solidFill>
                  <a:schemeClr val="accent5"/>
                </a:solidFill>
              </a:rPr>
              <a:t>+ 21h</a:t>
            </a:r>
          </a:p>
          <a:p>
            <a:r>
              <a:rPr lang="fr-FR" sz="1600" b="1" dirty="0"/>
              <a:t>Mathématiques</a:t>
            </a:r>
            <a:r>
              <a:rPr lang="fr-FR" sz="1600" dirty="0"/>
              <a:t> </a:t>
            </a:r>
          </a:p>
          <a:p>
            <a:r>
              <a:rPr lang="fr-FR" sz="1600" dirty="0"/>
              <a:t>Passage de 39h à 55h (2,5h/s) = </a:t>
            </a:r>
            <a:r>
              <a:rPr lang="fr-FR" sz="1600" b="1" dirty="0">
                <a:solidFill>
                  <a:schemeClr val="accent5"/>
                </a:solidFill>
              </a:rPr>
              <a:t>+ 16h</a:t>
            </a:r>
          </a:p>
          <a:p>
            <a:r>
              <a:rPr lang="fr-FR" sz="1600" b="1" dirty="0"/>
              <a:t>Langue vivante A  </a:t>
            </a:r>
          </a:p>
          <a:p>
            <a:r>
              <a:rPr lang="fr-FR" sz="1600" dirty="0"/>
              <a:t>Passage de 52h à 55h (2,5h/s) = </a:t>
            </a:r>
            <a:r>
              <a:rPr lang="fr-FR" sz="1600" b="1" dirty="0">
                <a:solidFill>
                  <a:schemeClr val="accent5"/>
                </a:solidFill>
              </a:rPr>
              <a:t>+ 3h</a:t>
            </a:r>
          </a:p>
          <a:p>
            <a:r>
              <a:rPr lang="fr-FR" sz="1600" b="1" dirty="0"/>
              <a:t>Physique-chimie ou langue vivante B </a:t>
            </a:r>
          </a:p>
          <a:p>
            <a:r>
              <a:rPr lang="fr-FR" sz="1600" dirty="0"/>
              <a:t>Passage de 39h à 33h (1,5h/s) = </a:t>
            </a:r>
            <a:r>
              <a:rPr lang="fr-FR" sz="1600" b="1" dirty="0">
                <a:solidFill>
                  <a:srgbClr val="FF0000"/>
                </a:solidFill>
              </a:rPr>
              <a:t>- 6h</a:t>
            </a:r>
          </a:p>
          <a:p>
            <a:r>
              <a:rPr lang="fr-FR" sz="1600" b="1" dirty="0"/>
              <a:t>Arts appliqués et culture artistique </a:t>
            </a:r>
          </a:p>
          <a:p>
            <a:r>
              <a:rPr lang="fr-FR" sz="1600" dirty="0"/>
              <a:t>Passage de 26h à 22h (1h/s) = </a:t>
            </a:r>
            <a:r>
              <a:rPr lang="fr-FR" sz="1600" b="1" dirty="0">
                <a:solidFill>
                  <a:srgbClr val="FF0000"/>
                </a:solidFill>
              </a:rPr>
              <a:t>- 4h</a:t>
            </a:r>
          </a:p>
          <a:p>
            <a:r>
              <a:rPr lang="fr-FR" sz="1600" b="1" dirty="0"/>
              <a:t>Education physique et sportive </a:t>
            </a:r>
          </a:p>
          <a:p>
            <a:r>
              <a:rPr lang="fr-FR" sz="1600" dirty="0"/>
              <a:t>Passage de 65h à 66h (3h/s) = </a:t>
            </a:r>
            <a:r>
              <a:rPr lang="fr-FR" sz="1600" b="1" dirty="0">
                <a:solidFill>
                  <a:schemeClr val="accent5"/>
                </a:solidFill>
              </a:rPr>
              <a:t>+ 1h</a:t>
            </a:r>
            <a:endParaRPr lang="fr-FR" sz="1600" dirty="0"/>
          </a:p>
        </p:txBody>
      </p:sp>
      <p:pic>
        <p:nvPicPr>
          <p:cNvPr id="13" name="Image 12"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6017" y="424997"/>
            <a:ext cx="548550" cy="484608"/>
          </a:xfrm>
          <a:prstGeom prst="rect">
            <a:avLst/>
          </a:prstGeom>
        </p:spPr>
      </p:pic>
      <p:sp>
        <p:nvSpPr>
          <p:cNvPr id="15" name="Rectangle 14"/>
          <p:cNvSpPr/>
          <p:nvPr/>
        </p:nvSpPr>
        <p:spPr>
          <a:xfrm>
            <a:off x="2139766" y="3084077"/>
            <a:ext cx="6046251" cy="584775"/>
          </a:xfrm>
          <a:prstGeom prst="rect">
            <a:avLst/>
          </a:prstGeom>
        </p:spPr>
        <p:txBody>
          <a:bodyPr wrap="square">
            <a:spAutoFit/>
          </a:bodyPr>
          <a:lstStyle/>
          <a:p>
            <a:pPr algn="ctr"/>
            <a:r>
              <a:rPr lang="fr-FR" sz="1600" b="1" dirty="0"/>
              <a:t>ANNEXE 2</a:t>
            </a:r>
          </a:p>
          <a:p>
            <a:pPr algn="ctr"/>
            <a:r>
              <a:rPr lang="fr-FR" sz="1600" b="1" dirty="0"/>
              <a:t>VOLUME COMPLÉMENTAIRE D'HEURES-PROFESSEUR </a:t>
            </a:r>
          </a:p>
        </p:txBody>
      </p:sp>
      <p:graphicFrame>
        <p:nvGraphicFramePr>
          <p:cNvPr id="16" name="Tableau 15"/>
          <p:cNvGraphicFramePr>
            <a:graphicFrameLocks noGrp="1"/>
          </p:cNvGraphicFramePr>
          <p:nvPr>
            <p:extLst/>
          </p:nvPr>
        </p:nvGraphicFramePr>
        <p:xfrm>
          <a:off x="466092" y="4131045"/>
          <a:ext cx="8128000" cy="74168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pPr algn="ctr"/>
                      <a:r>
                        <a:rPr lang="fr-FR" dirty="0"/>
                        <a:t>Plus de 15 élèves</a:t>
                      </a:r>
                    </a:p>
                  </a:txBody>
                  <a:tcPr/>
                </a:tc>
                <a:tc>
                  <a:txBody>
                    <a:bodyPr/>
                    <a:lstStyle/>
                    <a:p>
                      <a:pPr algn="ctr"/>
                      <a:r>
                        <a:rPr lang="fr-FR" dirty="0"/>
                        <a:t>15 élèves au moins  et regroupés</a:t>
                      </a:r>
                    </a:p>
                  </a:txBody>
                  <a:tcPr/>
                </a:tc>
                <a:extLst>
                  <a:ext uri="{0D108BD9-81ED-4DB2-BD59-A6C34878D82A}">
                    <a16:rowId xmlns:a16="http://schemas.microsoft.com/office/drawing/2014/main" xmlns="" val="10000"/>
                  </a:ext>
                </a:extLst>
              </a:tr>
              <a:tr h="370840">
                <a:tc>
                  <a:txBody>
                    <a:bodyPr/>
                    <a:lstStyle/>
                    <a:p>
                      <a:pPr algn="ctr"/>
                      <a:r>
                        <a:rPr lang="fr-FR" dirty="0"/>
                        <a:t>(Nombre d’élèves</a:t>
                      </a:r>
                      <a:r>
                        <a:rPr lang="fr-FR" baseline="0" dirty="0"/>
                        <a:t>/20)X13,5</a:t>
                      </a:r>
                      <a:endParaRPr lang="fr-FR" dirty="0"/>
                    </a:p>
                  </a:txBody>
                  <a:tcPr/>
                </a:tc>
                <a:tc>
                  <a:txBody>
                    <a:bodyPr/>
                    <a:lstStyle/>
                    <a:p>
                      <a:pPr algn="ctr"/>
                      <a:r>
                        <a:rPr lang="fr-FR" dirty="0"/>
                        <a:t>(Nombre d’élèves</a:t>
                      </a:r>
                      <a:r>
                        <a:rPr lang="fr-FR" baseline="0" dirty="0"/>
                        <a:t>/20)X6,75</a:t>
                      </a:r>
                      <a:endParaRPr lang="fr-FR" dirty="0"/>
                    </a:p>
                  </a:txBody>
                  <a:tcPr/>
                </a:tc>
                <a:extLst>
                  <a:ext uri="{0D108BD9-81ED-4DB2-BD59-A6C34878D82A}">
                    <a16:rowId xmlns:a16="http://schemas.microsoft.com/office/drawing/2014/main" xmlns="" val="10001"/>
                  </a:ext>
                </a:extLst>
              </a:tr>
            </a:tbl>
          </a:graphicData>
        </a:graphic>
      </p:graphicFrame>
      <p:sp>
        <p:nvSpPr>
          <p:cNvPr id="17" name="Rectangle 16"/>
          <p:cNvSpPr/>
          <p:nvPr/>
        </p:nvSpPr>
        <p:spPr>
          <a:xfrm>
            <a:off x="302888" y="3630165"/>
            <a:ext cx="4802148" cy="369332"/>
          </a:xfrm>
          <a:prstGeom prst="rect">
            <a:avLst/>
          </a:prstGeom>
        </p:spPr>
        <p:txBody>
          <a:bodyPr wrap="none">
            <a:spAutoFit/>
          </a:bodyPr>
          <a:lstStyle/>
          <a:p>
            <a:r>
              <a:rPr lang="fr-FR" dirty="0">
                <a:solidFill>
                  <a:srgbClr val="FF0000"/>
                </a:solidFill>
              </a:rPr>
              <a:t>Spécialités relevant du secteur de la production : </a:t>
            </a:r>
            <a:endParaRPr lang="fr-FR" dirty="0"/>
          </a:p>
        </p:txBody>
      </p:sp>
      <p:sp>
        <p:nvSpPr>
          <p:cNvPr id="18" name="Rectangle 17"/>
          <p:cNvSpPr/>
          <p:nvPr/>
        </p:nvSpPr>
        <p:spPr>
          <a:xfrm>
            <a:off x="380337" y="4963771"/>
            <a:ext cx="8750170" cy="276999"/>
          </a:xfrm>
          <a:prstGeom prst="rect">
            <a:avLst/>
          </a:prstGeom>
        </p:spPr>
        <p:txBody>
          <a:bodyPr wrap="square">
            <a:spAutoFit/>
          </a:bodyPr>
          <a:lstStyle/>
          <a:p>
            <a:r>
              <a:rPr lang="fr-FR" sz="1200" dirty="0"/>
              <a:t>Les autres divisions dont l’effectif est inférieur ou égal à 15 ne donnent droit à aucun volume complémentaire d’heures-professeur. </a:t>
            </a:r>
          </a:p>
        </p:txBody>
      </p:sp>
      <p:sp>
        <p:nvSpPr>
          <p:cNvPr id="19" name="Rectangle 18"/>
          <p:cNvSpPr/>
          <p:nvPr/>
        </p:nvSpPr>
        <p:spPr>
          <a:xfrm>
            <a:off x="302888" y="5219521"/>
            <a:ext cx="4387996" cy="369332"/>
          </a:xfrm>
          <a:prstGeom prst="rect">
            <a:avLst/>
          </a:prstGeom>
        </p:spPr>
        <p:txBody>
          <a:bodyPr wrap="none">
            <a:spAutoFit/>
          </a:bodyPr>
          <a:lstStyle/>
          <a:p>
            <a:r>
              <a:rPr lang="fr-FR" dirty="0">
                <a:solidFill>
                  <a:srgbClr val="FF0000"/>
                </a:solidFill>
              </a:rPr>
              <a:t>Spécialités relevant du secteur des services : </a:t>
            </a:r>
            <a:endParaRPr lang="fr-FR" dirty="0"/>
          </a:p>
        </p:txBody>
      </p:sp>
      <p:sp>
        <p:nvSpPr>
          <p:cNvPr id="20" name="Rectangle 19"/>
          <p:cNvSpPr/>
          <p:nvPr/>
        </p:nvSpPr>
        <p:spPr>
          <a:xfrm>
            <a:off x="380337" y="6385275"/>
            <a:ext cx="8750170" cy="276999"/>
          </a:xfrm>
          <a:prstGeom prst="rect">
            <a:avLst/>
          </a:prstGeom>
        </p:spPr>
        <p:txBody>
          <a:bodyPr wrap="square">
            <a:spAutoFit/>
          </a:bodyPr>
          <a:lstStyle/>
          <a:p>
            <a:r>
              <a:rPr lang="fr-FR" sz="1200" dirty="0"/>
              <a:t>Les autres divisions dont l’effectif est inférieur ou égal à 18 ne donnent droit à aucun volume complémentaire d’heures-professeur. </a:t>
            </a:r>
          </a:p>
        </p:txBody>
      </p:sp>
      <p:graphicFrame>
        <p:nvGraphicFramePr>
          <p:cNvPr id="21" name="Tableau 20"/>
          <p:cNvGraphicFramePr>
            <a:graphicFrameLocks noGrp="1"/>
          </p:cNvGraphicFramePr>
          <p:nvPr>
            <p:extLst/>
          </p:nvPr>
        </p:nvGraphicFramePr>
        <p:xfrm>
          <a:off x="466092" y="5580682"/>
          <a:ext cx="8128000" cy="74168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pPr algn="ctr"/>
                      <a:r>
                        <a:rPr lang="fr-FR" dirty="0"/>
                        <a:t>Plus de 18 élèves</a:t>
                      </a:r>
                    </a:p>
                  </a:txBody>
                  <a:tcPr/>
                </a:tc>
                <a:tc>
                  <a:txBody>
                    <a:bodyPr/>
                    <a:lstStyle/>
                    <a:p>
                      <a:pPr algn="ctr"/>
                      <a:r>
                        <a:rPr lang="fr-FR" dirty="0"/>
                        <a:t>18 élèves au moins  et regroupés</a:t>
                      </a:r>
                    </a:p>
                  </a:txBody>
                  <a:tcPr/>
                </a:tc>
                <a:extLst>
                  <a:ext uri="{0D108BD9-81ED-4DB2-BD59-A6C34878D82A}">
                    <a16:rowId xmlns:a16="http://schemas.microsoft.com/office/drawing/2014/main" xmlns="" val="10000"/>
                  </a:ext>
                </a:extLst>
              </a:tr>
              <a:tr h="370840">
                <a:tc>
                  <a:txBody>
                    <a:bodyPr/>
                    <a:lstStyle/>
                    <a:p>
                      <a:pPr algn="ctr"/>
                      <a:r>
                        <a:rPr lang="fr-FR" dirty="0"/>
                        <a:t>(Nombre d’élèves</a:t>
                      </a:r>
                      <a:r>
                        <a:rPr lang="fr-FR" baseline="0" dirty="0"/>
                        <a:t>/24)X13,5</a:t>
                      </a:r>
                      <a:endParaRPr lang="fr-FR" dirty="0"/>
                    </a:p>
                  </a:txBody>
                  <a:tcPr/>
                </a:tc>
                <a:tc>
                  <a:txBody>
                    <a:bodyPr/>
                    <a:lstStyle/>
                    <a:p>
                      <a:pPr algn="ctr"/>
                      <a:r>
                        <a:rPr lang="fr-FR" dirty="0"/>
                        <a:t>(Nombre d’élèves/</a:t>
                      </a:r>
                      <a:r>
                        <a:rPr lang="fr-FR" baseline="0" dirty="0"/>
                        <a:t>24)X6,75</a:t>
                      </a:r>
                      <a:endParaRPr lang="fr-F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7717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par>
                                <p:cTn id="48" presetID="10" presetClass="entr" presetSubtype="0" fill="hold"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500"/>
                                        <p:tgtEl>
                                          <p:spTgt spid="18"/>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par>
                                <p:cTn id="59" presetID="10" presetClass="entr" presetSubtype="0"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5"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10732" y="5713761"/>
            <a:ext cx="12191996" cy="1253083"/>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7" name="Rectangle 6"/>
          <p:cNvSpPr/>
          <p:nvPr/>
        </p:nvSpPr>
        <p:spPr>
          <a:xfrm>
            <a:off x="1457358" y="197164"/>
            <a:ext cx="9255815" cy="338554"/>
          </a:xfrm>
          <a:prstGeom prst="rect">
            <a:avLst/>
          </a:prstGeom>
        </p:spPr>
        <p:txBody>
          <a:bodyPr wrap="square">
            <a:spAutoFit/>
          </a:bodyPr>
          <a:lstStyle/>
          <a:p>
            <a:pPr algn="ctr"/>
            <a:r>
              <a:rPr lang="fr-FR" sz="1600" b="1" dirty="0" smtClean="0">
                <a:ea typeface="Arial Unicode MS" panose="020B0604020202020204" pitchFamily="34" charset="-128"/>
              </a:rPr>
              <a:t>PARCOURS DIVERSIFIÉS : PUISSANT LEVIER À L’ANNUALISATION !</a:t>
            </a:r>
          </a:p>
        </p:txBody>
      </p:sp>
      <p:sp>
        <p:nvSpPr>
          <p:cNvPr id="4" name="ZoneTexte 3"/>
          <p:cNvSpPr txBox="1"/>
          <p:nvPr/>
        </p:nvSpPr>
        <p:spPr>
          <a:xfrm>
            <a:off x="1840866" y="3766089"/>
            <a:ext cx="9964447" cy="1354217"/>
          </a:xfrm>
          <a:prstGeom prst="rect">
            <a:avLst/>
          </a:prstGeom>
          <a:noFill/>
        </p:spPr>
        <p:txBody>
          <a:bodyPr wrap="square" rtlCol="0">
            <a:spAutoFit/>
          </a:bodyPr>
          <a:lstStyle/>
          <a:p>
            <a:r>
              <a:rPr lang="fr-FR" sz="1600" b="1" dirty="0" smtClean="0"/>
              <a:t>IMPACT SUR NOS EMPLOIS DU TEMPS ET NOS ORS </a:t>
            </a:r>
          </a:p>
          <a:p>
            <a:r>
              <a:rPr lang="fr-FR" sz="1600" dirty="0" smtClean="0"/>
              <a:t>Effectifs </a:t>
            </a:r>
            <a:r>
              <a:rPr lang="fr-FR" sz="1600" dirty="0"/>
              <a:t>que jusqu’à la </a:t>
            </a:r>
            <a:r>
              <a:rPr lang="fr-FR" sz="1600" dirty="0" smtClean="0"/>
              <a:t>mi-mai. </a:t>
            </a:r>
            <a:r>
              <a:rPr lang="fr-FR" sz="1600" dirty="0"/>
              <a:t>Nos services ne seront plus organisés sur 18h hebdomadaires, aucun moyen n’étant alloué dans les DHG pour le parcours « poursuite d’études » puisque </a:t>
            </a:r>
            <a:r>
              <a:rPr lang="fr-FR" sz="1600" i="1" dirty="0"/>
              <a:t>« ces heures globalisées sont déjà inscrites dans la grille horaire de terminale »</a:t>
            </a:r>
            <a:r>
              <a:rPr lang="fr-FR" sz="1600" dirty="0"/>
              <a:t>. </a:t>
            </a:r>
            <a:r>
              <a:rPr lang="fr-FR" sz="1600" dirty="0" smtClean="0"/>
              <a:t>Pour le parcours « préparation à insertion professionnelle », les PFMP ne sont pas certificatives mais font l’objet d’un suivi tel que prévu par le </a:t>
            </a:r>
            <a:r>
              <a:rPr lang="fr-FR" sz="1600" dirty="0" smtClean="0">
                <a:hlinkClick r:id="rId4"/>
              </a:rPr>
              <a:t>décret n° 92-1189 du 6 novembre 1992</a:t>
            </a:r>
            <a:r>
              <a:rPr lang="fr-FR" sz="1600" dirty="0" smtClean="0"/>
              <a:t>.</a:t>
            </a:r>
            <a:endParaRPr lang="fr-FR" sz="1600" b="1" dirty="0">
              <a:solidFill>
                <a:srgbClr val="FF0000"/>
              </a:solidFill>
            </a:endParaRPr>
          </a:p>
        </p:txBody>
      </p:sp>
      <p:pic>
        <p:nvPicPr>
          <p:cNvPr id="14" name="Image 13"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973" y="157555"/>
            <a:ext cx="649580" cy="573862"/>
          </a:xfrm>
          <a:prstGeom prst="rect">
            <a:avLst/>
          </a:prstGeom>
        </p:spPr>
      </p:pic>
      <p:sp>
        <p:nvSpPr>
          <p:cNvPr id="5" name="Rectangle 4"/>
          <p:cNvSpPr/>
          <p:nvPr/>
        </p:nvSpPr>
        <p:spPr>
          <a:xfrm>
            <a:off x="1457358" y="1533883"/>
            <a:ext cx="7480891" cy="338554"/>
          </a:xfrm>
          <a:prstGeom prst="rect">
            <a:avLst/>
          </a:prstGeom>
        </p:spPr>
        <p:txBody>
          <a:bodyPr wrap="square">
            <a:spAutoFit/>
          </a:bodyPr>
          <a:lstStyle/>
          <a:p>
            <a:pPr algn="ctr"/>
            <a:r>
              <a:rPr lang="fr-FR" sz="1600" b="1" dirty="0" smtClean="0"/>
              <a:t>AUTONOMIE DES ÉTABLISSEMENTS POUR LA MISE EN ŒUVRE DES PARCOURS</a:t>
            </a:r>
            <a:endParaRPr lang="fr-FR" sz="1600" b="1" dirty="0" smtClean="0">
              <a:ea typeface="Arial Unicode MS" panose="020B0604020202020204" pitchFamily="34" charset="-128"/>
            </a:endParaRPr>
          </a:p>
        </p:txBody>
      </p:sp>
      <p:sp>
        <p:nvSpPr>
          <p:cNvPr id="9" name="Rectangle 8"/>
          <p:cNvSpPr/>
          <p:nvPr/>
        </p:nvSpPr>
        <p:spPr>
          <a:xfrm>
            <a:off x="1840866" y="2259611"/>
            <a:ext cx="6096000" cy="1077218"/>
          </a:xfrm>
          <a:prstGeom prst="rect">
            <a:avLst/>
          </a:prstGeom>
        </p:spPr>
        <p:txBody>
          <a:bodyPr>
            <a:spAutoFit/>
          </a:bodyPr>
          <a:lstStyle/>
          <a:p>
            <a:pPr lvl="0"/>
            <a:r>
              <a:rPr lang="fr-FR" sz="1600" b="1" dirty="0" smtClean="0"/>
              <a:t>AUGMENTATION ET DÉGRADATION DE NOTRE TEMPS DE TRAVAIL </a:t>
            </a:r>
          </a:p>
          <a:p>
            <a:pPr lvl="0"/>
            <a:r>
              <a:rPr lang="fr-FR" sz="1600" dirty="0" smtClean="0"/>
              <a:t>Relation </a:t>
            </a:r>
            <a:r>
              <a:rPr lang="fr-FR" sz="1600" dirty="0"/>
              <a:t>avec les familles (fiche de dialogue), </a:t>
            </a:r>
            <a:endParaRPr lang="fr-FR" sz="1600" dirty="0" smtClean="0"/>
          </a:p>
          <a:p>
            <a:pPr lvl="0"/>
            <a:r>
              <a:rPr lang="fr-FR" sz="1600" dirty="0" smtClean="0"/>
              <a:t>Coordination </a:t>
            </a:r>
            <a:r>
              <a:rPr lang="fr-FR" sz="1600" dirty="0"/>
              <a:t>du parcours de </a:t>
            </a:r>
            <a:r>
              <a:rPr lang="fr-FR" sz="1600" i="1" dirty="0"/>
              <a:t>« préparation à la poursuite d’études »</a:t>
            </a:r>
            <a:r>
              <a:rPr lang="fr-FR" sz="1600" dirty="0"/>
              <a:t> par </a:t>
            </a:r>
            <a:r>
              <a:rPr lang="fr-FR" sz="1600" dirty="0" err="1"/>
              <a:t>un·e</a:t>
            </a:r>
            <a:r>
              <a:rPr lang="fr-FR" sz="1600" dirty="0"/>
              <a:t> ou plusieurs </a:t>
            </a:r>
            <a:r>
              <a:rPr lang="fr-FR" sz="1600" dirty="0" err="1"/>
              <a:t>enseigant·es</a:t>
            </a:r>
            <a:r>
              <a:rPr lang="fr-FR" sz="1600" dirty="0"/>
              <a:t>, professeurs référents...</a:t>
            </a:r>
          </a:p>
        </p:txBody>
      </p:sp>
      <p:sp>
        <p:nvSpPr>
          <p:cNvPr id="12" name="Flèche : droite 1">
            <a:extLst>
              <a:ext uri="{FF2B5EF4-FFF2-40B4-BE49-F238E27FC236}">
                <a16:creationId xmlns:a16="http://schemas.microsoft.com/office/drawing/2014/main" xmlns="" id="{6490A9C1-2700-FF2C-48A3-8C5A4A8B0628}"/>
              </a:ext>
            </a:extLst>
          </p:cNvPr>
          <p:cNvSpPr/>
          <p:nvPr/>
        </p:nvSpPr>
        <p:spPr>
          <a:xfrm>
            <a:off x="1258715" y="1598969"/>
            <a:ext cx="397286" cy="208381"/>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droite 1">
            <a:extLst>
              <a:ext uri="{FF2B5EF4-FFF2-40B4-BE49-F238E27FC236}">
                <a16:creationId xmlns:a16="http://schemas.microsoft.com/office/drawing/2014/main" xmlns="" id="{6490A9C1-2700-FF2C-48A3-8C5A4A8B0628}"/>
              </a:ext>
            </a:extLst>
          </p:cNvPr>
          <p:cNvSpPr/>
          <p:nvPr/>
        </p:nvSpPr>
        <p:spPr>
          <a:xfrm>
            <a:off x="1258715" y="2304205"/>
            <a:ext cx="397286" cy="208381"/>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 droite 1">
            <a:extLst>
              <a:ext uri="{FF2B5EF4-FFF2-40B4-BE49-F238E27FC236}">
                <a16:creationId xmlns:a16="http://schemas.microsoft.com/office/drawing/2014/main" xmlns="" id="{6490A9C1-2700-FF2C-48A3-8C5A4A8B0628}"/>
              </a:ext>
            </a:extLst>
          </p:cNvPr>
          <p:cNvSpPr/>
          <p:nvPr/>
        </p:nvSpPr>
        <p:spPr>
          <a:xfrm>
            <a:off x="1258715" y="3800602"/>
            <a:ext cx="397286" cy="208381"/>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8848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9" grpId="0"/>
      <p:bldP spid="12"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xmlns="" id="{1B7DAA18-0519-1618-B23C-8D8948972F72}"/>
              </a:ext>
            </a:extLst>
          </p:cNvPr>
          <p:cNvSpPr/>
          <p:nvPr/>
        </p:nvSpPr>
        <p:spPr>
          <a:xfrm>
            <a:off x="-10732" y="6454601"/>
            <a:ext cx="12191996" cy="512243"/>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78207" y="-12640"/>
            <a:ext cx="1003057" cy="1720476"/>
          </a:xfrm>
          <a:prstGeom prst="rect">
            <a:avLst/>
          </a:prstGeom>
        </p:spPr>
      </p:pic>
      <p:sp>
        <p:nvSpPr>
          <p:cNvPr id="3" name="Rectangle 2"/>
          <p:cNvSpPr/>
          <p:nvPr/>
        </p:nvSpPr>
        <p:spPr>
          <a:xfrm>
            <a:off x="7965745" y="3807925"/>
            <a:ext cx="1840864" cy="646331"/>
          </a:xfrm>
          <a:prstGeom prst="rect">
            <a:avLst/>
          </a:prstGeom>
        </p:spPr>
        <p:txBody>
          <a:bodyPr wrap="square">
            <a:spAutoFit/>
          </a:bodyPr>
          <a:lstStyle/>
          <a:p>
            <a:r>
              <a:rPr lang="fr-FR" sz="3600" b="1" dirty="0">
                <a:solidFill>
                  <a:srgbClr val="C00000"/>
                </a:solidFill>
              </a:rPr>
              <a:t> </a:t>
            </a:r>
            <a:endParaRPr lang="fr-FR" sz="1600" dirty="0"/>
          </a:p>
        </p:txBody>
      </p:sp>
      <p:sp>
        <p:nvSpPr>
          <p:cNvPr id="13" name="Accolade fermante 12"/>
          <p:cNvSpPr/>
          <p:nvPr/>
        </p:nvSpPr>
        <p:spPr>
          <a:xfrm>
            <a:off x="7965745" y="1445709"/>
            <a:ext cx="218364" cy="2671468"/>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 name="ZoneTexte 3"/>
          <p:cNvSpPr txBox="1"/>
          <p:nvPr/>
        </p:nvSpPr>
        <p:spPr>
          <a:xfrm>
            <a:off x="8374277" y="1608042"/>
            <a:ext cx="3527354" cy="2585323"/>
          </a:xfrm>
          <a:prstGeom prst="rect">
            <a:avLst/>
          </a:prstGeom>
          <a:noFill/>
        </p:spPr>
        <p:txBody>
          <a:bodyPr wrap="square" rtlCol="0">
            <a:spAutoFit/>
          </a:bodyPr>
          <a:lstStyle/>
          <a:p>
            <a:r>
              <a:rPr lang="fr-FR" sz="1600" dirty="0"/>
              <a:t>25 heures élève </a:t>
            </a:r>
            <a:r>
              <a:rPr lang="fr-FR" sz="1600" dirty="0" smtClean="0"/>
              <a:t>+ </a:t>
            </a:r>
            <a:r>
              <a:rPr lang="fr-FR" sz="1600" dirty="0"/>
              <a:t>5 heures de travail personnel, ces heures globalisées étant </a:t>
            </a:r>
            <a:r>
              <a:rPr lang="fr-FR" sz="1600" dirty="0" smtClean="0"/>
              <a:t>déjà inscrites dans </a:t>
            </a:r>
            <a:r>
              <a:rPr lang="fr-FR" sz="1600" dirty="0"/>
              <a:t>la grille horaire de terminale. Si la grille horaire présentée (25h hebdomadaire) cible certaines disciplines et leur alloue des quotités horaires, elle en laisse d’autres à la totale discrétion des chefs d’établissements. </a:t>
            </a:r>
            <a:endParaRPr lang="fr-FR" b="1" dirty="0"/>
          </a:p>
          <a:p>
            <a:endParaRPr lang="fr-FR" b="1" dirty="0">
              <a:solidFill>
                <a:srgbClr val="FF0000"/>
              </a:solidFill>
            </a:endParaRPr>
          </a:p>
        </p:txBody>
      </p:sp>
      <p:pic>
        <p:nvPicPr>
          <p:cNvPr id="14" name="Image 13" descr="Une image contenant Panneau de signalisation, signe, triangle&#10;&#10;Description générée automatiquement">
            <a:extLst>
              <a:ext uri="{FF2B5EF4-FFF2-40B4-BE49-F238E27FC236}">
                <a16:creationId xmlns:a16="http://schemas.microsoft.com/office/drawing/2014/main" xmlns="" id="{494D00E2-F53D-FA47-E9BB-EF3F1A068C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7029" y="129808"/>
            <a:ext cx="649580" cy="573862"/>
          </a:xfrm>
          <a:prstGeom prst="rect">
            <a:avLst/>
          </a:prstGeom>
        </p:spPr>
      </p:pic>
      <p:sp>
        <p:nvSpPr>
          <p:cNvPr id="2" name="Rectangle 1"/>
          <p:cNvSpPr/>
          <p:nvPr/>
        </p:nvSpPr>
        <p:spPr>
          <a:xfrm>
            <a:off x="3225050" y="81370"/>
            <a:ext cx="5976636" cy="369332"/>
          </a:xfrm>
          <a:prstGeom prst="rect">
            <a:avLst/>
          </a:prstGeom>
        </p:spPr>
        <p:txBody>
          <a:bodyPr wrap="none">
            <a:spAutoFit/>
          </a:bodyPr>
          <a:lstStyle/>
          <a:p>
            <a:r>
              <a:rPr lang="fr-FR" b="1" dirty="0" smtClean="0"/>
              <a:t>PARCOURS DE </a:t>
            </a:r>
            <a:r>
              <a:rPr lang="fr-FR" b="1" i="1" dirty="0" smtClean="0"/>
              <a:t>« PRÉPARATION À LA POURSUITE D’ÉTUDES »</a:t>
            </a:r>
            <a:r>
              <a:rPr lang="fr-FR" b="1" dirty="0" smtClean="0"/>
              <a:t> </a:t>
            </a:r>
            <a:endParaRPr lang="fr-FR" b="1" dirty="0">
              <a:ea typeface="Arial Unicode MS" panose="020B0604020202020204" pitchFamily="34" charset="-128"/>
            </a:endParaRPr>
          </a:p>
        </p:txBody>
      </p:sp>
      <p:graphicFrame>
        <p:nvGraphicFramePr>
          <p:cNvPr id="8" name="Tableau 7"/>
          <p:cNvGraphicFramePr>
            <a:graphicFrameLocks noGrp="1"/>
          </p:cNvGraphicFramePr>
          <p:nvPr>
            <p:extLst>
              <p:ext uri="{D42A27DB-BD31-4B8C-83A1-F6EECF244321}">
                <p14:modId xmlns:p14="http://schemas.microsoft.com/office/powerpoint/2010/main" val="3318695262"/>
              </p:ext>
            </p:extLst>
          </p:nvPr>
        </p:nvGraphicFramePr>
        <p:xfrm>
          <a:off x="374664" y="1209469"/>
          <a:ext cx="7400913" cy="2949448"/>
        </p:xfrm>
        <a:graphic>
          <a:graphicData uri="http://schemas.openxmlformats.org/drawingml/2006/table">
            <a:tbl>
              <a:tblPr firstRow="1" firstCol="1" bandRow="1">
                <a:tableStyleId>{5C22544A-7EE6-4342-B048-85BDC9FD1C3A}</a:tableStyleId>
              </a:tblPr>
              <a:tblGrid>
                <a:gridCol w="2466971"/>
                <a:gridCol w="2466971"/>
                <a:gridCol w="2466971"/>
              </a:tblGrid>
              <a:tr h="0">
                <a:tc rowSpan="2">
                  <a:txBody>
                    <a:bodyPr/>
                    <a:lstStyle/>
                    <a:p>
                      <a:pPr>
                        <a:lnSpc>
                          <a:spcPct val="107000"/>
                        </a:lnSpc>
                        <a:spcAft>
                          <a:spcPts val="800"/>
                        </a:spcAft>
                      </a:pPr>
                      <a:r>
                        <a:rPr lang="fr-FR" sz="1200" dirty="0">
                          <a:effectLst/>
                        </a:rPr>
                        <a:t>Enseignements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gridSpan="2">
                  <a:txBody>
                    <a:bodyPr/>
                    <a:lstStyle/>
                    <a:p>
                      <a:pPr>
                        <a:lnSpc>
                          <a:spcPct val="107000"/>
                        </a:lnSpc>
                        <a:spcAft>
                          <a:spcPts val="800"/>
                        </a:spcAft>
                      </a:pPr>
                      <a:r>
                        <a:rPr lang="fr-FR" sz="1200" dirty="0" smtClean="0">
                          <a:effectLst/>
                        </a:rPr>
                        <a:t>                                                 Volume </a:t>
                      </a:r>
                      <a:r>
                        <a:rPr lang="fr-FR" sz="1200" dirty="0">
                          <a:solidFill>
                            <a:srgbClr val="FF0000"/>
                          </a:solidFill>
                          <a:effectLst/>
                        </a:rPr>
                        <a:t>horaire indicatif</a:t>
                      </a:r>
                      <a:endParaRPr lang="fr-FR"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fr-FR"/>
                    </a:p>
                  </a:txBody>
                  <a:tcPr/>
                </a:tc>
              </a:tr>
              <a:tr h="0">
                <a:tc vMerge="1">
                  <a:txBody>
                    <a:bodyPr/>
                    <a:lstStyle/>
                    <a:p>
                      <a:endParaRPr lang="fr-FR"/>
                    </a:p>
                  </a:txBody>
                  <a:tcPr/>
                </a:tc>
                <a:tc>
                  <a:txBody>
                    <a:bodyPr/>
                    <a:lstStyle/>
                    <a:p>
                      <a:pPr>
                        <a:lnSpc>
                          <a:spcPct val="107000"/>
                        </a:lnSpc>
                        <a:spcAft>
                          <a:spcPts val="800"/>
                        </a:spcAft>
                      </a:pPr>
                      <a:r>
                        <a:rPr lang="fr-FR" sz="1200">
                          <a:effectLst/>
                        </a:rPr>
                        <a:t>Parcours différencié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Hebdomadaire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Enseignements professionnels et économie-gestion ou économie-droit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60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10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Enseignements généraux</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60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10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Français, histoire-géographie et enseignement moral et civique (EMC)</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18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3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Mathématiques/physique-chimie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18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3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Langue vivante A/B</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12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2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Éducation physique et sportive (EPS)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12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2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Autre(s) enseignement(s) selon le choix de l’établissement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30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5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a:effectLst/>
                        </a:rPr>
                        <a:t>Travail personnel de l’élève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30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a:effectLst/>
                        </a:rPr>
                        <a:t>5 heures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0">
                <a:tc>
                  <a:txBody>
                    <a:bodyPr/>
                    <a:lstStyle/>
                    <a:p>
                      <a:pPr>
                        <a:lnSpc>
                          <a:spcPct val="107000"/>
                        </a:lnSpc>
                        <a:spcAft>
                          <a:spcPts val="800"/>
                        </a:spcAft>
                      </a:pPr>
                      <a:r>
                        <a:rPr lang="fr-FR" sz="1200" dirty="0">
                          <a:effectLst/>
                        </a:rPr>
                        <a:t>TOTAL DES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180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fr-FR" sz="1200" dirty="0">
                          <a:effectLst/>
                        </a:rPr>
                        <a:t>30 heures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
        <p:nvSpPr>
          <p:cNvPr id="10" name="Rectangle 9"/>
          <p:cNvSpPr/>
          <p:nvPr/>
        </p:nvSpPr>
        <p:spPr>
          <a:xfrm>
            <a:off x="279852" y="4454256"/>
            <a:ext cx="8168112" cy="830997"/>
          </a:xfrm>
          <a:prstGeom prst="rect">
            <a:avLst/>
          </a:prstGeom>
        </p:spPr>
        <p:txBody>
          <a:bodyPr wrap="square">
            <a:spAutoFit/>
          </a:bodyPr>
          <a:lstStyle/>
          <a:p>
            <a:r>
              <a:rPr lang="fr-FR" sz="1600" dirty="0">
                <a:latin typeface="Calibri" panose="020F0502020204030204" pitchFamily="34" charset="0"/>
                <a:ea typeface="Times New Roman" panose="02020603050405020304" pitchFamily="18" charset="0"/>
              </a:rPr>
              <a:t>L</a:t>
            </a:r>
            <a:r>
              <a:rPr lang="fr-FR" sz="1600" dirty="0" smtClean="0">
                <a:effectLst/>
                <a:latin typeface="Calibri" panose="020F0502020204030204" pitchFamily="34" charset="0"/>
                <a:ea typeface="Times New Roman" panose="02020603050405020304" pitchFamily="18" charset="0"/>
              </a:rPr>
              <a:t>es enseignants d’une classe assurent les enseignements pour leur classe, mais une organisation plus transversale, pour plusieurs classes à l’échelle de l’établissement, est envisageable en fonction des projets et des effectifs. </a:t>
            </a:r>
            <a:endParaRPr lang="fr-FR" sz="1600" dirty="0"/>
          </a:p>
        </p:txBody>
      </p:sp>
      <p:sp>
        <p:nvSpPr>
          <p:cNvPr id="16" name="Rectangle 15"/>
          <p:cNvSpPr/>
          <p:nvPr/>
        </p:nvSpPr>
        <p:spPr>
          <a:xfrm>
            <a:off x="279852" y="5285253"/>
            <a:ext cx="8277294" cy="584775"/>
          </a:xfrm>
          <a:prstGeom prst="rect">
            <a:avLst/>
          </a:prstGeom>
        </p:spPr>
        <p:txBody>
          <a:bodyPr wrap="square">
            <a:spAutoFit/>
          </a:bodyPr>
          <a:lstStyle/>
          <a:p>
            <a:r>
              <a:rPr lang="fr-FR" sz="1600" dirty="0" smtClean="0">
                <a:effectLst/>
                <a:latin typeface="Calibri" panose="020F0502020204030204" pitchFamily="34" charset="0"/>
                <a:ea typeface="Times New Roman" panose="02020603050405020304" pitchFamily="18" charset="0"/>
              </a:rPr>
              <a:t>Possibilités d’intervention de partenaires extérieurs dans des séquences d’enseignement (seul ou accompagné) comme des professionnels et acteurs institutionnels du secteur ou des mentors.</a:t>
            </a:r>
            <a:endParaRPr lang="fr-FR" sz="1600" dirty="0"/>
          </a:p>
        </p:txBody>
      </p:sp>
      <p:sp>
        <p:nvSpPr>
          <p:cNvPr id="17" name="Rectangle 16"/>
          <p:cNvSpPr/>
          <p:nvPr/>
        </p:nvSpPr>
        <p:spPr>
          <a:xfrm>
            <a:off x="298324" y="5869826"/>
            <a:ext cx="8019624" cy="584775"/>
          </a:xfrm>
          <a:prstGeom prst="rect">
            <a:avLst/>
          </a:prstGeom>
        </p:spPr>
        <p:txBody>
          <a:bodyPr wrap="square">
            <a:spAutoFit/>
          </a:bodyPr>
          <a:lstStyle/>
          <a:p>
            <a:r>
              <a:rPr lang="fr-FR" sz="1600" dirty="0" smtClean="0">
                <a:effectLst/>
                <a:latin typeface="Calibri" panose="020F0502020204030204" pitchFamily="34" charset="0"/>
                <a:ea typeface="Times New Roman" panose="02020603050405020304" pitchFamily="18" charset="0"/>
              </a:rPr>
              <a:t>Les professeurs-documentalistes et les AED peuvent être sollicités pour encadrer les 5 heures de travail personnel en autonomie. </a:t>
            </a:r>
            <a:endParaRPr lang="fr-FR" sz="1600" dirty="0"/>
          </a:p>
        </p:txBody>
      </p:sp>
      <p:sp>
        <p:nvSpPr>
          <p:cNvPr id="18" name="Rectangle 17"/>
          <p:cNvSpPr/>
          <p:nvPr/>
        </p:nvSpPr>
        <p:spPr>
          <a:xfrm>
            <a:off x="275269" y="326727"/>
            <a:ext cx="8276837" cy="882742"/>
          </a:xfrm>
          <a:prstGeom prst="rect">
            <a:avLst/>
          </a:prstGeom>
        </p:spPr>
        <p:txBody>
          <a:bodyPr wrap="square">
            <a:spAutoFit/>
          </a:bodyPr>
          <a:lstStyle/>
          <a:p>
            <a:pPr lvl="0">
              <a:lnSpc>
                <a:spcPct val="107000"/>
              </a:lnSpc>
              <a:buSzPts val="1000"/>
              <a:tabLst>
                <a:tab pos="457200" algn="l"/>
              </a:tabLst>
            </a:pPr>
            <a:r>
              <a:rPr lang="fr-FR" sz="1600" b="1" dirty="0" smtClean="0">
                <a:effectLst/>
                <a:latin typeface="Calibri" panose="020F0502020204030204" pitchFamily="34" charset="0"/>
                <a:ea typeface="Times New Roman" panose="02020603050405020304" pitchFamily="18" charset="0"/>
                <a:cs typeface="Calibri" panose="020F0502020204030204" pitchFamily="34" charset="0"/>
              </a:rPr>
              <a:t>Deux </a:t>
            </a:r>
            <a:r>
              <a:rPr lang="fr-FR" sz="1600" b="1" dirty="0" smtClean="0">
                <a:latin typeface="Calibri" panose="020F0502020204030204" pitchFamily="34" charset="0"/>
                <a:ea typeface="Times New Roman" panose="02020603050405020304" pitchFamily="18" charset="0"/>
                <a:cs typeface="Calibri" panose="020F0502020204030204" pitchFamily="34" charset="0"/>
              </a:rPr>
              <a:t>objectifs : </a:t>
            </a:r>
          </a:p>
          <a:p>
            <a:pPr lvl="0">
              <a:lnSpc>
                <a:spcPct val="107000"/>
              </a:lnSpc>
              <a:buSzPts val="1000"/>
              <a:tabLst>
                <a:tab pos="457200" algn="l"/>
              </a:tabLst>
            </a:pPr>
            <a:r>
              <a:rPr lang="fr-FR" sz="1600" b="1" dirty="0" smtClean="0">
                <a:effectLst/>
                <a:latin typeface="Calibri" panose="020F0502020204030204" pitchFamily="34" charset="0"/>
                <a:ea typeface="Times New Roman" panose="02020603050405020304" pitchFamily="18" charset="0"/>
                <a:cs typeface="Calibri" panose="020F0502020204030204" pitchFamily="34" charset="0"/>
              </a:rPr>
              <a:t>la consolidation et le renforcement disciplinaire et méthodologique (2/3 du temps) </a:t>
            </a:r>
          </a:p>
          <a:p>
            <a:pPr lvl="0">
              <a:lnSpc>
                <a:spcPct val="107000"/>
              </a:lnSpc>
              <a:buSzPts val="1000"/>
              <a:tabLst>
                <a:tab pos="457200" algn="l"/>
              </a:tabLst>
            </a:pPr>
            <a:r>
              <a:rPr lang="fr-FR" sz="1600" b="1" dirty="0" smtClean="0">
                <a:effectLst/>
                <a:latin typeface="Calibri" panose="020F0502020204030204" pitchFamily="34" charset="0"/>
                <a:ea typeface="Times New Roman" panose="02020603050405020304" pitchFamily="18" charset="0"/>
                <a:cs typeface="Calibri" panose="020F0502020204030204" pitchFamily="34" charset="0"/>
              </a:rPr>
              <a:t>le développement de compétences psychosociales (1/3: du temps)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94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4" grpId="0"/>
      <p:bldP spid="10" grpId="0"/>
      <p:bldP spid="16" grpId="0"/>
      <p:bldP spid="17" grpId="0"/>
      <p:bldP spid="1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1936</Words>
  <Application>Microsoft Office PowerPoint</Application>
  <PresentationFormat>Grand écran</PresentationFormat>
  <Paragraphs>349</Paragraphs>
  <Slides>10</Slides>
  <Notes>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Arial Unicode MS</vt:lpstr>
      <vt:lpstr>Arial</vt:lpstr>
      <vt:lpstr>Bebas Neue Bold</vt:lpstr>
      <vt:lpstr>Calibri</vt:lpstr>
      <vt:lpstr>Calibri Light</vt:lpstr>
      <vt:lpstr>OpenSymbol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g5070</dc:creator>
  <cp:lastModifiedBy>g5070</cp:lastModifiedBy>
  <cp:revision>10</cp:revision>
  <dcterms:created xsi:type="dcterms:W3CDTF">2024-03-18T14:11:19Z</dcterms:created>
  <dcterms:modified xsi:type="dcterms:W3CDTF">2024-08-26T11:30:56Z</dcterms:modified>
</cp:coreProperties>
</file>