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1" r:id="rId2"/>
    <p:sldId id="272" r:id="rId3"/>
    <p:sldId id="273" r:id="rId4"/>
    <p:sldId id="274" r:id="rId5"/>
    <p:sldId id="285" r:id="rId6"/>
    <p:sldId id="276" r:id="rId7"/>
    <p:sldId id="286" r:id="rId8"/>
    <p:sldId id="287" r:id="rId9"/>
    <p:sldId id="288" r:id="rId10"/>
    <p:sldId id="277" r:id="rId11"/>
    <p:sldId id="278" r:id="rId12"/>
    <p:sldId id="289" r:id="rId13"/>
    <p:sldId id="279" r:id="rId14"/>
    <p:sldId id="280" r:id="rId15"/>
    <p:sldId id="281" r:id="rId16"/>
    <p:sldId id="282" r:id="rId17"/>
    <p:sldId id="283" r:id="rId18"/>
    <p:sldId id="284" r:id="rId19"/>
    <p:sldId id="263" r:id="rId20"/>
    <p:sldId id="264" r:id="rId21"/>
    <p:sldId id="269" r:id="rId22"/>
    <p:sldId id="270"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62" d="100"/>
          <a:sy n="62" d="100"/>
        </p:scale>
        <p:origin x="8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7B08A-3A6E-45FD-9105-C9ED5C654F5D}" type="datetimeFigureOut">
              <a:rPr lang="fr-FR" smtClean="0"/>
              <a:t>06/01/2026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738DB-7CE0-4801-8D64-5B37E1BEE8CD}" type="slidenum">
              <a:rPr lang="fr-FR" smtClean="0"/>
              <a:t>‹N°›</a:t>
            </a:fld>
            <a:endParaRPr lang="fr-FR"/>
          </a:p>
        </p:txBody>
      </p:sp>
    </p:spTree>
    <p:extLst>
      <p:ext uri="{BB962C8B-B14F-4D97-AF65-F5344CB8AC3E}">
        <p14:creationId xmlns:p14="http://schemas.microsoft.com/office/powerpoint/2010/main" val="10269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1</a:t>
            </a:fld>
            <a:endParaRPr lang="fr-FR"/>
          </a:p>
        </p:txBody>
      </p:sp>
    </p:spTree>
    <p:extLst>
      <p:ext uri="{BB962C8B-B14F-4D97-AF65-F5344CB8AC3E}">
        <p14:creationId xmlns:p14="http://schemas.microsoft.com/office/powerpoint/2010/main" val="185027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Outre les arguments habituels</a:t>
            </a:r>
            <a:r>
              <a:rPr lang="fr-FR" baseline="0" dirty="0"/>
              <a:t> : meilleure insertion pro par l’entreprise et faciliter la réussite des élèves voulant poursuivre leurs études,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kern="150" dirty="0">
                <a:latin typeface="Calibri" panose="020F0502020204030204" pitchFamily="34" charset="0"/>
                <a:ea typeface="Arial Unicode MS" panose="020B0604020202020204" pitchFamily="34" charset="-128"/>
              </a:rPr>
              <a:t>Argument du MEN :les PLP certifient les candidats libres en avril/mai (ils estiment à 1,5 semaine perdu</a:t>
            </a:r>
            <a:r>
              <a:rPr lang="fr-FR" kern="150" dirty="0">
                <a:solidFill>
                  <a:srgbClr val="00B050"/>
                </a:solidFill>
                <a:latin typeface="Calibri" panose="020F0502020204030204" pitchFamily="34" charset="0"/>
                <a:ea typeface="Arial Unicode MS" panose="020B0604020202020204" pitchFamily="34" charset="-128"/>
              </a:rPr>
              <a:t>e</a:t>
            </a:r>
            <a:r>
              <a:rPr lang="fr-FR" kern="150" dirty="0">
                <a:latin typeface="Calibri" panose="020F0502020204030204" pitchFamily="34" charset="0"/>
                <a:ea typeface="Arial Unicode MS" panose="020B0604020202020204" pitchFamily="34" charset="-128"/>
              </a:rPr>
              <a:t> par les élèves faute de PLP </a:t>
            </a:r>
            <a:r>
              <a:rPr lang="fr-FR" kern="150" dirty="0" err="1">
                <a:latin typeface="Calibri" panose="020F0502020204030204" pitchFamily="34" charset="0"/>
                <a:ea typeface="Arial Unicode MS" panose="020B0604020202020204" pitchFamily="34" charset="-128"/>
              </a:rPr>
              <a:t>parti·es</a:t>
            </a:r>
            <a:r>
              <a:rPr lang="fr-FR" kern="150" dirty="0">
                <a:latin typeface="Calibri" panose="020F0502020204030204" pitchFamily="34" charset="0"/>
                <a:ea typeface="Arial Unicode MS" panose="020B0604020202020204" pitchFamily="34" charset="-128"/>
              </a:rPr>
              <a:t> certifier les 109 000 candidats libres en 2022),</a:t>
            </a:r>
            <a:endParaRPr lang="fr-FR" kern="150" dirty="0">
              <a:effectLst/>
              <a:latin typeface="Calibri" panose="020F0502020204030204" pitchFamily="34" charset="0"/>
              <a:ea typeface="Arial Unicode MS" panose="020B0604020202020204" pitchFamily="34" charset="-128"/>
            </a:endParaRPr>
          </a:p>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10</a:t>
            </a:fld>
            <a:endParaRPr lang="fr-FR"/>
          </a:p>
        </p:txBody>
      </p:sp>
    </p:spTree>
    <p:extLst>
      <p:ext uri="{BB962C8B-B14F-4D97-AF65-F5344CB8AC3E}">
        <p14:creationId xmlns:p14="http://schemas.microsoft.com/office/powerpoint/2010/main" val="11062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EEBF9-9B56-2ABC-4E35-9D6487765F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6A76EF-E884-A456-3303-D690450E6F0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32F0C25-3943-F029-47F9-9845174FCF2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1D71136-694C-6B8C-F3E0-02D57D674D0C}"/>
              </a:ext>
            </a:extLst>
          </p:cNvPr>
          <p:cNvSpPr>
            <a:spLocks noGrp="1"/>
          </p:cNvSpPr>
          <p:nvPr>
            <p:ph type="sldNum" sz="quarter" idx="10"/>
          </p:nvPr>
        </p:nvSpPr>
        <p:spPr/>
        <p:txBody>
          <a:bodyPr/>
          <a:lstStyle/>
          <a:p>
            <a:fld id="{C2225B39-7AA5-4E82-9218-F7829C645704}" type="slidenum">
              <a:rPr lang="fr-FR" smtClean="0"/>
              <a:t>11</a:t>
            </a:fld>
            <a:endParaRPr lang="fr-FR"/>
          </a:p>
        </p:txBody>
      </p:sp>
    </p:spTree>
    <p:extLst>
      <p:ext uri="{BB962C8B-B14F-4D97-AF65-F5344CB8AC3E}">
        <p14:creationId xmlns:p14="http://schemas.microsoft.com/office/powerpoint/2010/main" val="506164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C2F41-90DB-9651-0A4D-33EEB2B5B5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07B76E-6BFE-384E-EADF-43147888EC9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23E1257-ECB9-A1A2-3810-3C56D9FCC4B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4E62074-1206-7619-F448-8EBF673978CD}"/>
              </a:ext>
            </a:extLst>
          </p:cNvPr>
          <p:cNvSpPr>
            <a:spLocks noGrp="1"/>
          </p:cNvSpPr>
          <p:nvPr>
            <p:ph type="sldNum" sz="quarter" idx="10"/>
          </p:nvPr>
        </p:nvSpPr>
        <p:spPr/>
        <p:txBody>
          <a:bodyPr/>
          <a:lstStyle/>
          <a:p>
            <a:fld id="{C2225B39-7AA5-4E82-9218-F7829C645704}" type="slidenum">
              <a:rPr lang="fr-FR" smtClean="0"/>
              <a:t>12</a:t>
            </a:fld>
            <a:endParaRPr lang="fr-FR"/>
          </a:p>
        </p:txBody>
      </p:sp>
    </p:spTree>
    <p:extLst>
      <p:ext uri="{BB962C8B-B14F-4D97-AF65-F5344CB8AC3E}">
        <p14:creationId xmlns:p14="http://schemas.microsoft.com/office/powerpoint/2010/main" val="242555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C2F41-90DB-9651-0A4D-33EEB2B5B5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07B76E-6BFE-384E-EADF-43147888EC9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23E1257-ECB9-A1A2-3810-3C56D9FCC4B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4E62074-1206-7619-F448-8EBF673978CD}"/>
              </a:ext>
            </a:extLst>
          </p:cNvPr>
          <p:cNvSpPr>
            <a:spLocks noGrp="1"/>
          </p:cNvSpPr>
          <p:nvPr>
            <p:ph type="sldNum" sz="quarter" idx="10"/>
          </p:nvPr>
        </p:nvSpPr>
        <p:spPr/>
        <p:txBody>
          <a:bodyPr/>
          <a:lstStyle/>
          <a:p>
            <a:fld id="{C2225B39-7AA5-4E82-9218-F7829C645704}" type="slidenum">
              <a:rPr lang="fr-FR" smtClean="0"/>
              <a:t>13</a:t>
            </a:fld>
            <a:endParaRPr lang="fr-FR"/>
          </a:p>
        </p:txBody>
      </p:sp>
    </p:spTree>
    <p:extLst>
      <p:ext uri="{BB962C8B-B14F-4D97-AF65-F5344CB8AC3E}">
        <p14:creationId xmlns:p14="http://schemas.microsoft.com/office/powerpoint/2010/main" val="141119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14</a:t>
            </a:fld>
            <a:endParaRPr lang="fr-FR"/>
          </a:p>
        </p:txBody>
      </p:sp>
    </p:spTree>
    <p:extLst>
      <p:ext uri="{BB962C8B-B14F-4D97-AF65-F5344CB8AC3E}">
        <p14:creationId xmlns:p14="http://schemas.microsoft.com/office/powerpoint/2010/main" val="2100220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15</a:t>
            </a:fld>
            <a:endParaRPr lang="fr-FR"/>
          </a:p>
        </p:txBody>
      </p:sp>
    </p:spTree>
    <p:extLst>
      <p:ext uri="{BB962C8B-B14F-4D97-AF65-F5344CB8AC3E}">
        <p14:creationId xmlns:p14="http://schemas.microsoft.com/office/powerpoint/2010/main" val="400649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16</a:t>
            </a:fld>
            <a:endParaRPr lang="fr-FR"/>
          </a:p>
        </p:txBody>
      </p:sp>
    </p:spTree>
    <p:extLst>
      <p:ext uri="{BB962C8B-B14F-4D97-AF65-F5344CB8AC3E}">
        <p14:creationId xmlns:p14="http://schemas.microsoft.com/office/powerpoint/2010/main" val="1411659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5B9A-72B6-D6A5-B1AB-ACAA8FAE8A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1FAC81-1378-876E-24D5-15B1E10CC1D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B55A0E6-D3C4-991F-C5CB-8C990ABE3678}"/>
              </a:ext>
            </a:extLst>
          </p:cNvPr>
          <p:cNvSpPr>
            <a:spLocks noGrp="1"/>
          </p:cNvSpPr>
          <p:nvPr>
            <p:ph type="body" idx="1"/>
          </p:nvPr>
        </p:nvSpPr>
        <p:spPr/>
        <p:txBody>
          <a:bodyPr/>
          <a:lstStyle/>
          <a:p>
            <a:r>
              <a:rPr lang="fr-FR" dirty="0"/>
              <a:t>Contre l’opacité et l’organisation en comptant sur la « collaboration » d’un certain nombre de collègues comme les pactés par exemple!</a:t>
            </a:r>
          </a:p>
        </p:txBody>
      </p:sp>
      <p:sp>
        <p:nvSpPr>
          <p:cNvPr id="4" name="Espace réservé du numéro de diapositive 3">
            <a:extLst>
              <a:ext uri="{FF2B5EF4-FFF2-40B4-BE49-F238E27FC236}">
                <a16:creationId xmlns:a16="http://schemas.microsoft.com/office/drawing/2014/main" id="{0ED8DB6D-AD3B-5B3E-5411-F7F3EF28CB5E}"/>
              </a:ext>
            </a:extLst>
          </p:cNvPr>
          <p:cNvSpPr>
            <a:spLocks noGrp="1"/>
          </p:cNvSpPr>
          <p:nvPr>
            <p:ph type="sldNum" sz="quarter" idx="10"/>
          </p:nvPr>
        </p:nvSpPr>
        <p:spPr/>
        <p:txBody>
          <a:bodyPr/>
          <a:lstStyle/>
          <a:p>
            <a:fld id="{C2225B39-7AA5-4E82-9218-F7829C645704}" type="slidenum">
              <a:rPr lang="fr-FR" smtClean="0"/>
              <a:t>17</a:t>
            </a:fld>
            <a:endParaRPr lang="fr-FR"/>
          </a:p>
        </p:txBody>
      </p:sp>
    </p:spTree>
    <p:extLst>
      <p:ext uri="{BB962C8B-B14F-4D97-AF65-F5344CB8AC3E}">
        <p14:creationId xmlns:p14="http://schemas.microsoft.com/office/powerpoint/2010/main" val="208574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2A6F-D849-7489-909E-476D05D013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63506F-E2D1-5D85-09BF-A499297105B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85671ED-1C56-D839-4338-079B4D6DE8E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7B2D5CB-A1F7-1BFE-387F-42E314CE0CF9}"/>
              </a:ext>
            </a:extLst>
          </p:cNvPr>
          <p:cNvSpPr>
            <a:spLocks noGrp="1"/>
          </p:cNvSpPr>
          <p:nvPr>
            <p:ph type="sldNum" sz="quarter" idx="10"/>
          </p:nvPr>
        </p:nvSpPr>
        <p:spPr/>
        <p:txBody>
          <a:bodyPr/>
          <a:lstStyle/>
          <a:p>
            <a:fld id="{C2225B39-7AA5-4E82-9218-F7829C645704}" type="slidenum">
              <a:rPr lang="fr-FR" smtClean="0"/>
              <a:t>18</a:t>
            </a:fld>
            <a:endParaRPr lang="fr-FR"/>
          </a:p>
        </p:txBody>
      </p:sp>
    </p:spTree>
    <p:extLst>
      <p:ext uri="{BB962C8B-B14F-4D97-AF65-F5344CB8AC3E}">
        <p14:creationId xmlns:p14="http://schemas.microsoft.com/office/powerpoint/2010/main" val="2856868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HORAIRE DONNANT DROIT AU DEDOUBLEMENT :</a:t>
            </a:r>
          </a:p>
          <a:p>
            <a:r>
              <a:rPr lang="fr-FR" sz="1200" b="0" i="0" u="none" strike="noStrike" kern="1200" baseline="0" dirty="0">
                <a:solidFill>
                  <a:schemeClr val="tx1"/>
                </a:solidFill>
                <a:latin typeface="+mn-lt"/>
                <a:ea typeface="+mn-ea"/>
                <a:cs typeface="+mn-cs"/>
              </a:rPr>
              <a:t>Le tableau indique, par matière, le volume horaire donnant lieu au dédoublement de la dotation horaire professeur, lorsque les effectifs suivants sont atteints: </a:t>
            </a:r>
          </a:p>
          <a:p>
            <a:r>
              <a:rPr lang="fr-FR" sz="1200" b="0" i="0" u="none" strike="noStrike" kern="1200" baseline="0" dirty="0">
                <a:solidFill>
                  <a:schemeClr val="tx1"/>
                </a:solidFill>
                <a:latin typeface="+mn-lt"/>
                <a:ea typeface="+mn-ea"/>
                <a:cs typeface="+mn-cs"/>
              </a:rPr>
              <a:t>– à partir du 18e élève: français et histoire-géographie, mathématiques, activités de laboratoire en physique- chimie, prévention-santé-environnement, arts appliqués et culture artistique, enseignement moral et civique, ainsi qu’en consolidation des acquis, accompagnement personnalisé et accompagnement au choix d’orientation; </a:t>
            </a:r>
          </a:p>
          <a:p>
            <a:r>
              <a:rPr lang="fr-FR" sz="1200" b="0" i="0" u="none" strike="noStrike" kern="1200" baseline="0" dirty="0">
                <a:solidFill>
                  <a:schemeClr val="tx1"/>
                </a:solidFill>
                <a:latin typeface="+mn-lt"/>
                <a:ea typeface="+mn-ea"/>
                <a:cs typeface="+mn-cs"/>
              </a:rPr>
              <a:t>– à partir du 16e élève: langue vivante, enseignement professionnel, à l’exception des spécialités de l’hôtellerie- restauration, de l’alimentation, de l’automobile et de la conduite;</a:t>
            </a:r>
          </a:p>
          <a:p>
            <a:r>
              <a:rPr lang="fr-FR" sz="1200" b="0" i="0" u="none" strike="noStrike" kern="1200" baseline="0" dirty="0">
                <a:solidFill>
                  <a:schemeClr val="tx1"/>
                </a:solidFill>
                <a:latin typeface="+mn-lt"/>
                <a:ea typeface="+mn-ea"/>
                <a:cs typeface="+mn-cs"/>
              </a:rPr>
              <a:t>– à partir du 13e élève: enseignement professionnel des spécialités de l’hôtellerie-restauration et de l’alimentation;</a:t>
            </a:r>
          </a:p>
          <a:p>
            <a:r>
              <a:rPr lang="fr-FR" sz="1200" b="0" i="0" u="none" strike="noStrike" kern="1200" baseline="0" dirty="0">
                <a:solidFill>
                  <a:schemeClr val="tx1"/>
                </a:solidFill>
                <a:latin typeface="+mn-lt"/>
                <a:ea typeface="+mn-ea"/>
                <a:cs typeface="+mn-cs"/>
              </a:rPr>
              <a:t>– à partir du 11e élève: enseignement professionnel des spécialités de l’automobile; – à partir du 6e élève: enseignement professionnel des spécialités de la conduite. </a:t>
            </a:r>
            <a:endParaRPr lang="fr-FR" b="1" dirty="0"/>
          </a:p>
          <a:p>
            <a:r>
              <a:rPr lang="fr-FR" b="1" dirty="0"/>
              <a:t>HEURES DE CHEF D’OEUVRE :</a:t>
            </a:r>
          </a:p>
          <a:p>
            <a:pPr>
              <a:lnSpc>
                <a:spcPct val="107000"/>
              </a:lnSpc>
              <a:spcAft>
                <a:spcPts val="0"/>
              </a:spcAft>
            </a:pPr>
            <a:r>
              <a:rPr lang="fr-FR" sz="1200" dirty="0">
                <a:latin typeface="Trebuchet MS" panose="020B0603020202020204" pitchFamily="34" charset="0"/>
                <a:ea typeface="Times New Roman" panose="02020603050405020304" pitchFamily="18" charset="0"/>
                <a:cs typeface="Times New Roman" panose="02020603050405020304" pitchFamily="18" charset="0"/>
              </a:rPr>
              <a:t>Dans l'article 6 de l’arrêté il est écrit « Pour la réalisation du chef d’œuvre, la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dotation horaire professeur est égale au double du volume horaire élève »</a:t>
            </a:r>
            <a:r>
              <a:rPr lang="fr-FR" sz="1200" dirty="0">
                <a:latin typeface="Trebuchet MS" panose="020B0603020202020204" pitchFamily="34" charset="0"/>
                <a:ea typeface="Times New Roman" panose="02020603050405020304" pitchFamily="18" charset="0"/>
                <a:cs typeface="Times New Roman" panose="02020603050405020304" pitchFamily="18" charset="0"/>
              </a:rPr>
              <a:t> donc 3x2=6h profs :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la dotation professeurs est égale à 6h</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latin typeface="Trebuchet MS" panose="020B0603020202020204" pitchFamily="34" charset="0"/>
                <a:ea typeface="Times New Roman" panose="02020603050405020304" pitchFamily="18" charset="0"/>
                <a:cs typeface="Times New Roman" panose="02020603050405020304" pitchFamily="18" charset="0"/>
              </a:rPr>
              <a:t>Dans la grille horaire en annexe le (c) dit «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horaire donnant droit au dédoublement</a:t>
            </a:r>
            <a:r>
              <a:rPr lang="fr-FR" sz="1200" dirty="0">
                <a:latin typeface="Trebuchet MS" panose="020B0603020202020204" pitchFamily="34" charset="0"/>
                <a:ea typeface="Times New Roman" panose="02020603050405020304" pitchFamily="18" charset="0"/>
                <a:cs typeface="Times New Roman" panose="02020603050405020304" pitchFamily="18" charset="0"/>
              </a:rPr>
              <a:t> (donc groupe)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de la dotation horaire professeur</a:t>
            </a:r>
            <a:r>
              <a:rPr lang="fr-FR" sz="1200" dirty="0">
                <a:latin typeface="Trebuchet MS" panose="020B0603020202020204" pitchFamily="34" charset="0"/>
                <a:ea typeface="Times New Roman" panose="02020603050405020304" pitchFamily="18" charset="0"/>
                <a:cs typeface="Times New Roman" panose="02020603050405020304" pitchFamily="18" charset="0"/>
              </a:rPr>
              <a:t> (6h dédoublées=6/2=</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3h groupe</a:t>
            </a:r>
            <a:r>
              <a:rPr lang="fr-FR" sz="1200" dirty="0">
                <a:latin typeface="Trebuchet MS" panose="020B0603020202020204" pitchFamily="34" charset="0"/>
                <a:ea typeface="Times New Roman" panose="02020603050405020304" pitchFamily="18" charset="0"/>
                <a:cs typeface="Times New Roman" panose="02020603050405020304" pitchFamily="18" charset="0"/>
              </a:rPr>
              <a:t>) </a:t>
            </a:r>
            <a:r>
              <a:rPr lang="fr-FR" sz="1200" b="1" dirty="0">
                <a:latin typeface="Trebuchet MS" panose="020B0603020202020204" pitchFamily="34" charset="0"/>
                <a:ea typeface="Times New Roman" panose="02020603050405020304" pitchFamily="18" charset="0"/>
                <a:cs typeface="Times New Roman" panose="02020603050405020304" pitchFamily="18" charset="0"/>
              </a:rPr>
              <a:t>sans condition de seuil</a:t>
            </a:r>
            <a:r>
              <a:rPr lang="fr-FR" sz="1200" dirty="0">
                <a:latin typeface="Trebuchet MS" panose="020B0603020202020204" pitchFamily="34" charset="0"/>
                <a:ea typeface="Times New Roman" panose="02020603050405020304" pitchFamily="18"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latin typeface="Trebuchet MS" panose="020B0603020202020204" pitchFamily="34" charset="0"/>
                <a:ea typeface="Times New Roman" panose="02020603050405020304" pitchFamily="18" charset="0"/>
                <a:cs typeface="Times New Roman" panose="02020603050405020304" pitchFamily="18" charset="0"/>
              </a:rPr>
              <a:t>Les élèves ont bien trois heures en groupe et les profs 6h</a:t>
            </a:r>
          </a:p>
          <a:p>
            <a:pPr>
              <a:lnSpc>
                <a:spcPct val="107000"/>
              </a:lnSpc>
              <a:spcAft>
                <a:spcPts val="0"/>
              </a:spcAft>
            </a:pPr>
            <a:r>
              <a:rPr lang="fr-FR" sz="1200" b="1" dirty="0">
                <a:effectLst/>
                <a:latin typeface="Trebuchet MS" panose="020B0603020202020204" pitchFamily="34" charset="0"/>
                <a:ea typeface="Calibri" panose="020F0502020204030204" pitchFamily="34" charset="0"/>
                <a:cs typeface="Times New Roman" panose="02020603050405020304" pitchFamily="18" charset="0"/>
              </a:rPr>
              <a:t>ACCOMPAGNEMENT</a:t>
            </a:r>
            <a:r>
              <a:rPr lang="fr-FR" sz="1200" b="1" baseline="0" dirty="0">
                <a:effectLst/>
                <a:latin typeface="Trebuchet MS" panose="020B0603020202020204" pitchFamily="34" charset="0"/>
                <a:ea typeface="Calibri" panose="020F0502020204030204" pitchFamily="34" charset="0"/>
                <a:cs typeface="Times New Roman" panose="02020603050405020304" pitchFamily="18" charset="0"/>
              </a:rPr>
              <a:t> PERSONNALISE :</a:t>
            </a:r>
            <a:endParaRPr lang="fr-FR" sz="1200" b="1"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Volume horaire dédié à la consolidation des acquis, à l’accompagnement personnalisé et à l’accompagnement au choix d’orientation, qui concerne tous les élèves selon leurs besoins. Il peut s’agir de soutien, d’aide individualisée, de tutorat, d’aide à la poursuite d’études ou de tout autre mode de prise en charge.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
        <p:nvSpPr>
          <p:cNvPr id="4" name="Espace réservé du numéro de diapositive 3"/>
          <p:cNvSpPr>
            <a:spLocks noGrp="1"/>
          </p:cNvSpPr>
          <p:nvPr>
            <p:ph type="sldNum" sz="quarter" idx="10"/>
          </p:nvPr>
        </p:nvSpPr>
        <p:spPr/>
        <p:txBody>
          <a:bodyPr/>
          <a:lstStyle/>
          <a:p>
            <a:fld id="{DC7C1BE7-A9C7-43C8-8F29-367F81C99C94}" type="slidenum">
              <a:rPr lang="fr-FR" smtClean="0"/>
              <a:t>19</a:t>
            </a:fld>
            <a:endParaRPr lang="fr-FR"/>
          </a:p>
        </p:txBody>
      </p:sp>
    </p:spTree>
    <p:extLst>
      <p:ext uri="{BB962C8B-B14F-4D97-AF65-F5344CB8AC3E}">
        <p14:creationId xmlns:p14="http://schemas.microsoft.com/office/powerpoint/2010/main" val="43510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7F738DB-7CE0-4801-8D64-5B37E1BEE8CD}" type="slidenum">
              <a:rPr lang="fr-FR" smtClean="0"/>
              <a:t>2</a:t>
            </a:fld>
            <a:endParaRPr lang="fr-FR"/>
          </a:p>
        </p:txBody>
      </p:sp>
    </p:spTree>
    <p:extLst>
      <p:ext uri="{BB962C8B-B14F-4D97-AF65-F5344CB8AC3E}">
        <p14:creationId xmlns:p14="http://schemas.microsoft.com/office/powerpoint/2010/main" val="817481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F738DB-7CE0-4801-8D64-5B37E1BEE8CD}" type="slidenum">
              <a:rPr lang="fr-FR" smtClean="0"/>
              <a:t>20</a:t>
            </a:fld>
            <a:endParaRPr lang="fr-FR"/>
          </a:p>
        </p:txBody>
      </p:sp>
    </p:spTree>
    <p:extLst>
      <p:ext uri="{BB962C8B-B14F-4D97-AF65-F5344CB8AC3E}">
        <p14:creationId xmlns:p14="http://schemas.microsoft.com/office/powerpoint/2010/main" val="2630617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lnSpc>
                <a:spcPct val="107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Des heures d’enseignement en moins et annualisées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Passage de 32h à 30h d’enseignement hebdomadaire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Répartition: +1h Français (5h élève/6h profs) + 1h Maths (4,5h élève/5,5h profs)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       </a:t>
            </a:r>
            <a:r>
              <a:rPr lang="fr-FR" sz="1200" dirty="0">
                <a:latin typeface="Calibri" panose="020F0502020204030204" pitchFamily="34" charset="0"/>
                <a:ea typeface="Calibri" panose="020F0502020204030204" pitchFamily="34" charset="0"/>
                <a:cs typeface="Calibri" panose="020F0502020204030204" pitchFamily="34" charset="0"/>
              </a:rPr>
              <a:t>-0,5h en Histoire-géo, -1h en enseignement artistique, -1,5h en enseignement</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0"/>
              </a:spcAft>
            </a:pPr>
            <a:r>
              <a:rPr lang="fr-FR" sz="1200" dirty="0">
                <a:latin typeface="Calibri" panose="020F0502020204030204" pitchFamily="34" charset="0"/>
                <a:ea typeface="Calibri" panose="020F0502020204030204" pitchFamily="34" charset="0"/>
                <a:cs typeface="Calibri" panose="020F0502020204030204" pitchFamily="34" charset="0"/>
              </a:rPr>
              <a:t>       de sciences et de technologie. </a:t>
            </a:r>
          </a:p>
          <a:p>
            <a:pPr marL="342900" indent="-342900" algn="just">
              <a:lnSpc>
                <a:spcPct val="107000"/>
              </a:lnSpc>
              <a:buFont typeface="Symbol" panose="05050102010706020507" pitchFamily="18" charset="2"/>
              <a:buChar char=""/>
            </a:pPr>
            <a:r>
              <a:rPr lang="fr-FR" sz="1200" dirty="0"/>
              <a:t>Maintien de la dotation horaire supplémentaire (Art 6): 3h DHS</a:t>
            </a: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36 h  annuelles d’orientation (tous les enseignements participent).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10h de vie de classe annualisées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solidFill>
                  <a:srgbClr val="000000"/>
                </a:solidFill>
                <a:latin typeface="Calibri" panose="020F0502020204030204" pitchFamily="34" charset="0"/>
                <a:ea typeface="Calibri" panose="020F0502020204030204" pitchFamily="34" charset="0"/>
                <a:cs typeface="Calibri" panose="020F0502020204030204" pitchFamily="34" charset="0"/>
              </a:rPr>
              <a:t>PSC1, ASSR2 et certification numérique</a:t>
            </a:r>
          </a:p>
          <a:p>
            <a:pPr algn="ctr">
              <a:lnSpc>
                <a:spcPct val="107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Une personnalisation des parcours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200" dirty="0">
                <a:latin typeface="Calibri" panose="020F0502020204030204" pitchFamily="34" charset="0"/>
                <a:ea typeface="Calibri" panose="020F0502020204030204" pitchFamily="34" charset="0"/>
                <a:cs typeface="Calibri" panose="020F0502020204030204" pitchFamily="34" charset="0"/>
              </a:rPr>
              <a:t>L’enseignement de la découverte professionnelle</a:t>
            </a:r>
            <a:r>
              <a:rPr lang="fr-FR" sz="1200" b="1" dirty="0">
                <a:latin typeface="Calibri" panose="020F0502020204030204" pitchFamily="34" charset="0"/>
                <a:ea typeface="Calibri" panose="020F0502020204030204" pitchFamily="34" charset="0"/>
                <a:cs typeface="Calibri" panose="020F0502020204030204" pitchFamily="34" charset="0"/>
              </a:rPr>
              <a:t> : </a:t>
            </a:r>
            <a:r>
              <a:rPr lang="fr-FR" sz="1200" dirty="0">
                <a:latin typeface="Calibri" panose="020F0502020204030204" pitchFamily="34" charset="0"/>
                <a:ea typeface="Calibri" panose="020F0502020204030204" pitchFamily="34" charset="0"/>
                <a:cs typeface="Calibri" panose="020F0502020204030204" pitchFamily="34" charset="0"/>
              </a:rPr>
              <a:t>-1h (de 6h à 5h)</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Séquence d’observation à concevoir</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Entre 1 et 4 semaines de stage et période d’immersion (notamment en CFA), en fonction du projet de l’élève (donc les élèves n’auront pas le même nombre d’heures de cours sur l’année).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Un référent sera chargé du suivi individuel de 2 à 4 élèves.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200" b="1" dirty="0">
                <a:latin typeface="Calibri" panose="020F0502020204030204" pitchFamily="34" charset="0"/>
                <a:ea typeface="Calibri" panose="020F0502020204030204" pitchFamily="34" charset="0"/>
                <a:cs typeface="Calibri" panose="020F0502020204030204" pitchFamily="34" charset="0"/>
              </a:rPr>
              <a:t>Une augmentation de la charge de travail</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Travail d’orientation dévolu aux professeurs principaux et aux collègues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Conception de période d’immersion (notamment en CFA) et relation avec les entreprises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200" dirty="0">
                <a:latin typeface="Calibri" panose="020F0502020204030204" pitchFamily="34" charset="0"/>
                <a:ea typeface="Calibri" panose="020F0502020204030204" pitchFamily="34" charset="0"/>
                <a:cs typeface="Calibri" panose="020F0502020204030204" pitchFamily="34" charset="0"/>
              </a:rPr>
              <a:t>Préparation au DNB sans les mêmes horaires et moins de dédoublements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DC7C1BE7-A9C7-43C8-8F29-367F81C99C94}" type="slidenum">
              <a:rPr lang="fr-FR" smtClean="0"/>
              <a:t>21</a:t>
            </a:fld>
            <a:endParaRPr lang="fr-FR"/>
          </a:p>
        </p:txBody>
      </p:sp>
    </p:spTree>
    <p:extLst>
      <p:ext uri="{BB962C8B-B14F-4D97-AF65-F5344CB8AC3E}">
        <p14:creationId xmlns:p14="http://schemas.microsoft.com/office/powerpoint/2010/main" val="387101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3</a:t>
            </a:fld>
            <a:endParaRPr lang="fr-FR"/>
          </a:p>
        </p:txBody>
      </p:sp>
    </p:spTree>
    <p:extLst>
      <p:ext uri="{BB962C8B-B14F-4D97-AF65-F5344CB8AC3E}">
        <p14:creationId xmlns:p14="http://schemas.microsoft.com/office/powerpoint/2010/main" val="350773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4</a:t>
            </a:fld>
            <a:endParaRPr lang="fr-FR"/>
          </a:p>
        </p:txBody>
      </p:sp>
    </p:spTree>
    <p:extLst>
      <p:ext uri="{BB962C8B-B14F-4D97-AF65-F5344CB8AC3E}">
        <p14:creationId xmlns:p14="http://schemas.microsoft.com/office/powerpoint/2010/main" val="129901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5</a:t>
            </a:fld>
            <a:endParaRPr lang="fr-FR"/>
          </a:p>
        </p:txBody>
      </p:sp>
    </p:spTree>
    <p:extLst>
      <p:ext uri="{BB962C8B-B14F-4D97-AF65-F5344CB8AC3E}">
        <p14:creationId xmlns:p14="http://schemas.microsoft.com/office/powerpoint/2010/main" val="202214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53D01D-A3E1-40EC-8F0A-F7A164DB2D90}" type="slidenum">
              <a:rPr lang="fr-FR" smtClean="0"/>
              <a:t>6</a:t>
            </a:fld>
            <a:endParaRPr lang="fr-FR"/>
          </a:p>
        </p:txBody>
      </p:sp>
    </p:spTree>
    <p:extLst>
      <p:ext uri="{BB962C8B-B14F-4D97-AF65-F5344CB8AC3E}">
        <p14:creationId xmlns:p14="http://schemas.microsoft.com/office/powerpoint/2010/main" val="228878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solidFill>
                  <a:schemeClr val="bg1"/>
                </a:solidFill>
              </a:rPr>
              <a:t>ASSIGNATION À RÉSIDENCE ET INSERTION CONTRAINTE </a:t>
            </a:r>
          </a:p>
          <a:p>
            <a:r>
              <a:rPr lang="fr-FR" b="1" dirty="0">
                <a:solidFill>
                  <a:schemeClr val="bg1"/>
                </a:solidFill>
              </a:rPr>
              <a:t>RÉPONDRE AUX BESOINS LOCAUX EN MAIN-D’ŒUVRE DES MÉTIERS EN TENSION </a:t>
            </a:r>
          </a:p>
          <a:p>
            <a:r>
              <a:rPr lang="fr-FR" b="1" dirty="0">
                <a:solidFill>
                  <a:schemeClr val="bg1"/>
                </a:solidFill>
              </a:rPr>
              <a:t>(OBJECTIFS DE LA LOI DITE « PLEIN EMPLOI 2027 »). </a:t>
            </a:r>
          </a:p>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7</a:t>
            </a:fld>
            <a:endParaRPr lang="fr-FR"/>
          </a:p>
        </p:txBody>
      </p:sp>
    </p:spTree>
    <p:extLst>
      <p:ext uri="{BB962C8B-B14F-4D97-AF65-F5344CB8AC3E}">
        <p14:creationId xmlns:p14="http://schemas.microsoft.com/office/powerpoint/2010/main" val="302252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8</a:t>
            </a:fld>
            <a:endParaRPr lang="fr-FR"/>
          </a:p>
        </p:txBody>
      </p:sp>
    </p:spTree>
    <p:extLst>
      <p:ext uri="{BB962C8B-B14F-4D97-AF65-F5344CB8AC3E}">
        <p14:creationId xmlns:p14="http://schemas.microsoft.com/office/powerpoint/2010/main" val="300462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225B39-7AA5-4E82-9218-F7829C645704}" type="slidenum">
              <a:rPr lang="fr-FR" smtClean="0"/>
              <a:t>9</a:t>
            </a:fld>
            <a:endParaRPr lang="fr-FR"/>
          </a:p>
        </p:txBody>
      </p:sp>
    </p:spTree>
    <p:extLst>
      <p:ext uri="{BB962C8B-B14F-4D97-AF65-F5344CB8AC3E}">
        <p14:creationId xmlns:p14="http://schemas.microsoft.com/office/powerpoint/2010/main" val="267890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9734828-8CE1-4A0D-9B01-D858DAEF6127}" type="datetimeFigureOut">
              <a:rPr lang="fr-FR" smtClean="0"/>
              <a:t>06/01/2026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8745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734828-8CE1-4A0D-9B01-D858DAEF6127}" type="datetimeFigureOut">
              <a:rPr lang="fr-FR" smtClean="0"/>
              <a:t>06/01/2026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57942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734828-8CE1-4A0D-9B01-D858DAEF6127}" type="datetimeFigureOut">
              <a:rPr lang="fr-FR" smtClean="0"/>
              <a:t>06/01/2026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8072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734828-8CE1-4A0D-9B01-D858DAEF6127}" type="datetimeFigureOut">
              <a:rPr lang="fr-FR" smtClean="0"/>
              <a:t>06/01/2026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15628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9734828-8CE1-4A0D-9B01-D858DAEF6127}" type="datetimeFigureOut">
              <a:rPr lang="fr-FR" smtClean="0"/>
              <a:t>06/01/2026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412564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9734828-8CE1-4A0D-9B01-D858DAEF6127}" type="datetimeFigureOut">
              <a:rPr lang="fr-FR" smtClean="0"/>
              <a:t>06/01/2026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351169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9734828-8CE1-4A0D-9B01-D858DAEF6127}" type="datetimeFigureOut">
              <a:rPr lang="fr-FR" smtClean="0"/>
              <a:t>06/01/2026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357214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9734828-8CE1-4A0D-9B01-D858DAEF6127}" type="datetimeFigureOut">
              <a:rPr lang="fr-FR" smtClean="0"/>
              <a:t>06/01/2026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85220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734828-8CE1-4A0D-9B01-D858DAEF6127}" type="datetimeFigureOut">
              <a:rPr lang="fr-FR" smtClean="0"/>
              <a:t>06/01/2026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403400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734828-8CE1-4A0D-9B01-D858DAEF6127}" type="datetimeFigureOut">
              <a:rPr lang="fr-FR" smtClean="0"/>
              <a:t>06/01/2026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71983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734828-8CE1-4A0D-9B01-D858DAEF6127}" type="datetimeFigureOut">
              <a:rPr lang="fr-FR" smtClean="0"/>
              <a:t>06/01/2026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0322CE-D089-415A-BF7A-25CF7B875B1B}" type="slidenum">
              <a:rPr lang="fr-FR" smtClean="0"/>
              <a:t>‹N°›</a:t>
            </a:fld>
            <a:endParaRPr lang="fr-FR"/>
          </a:p>
        </p:txBody>
      </p:sp>
    </p:spTree>
    <p:extLst>
      <p:ext uri="{BB962C8B-B14F-4D97-AF65-F5344CB8AC3E}">
        <p14:creationId xmlns:p14="http://schemas.microsoft.com/office/powerpoint/2010/main" val="241710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34828-8CE1-4A0D-9B01-D858DAEF6127}" type="datetimeFigureOut">
              <a:rPr lang="fr-FR" smtClean="0"/>
              <a:t>06/01/2026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322CE-D089-415A-BF7A-25CF7B875B1B}" type="slidenum">
              <a:rPr lang="fr-FR" smtClean="0"/>
              <a:t>‹N°›</a:t>
            </a:fld>
            <a:endParaRPr lang="fr-FR"/>
          </a:p>
        </p:txBody>
      </p:sp>
    </p:spTree>
    <p:extLst>
      <p:ext uri="{BB962C8B-B14F-4D97-AF65-F5344CB8AC3E}">
        <p14:creationId xmlns:p14="http://schemas.microsoft.com/office/powerpoint/2010/main" val="180092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Arr&#234;t&#233;s%20Grilles%20horaires%20r&#233;formes/Note%20de%20service%20Parcours%20personnalis&#233;%2015-12-2025%20BO%2048%20DU%2018%2012%202025%20.pdf" TargetMode="External"/><Relationship Id="rId5" Type="http://schemas.openxmlformats.org/officeDocument/2006/relationships/hyperlink" Target="Arr&#234;t&#233;s%20Grilles%20horaires%20r&#233;formes/Arr&#234;t&#233;%20du%2027%20octobre%202025.pdf" TargetMode="External"/><Relationship Id="rId4" Type="http://schemas.openxmlformats.org/officeDocument/2006/relationships/hyperlink" Target="Arr&#234;t&#233;s%20Grilles%20horaires%20r&#233;formes/Arr&#234;t&#233;%20du%2022%20janvier%202024.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Arr&#234;t&#233;s%20Grilles%20horaires%20r&#233;formes/Note%20de%20service%20Parcours%20personnalis&#233;%2015-12-2025%20BO%2048%20DU%2018%2012%202025%20.pdf"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Diaporama%20ChefdoeuvreCAP%20V2.pptx" TargetMode="External"/><Relationship Id="rId4" Type="http://schemas.openxmlformats.org/officeDocument/2006/relationships/hyperlink" Target="Arr&#234;t&#233;%20Grilles%20Cap.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BO%203&#232;me%20pr&#233;pa%20m&#233;tiers.pdf" TargetMode="External"/><Relationship Id="rId5" Type="http://schemas.openxmlformats.org/officeDocument/2006/relationships/image" Target="../media/image1.JPG"/><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Grille%20horaire%20BAC%20PRO.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Arr&#234;t&#233;s%20Grilles%20horaires%20r&#233;formes/Note%20de%20service%20Avenirpro%2015-12-2025%20BO%2048%20du%2018%2012%202025%20.pdf"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B7DAA18-0519-1618-B23C-8D8948972F72}"/>
              </a:ext>
            </a:extLst>
          </p:cNvPr>
          <p:cNvSpPr/>
          <p:nvPr/>
        </p:nvSpPr>
        <p:spPr>
          <a:xfrm>
            <a:off x="4" y="5636524"/>
            <a:ext cx="12191996" cy="1221476"/>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algn="ctr"/>
            <a:endParaRPr lang="fr-FR" b="1"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5" name="Rectangle 4">
            <a:extLst>
              <a:ext uri="{FF2B5EF4-FFF2-40B4-BE49-F238E27FC236}">
                <a16:creationId xmlns:a16="http://schemas.microsoft.com/office/drawing/2014/main" id="{DF276C74-0B4E-94EF-3867-AC33F1B526B9}"/>
              </a:ext>
            </a:extLst>
          </p:cNvPr>
          <p:cNvSpPr/>
          <p:nvPr/>
        </p:nvSpPr>
        <p:spPr>
          <a:xfrm>
            <a:off x="3655377" y="291193"/>
            <a:ext cx="4599464" cy="707886"/>
          </a:xfrm>
          <a:prstGeom prst="rect">
            <a:avLst/>
          </a:prstGeom>
        </p:spPr>
        <p:txBody>
          <a:bodyPr wrap="none">
            <a:spAutoFit/>
          </a:bodyPr>
          <a:lstStyle/>
          <a:p>
            <a:pPr algn="ctr"/>
            <a:r>
              <a:rPr lang="fr-FR" sz="2000" b="1" dirty="0"/>
              <a:t>LA RÉFORME STRUCTURELLE DU BAC PRO</a:t>
            </a:r>
          </a:p>
          <a:p>
            <a:pPr algn="ctr"/>
            <a:r>
              <a:rPr lang="fr-FR" sz="2000" b="1" dirty="0"/>
              <a:t>- 108H SUR LES TROIS ANS (av – 170h)</a:t>
            </a:r>
          </a:p>
        </p:txBody>
      </p:sp>
      <p:sp>
        <p:nvSpPr>
          <p:cNvPr id="9" name="Rectangle 8">
            <a:extLst>
              <a:ext uri="{FF2B5EF4-FFF2-40B4-BE49-F238E27FC236}">
                <a16:creationId xmlns:a16="http://schemas.microsoft.com/office/drawing/2014/main" id="{DF276C74-0B4E-94EF-3867-AC33F1B526B9}"/>
              </a:ext>
            </a:extLst>
          </p:cNvPr>
          <p:cNvSpPr/>
          <p:nvPr/>
        </p:nvSpPr>
        <p:spPr>
          <a:xfrm>
            <a:off x="1953618" y="1325658"/>
            <a:ext cx="8284768" cy="400110"/>
          </a:xfrm>
          <a:prstGeom prst="rect">
            <a:avLst/>
          </a:prstGeom>
        </p:spPr>
        <p:txBody>
          <a:bodyPr wrap="none">
            <a:spAutoFit/>
          </a:bodyPr>
          <a:lstStyle/>
          <a:p>
            <a:r>
              <a:rPr lang="fr-FR" sz="2000" b="1" dirty="0"/>
              <a:t>MISE EN PLACE DÈS 2024 SUR L’ENSEMBLE DES NIVEAUX DE LA FORMATION </a:t>
            </a:r>
          </a:p>
        </p:txBody>
      </p:sp>
      <p:sp>
        <p:nvSpPr>
          <p:cNvPr id="13" name="Rectangle 12"/>
          <p:cNvSpPr/>
          <p:nvPr/>
        </p:nvSpPr>
        <p:spPr>
          <a:xfrm>
            <a:off x="1923291" y="3563629"/>
            <a:ext cx="8063635" cy="707886"/>
          </a:xfrm>
          <a:prstGeom prst="rect">
            <a:avLst/>
          </a:prstGeom>
        </p:spPr>
        <p:txBody>
          <a:bodyPr wrap="square">
            <a:spAutoFit/>
          </a:bodyPr>
          <a:lstStyle/>
          <a:p>
            <a:pPr marL="342900" indent="-342900" algn="ctr">
              <a:buFont typeface="Arial" panose="020B0604020202020204" pitchFamily="34" charset="0"/>
              <a:buChar char="•"/>
            </a:pPr>
            <a:r>
              <a:rPr lang="fr-FR" sz="2000" b="1" dirty="0">
                <a:ea typeface="Arial Unicode MS" panose="020B0604020202020204" pitchFamily="34" charset="-128"/>
              </a:rPr>
              <a:t>LA DÉRÉGULATION  DE L’ANNÉE DE TERMINALE À LA RENTRÉE  </a:t>
            </a:r>
          </a:p>
          <a:p>
            <a:r>
              <a:rPr lang="fr-FR" sz="2000" b="1" dirty="0">
                <a:ea typeface="Arial Unicode MS" panose="020B0604020202020204" pitchFamily="34" charset="-128"/>
              </a:rPr>
              <a:t>                ET LA MISE EN PLACE DU PARCOUR «  PERSONNALISÉ »</a:t>
            </a:r>
          </a:p>
        </p:txBody>
      </p:sp>
      <p:sp>
        <p:nvSpPr>
          <p:cNvPr id="2" name="ZoneTexte 1"/>
          <p:cNvSpPr txBox="1"/>
          <p:nvPr/>
        </p:nvSpPr>
        <p:spPr>
          <a:xfrm flipH="1">
            <a:off x="2154186" y="6029286"/>
            <a:ext cx="8450124" cy="646331"/>
          </a:xfrm>
          <a:prstGeom prst="rect">
            <a:avLst/>
          </a:prstGeom>
          <a:noFill/>
        </p:spPr>
        <p:txBody>
          <a:bodyPr wrap="square" rtlCol="0">
            <a:spAutoFit/>
          </a:bodyPr>
          <a:lstStyle/>
          <a:p>
            <a:pPr algn="ctr"/>
            <a:r>
              <a:rPr lang="fr-FR" b="1" dirty="0">
                <a:solidFill>
                  <a:schemeClr val="bg1"/>
                </a:solidFill>
              </a:rPr>
              <a:t>UNE   REFORME AVEC L’INSERTION PROFESSIONNELLE COMME SEULE BOUSSOLE POUR RÉPONDRE AUX BESOINS DES MÉTIERS EN TENSION DES ENTREPRISES LOCALES</a:t>
            </a:r>
          </a:p>
        </p:txBody>
      </p:sp>
      <p:sp>
        <p:nvSpPr>
          <p:cNvPr id="8" name="Rectangle 7">
            <a:extLst>
              <a:ext uri="{FF2B5EF4-FFF2-40B4-BE49-F238E27FC236}">
                <a16:creationId xmlns:a16="http://schemas.microsoft.com/office/drawing/2014/main" id="{DF276C74-0B4E-94EF-3867-AC33F1B526B9}"/>
              </a:ext>
            </a:extLst>
          </p:cNvPr>
          <p:cNvSpPr/>
          <p:nvPr/>
        </p:nvSpPr>
        <p:spPr>
          <a:xfrm>
            <a:off x="2460324" y="2506396"/>
            <a:ext cx="6553910" cy="400110"/>
          </a:xfrm>
          <a:prstGeom prst="rect">
            <a:avLst/>
          </a:prstGeom>
        </p:spPr>
        <p:txBody>
          <a:bodyPr wrap="none">
            <a:spAutoFit/>
          </a:bodyPr>
          <a:lstStyle/>
          <a:p>
            <a:pPr marL="342900" indent="-342900">
              <a:buFont typeface="Arial" panose="020B0604020202020204" pitchFamily="34" charset="0"/>
              <a:buChar char="•"/>
            </a:pPr>
            <a:r>
              <a:rPr lang="fr-FR" sz="2000" b="1" dirty="0"/>
              <a:t>RENFORCER LES SAVOIRS FONDAMENTAUX : L’ARNAQUE </a:t>
            </a:r>
          </a:p>
        </p:txBody>
      </p:sp>
      <p:sp>
        <p:nvSpPr>
          <p:cNvPr id="3" name="Rectangle 2"/>
          <p:cNvSpPr/>
          <p:nvPr/>
        </p:nvSpPr>
        <p:spPr>
          <a:xfrm>
            <a:off x="4533421" y="4403972"/>
            <a:ext cx="6837197" cy="923330"/>
          </a:xfrm>
          <a:prstGeom prst="rect">
            <a:avLst/>
          </a:prstGeom>
        </p:spPr>
        <p:txBody>
          <a:bodyPr wrap="square">
            <a:spAutoFit/>
          </a:bodyPr>
          <a:lstStyle/>
          <a:p>
            <a:r>
              <a:rPr lang="fr-FR" b="1" dirty="0">
                <a:solidFill>
                  <a:srgbClr val="C00000"/>
                </a:solidFill>
                <a:latin typeface="Calibri" panose="020F0502020204030204" pitchFamily="34" charset="0"/>
                <a:ea typeface="Times New Roman" panose="02020603050405020304" pitchFamily="18" charset="0"/>
                <a:hlinkClick r:id="rId4" action="ppaction://hlinkfile"/>
              </a:rPr>
              <a:t>Arrêté du 22 janvier 2024 </a:t>
            </a:r>
            <a:r>
              <a:rPr lang="fr-FR" b="1" dirty="0">
                <a:solidFill>
                  <a:srgbClr val="C00000"/>
                </a:solidFill>
                <a:latin typeface="Calibri" panose="020F0502020204030204" pitchFamily="34" charset="0"/>
                <a:ea typeface="Times New Roman" panose="02020603050405020304" pitchFamily="18" charset="0"/>
              </a:rPr>
              <a:t> </a:t>
            </a:r>
            <a:r>
              <a:rPr lang="fr-FR" b="1" dirty="0">
                <a:latin typeface="Calibri" panose="020F0502020204030204" pitchFamily="34" charset="0"/>
              </a:rPr>
              <a:t>modifié par </a:t>
            </a:r>
            <a:r>
              <a:rPr lang="fr-FR" b="1" dirty="0">
                <a:latin typeface="Calibri" panose="020F0502020204030204" pitchFamily="34" charset="0"/>
                <a:hlinkClick r:id="rId5" action="ppaction://hlinkfile"/>
              </a:rPr>
              <a:t>l’Arrêté du 27</a:t>
            </a:r>
            <a:r>
              <a:rPr lang="fr-FR" b="1" dirty="0">
                <a:solidFill>
                  <a:srgbClr val="FF0000"/>
                </a:solidFill>
                <a:latin typeface="Calibri" panose="020F0502020204030204" pitchFamily="34" charset="0"/>
                <a:hlinkClick r:id="rId5" action="ppaction://hlinkfile"/>
              </a:rPr>
              <a:t> </a:t>
            </a:r>
            <a:r>
              <a:rPr lang="fr-FR" b="1" dirty="0">
                <a:latin typeface="Calibri" panose="020F0502020204030204" pitchFamily="34" charset="0"/>
                <a:hlinkClick r:id="rId5" action="ppaction://hlinkfile"/>
              </a:rPr>
              <a:t>octobre 2025</a:t>
            </a:r>
            <a:r>
              <a:rPr lang="fr-FR" b="1" dirty="0">
                <a:latin typeface="Calibri" panose="020F0502020204030204" pitchFamily="34" charset="0"/>
              </a:rPr>
              <a:t> et la Note de service sur la mise en place du parcours personnalisé au </a:t>
            </a:r>
            <a:r>
              <a:rPr lang="fr-FR" b="1" dirty="0">
                <a:latin typeface="Calibri" panose="020F0502020204030204" pitchFamily="34" charset="0"/>
                <a:hlinkClick r:id="rId6" action="ppaction://hlinkfile"/>
              </a:rPr>
              <a:t>BO du 18 décembre 2025</a:t>
            </a:r>
            <a:endParaRPr lang="fr-FR" dirty="0"/>
          </a:p>
        </p:txBody>
      </p:sp>
      <p:sp>
        <p:nvSpPr>
          <p:cNvPr id="10" name="Rectangle 9">
            <a:extLst>
              <a:ext uri="{FF2B5EF4-FFF2-40B4-BE49-F238E27FC236}">
                <a16:creationId xmlns:a16="http://schemas.microsoft.com/office/drawing/2014/main" id="{659FA70E-F4B3-499A-94B3-D7599839F309}"/>
              </a:ext>
            </a:extLst>
          </p:cNvPr>
          <p:cNvSpPr/>
          <p:nvPr/>
        </p:nvSpPr>
        <p:spPr>
          <a:xfrm rot="20949124">
            <a:off x="285818" y="586103"/>
            <a:ext cx="2792110" cy="923330"/>
          </a:xfrm>
          <a:prstGeom prst="rect">
            <a:avLst/>
          </a:prstGeom>
        </p:spPr>
        <p:txBody>
          <a:bodyPr wrap="none">
            <a:spAutoFit/>
          </a:bodyPr>
          <a:lstStyle/>
          <a:p>
            <a:pPr algn="ctr"/>
            <a:r>
              <a:rPr lang="fr-FR" b="1" dirty="0">
                <a:solidFill>
                  <a:srgbClr val="FF0000"/>
                </a:solidFill>
                <a:ea typeface="Arial Unicode MS" panose="020B0604020202020204" pitchFamily="34" charset="-128"/>
              </a:rPr>
              <a:t>AVEC LES AMÉNAGEMENTS</a:t>
            </a:r>
          </a:p>
          <a:p>
            <a:pPr algn="ctr"/>
            <a:r>
              <a:rPr lang="fr-FR" b="1">
                <a:solidFill>
                  <a:srgbClr val="FF0000"/>
                </a:solidFill>
                <a:ea typeface="Arial Unicode MS" panose="020B0604020202020204" pitchFamily="34" charset="-128"/>
              </a:rPr>
              <a:t>RENTRÉE </a:t>
            </a:r>
            <a:r>
              <a:rPr lang="fr-FR" b="1" dirty="0">
                <a:solidFill>
                  <a:srgbClr val="FF0000"/>
                </a:solidFill>
                <a:ea typeface="Arial Unicode MS" panose="020B0604020202020204" pitchFamily="34" charset="-128"/>
              </a:rPr>
              <a:t>2025</a:t>
            </a:r>
          </a:p>
          <a:p>
            <a:pPr algn="ctr"/>
            <a:endParaRPr lang="fr-FR" dirty="0">
              <a:solidFill>
                <a:srgbClr val="FF0000"/>
              </a:solidFill>
            </a:endParaRPr>
          </a:p>
        </p:txBody>
      </p:sp>
    </p:spTree>
    <p:extLst>
      <p:ext uri="{BB962C8B-B14F-4D97-AF65-F5344CB8AC3E}">
        <p14:creationId xmlns:p14="http://schemas.microsoft.com/office/powerpoint/2010/main" val="41551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E6EEAE34-F0C2-1347-53B6-CAB4751345DA}"/>
              </a:ext>
            </a:extLst>
          </p:cNvPr>
          <p:cNvSpPr/>
          <p:nvPr/>
        </p:nvSpPr>
        <p:spPr>
          <a:xfrm>
            <a:off x="4" y="5609230"/>
            <a:ext cx="12191996" cy="12487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9" name="Rectangle 8"/>
          <p:cNvSpPr/>
          <p:nvPr/>
        </p:nvSpPr>
        <p:spPr>
          <a:xfrm>
            <a:off x="215452" y="5866112"/>
            <a:ext cx="11976548" cy="954107"/>
          </a:xfrm>
          <a:prstGeom prst="rect">
            <a:avLst/>
          </a:prstGeom>
        </p:spPr>
        <p:txBody>
          <a:bodyPr wrap="square">
            <a:spAutoFit/>
          </a:bodyPr>
          <a:lstStyle/>
          <a:p>
            <a:r>
              <a:rPr lang="fr-FR" sz="1400" b="1" dirty="0">
                <a:solidFill>
                  <a:schemeClr val="bg1"/>
                </a:solidFill>
              </a:rPr>
              <a:t>PAS D’AMÉNAGEMENT DES PROGRAMMES. MÉCONNAISSANCE  DU RYTHME D’APPRENTISSAGE DES ÉLÈVES.</a:t>
            </a:r>
          </a:p>
          <a:p>
            <a:r>
              <a:rPr lang="fr-FR" sz="1400" b="1" dirty="0">
                <a:solidFill>
                  <a:schemeClr val="bg1"/>
                </a:solidFill>
              </a:rPr>
              <a:t>GRATIFICATION DES PFMP : ACCENTUATION DU TRI DES ÉLÈVES </a:t>
            </a:r>
          </a:p>
          <a:p>
            <a:r>
              <a:rPr lang="fr-FR" sz="1400" b="1" dirty="0">
                <a:solidFill>
                  <a:schemeClr val="bg1"/>
                </a:solidFill>
              </a:rPr>
              <a:t>IMPROBABLE RETOUR DES « POURSUITES D’ÉTUDES » EN JUIN (EXEMPLE DU BAC GÉNÉRAL). RISQUE DE DÉSCOLARISATION.</a:t>
            </a:r>
          </a:p>
          <a:p>
            <a:r>
              <a:rPr lang="fr-FR" sz="1400" b="1" dirty="0">
                <a:solidFill>
                  <a:schemeClr val="bg1"/>
                </a:solidFill>
              </a:rPr>
              <a:t>RISQUE D’ANNUALISATION.  </a:t>
            </a:r>
          </a:p>
        </p:txBody>
      </p:sp>
      <p:sp>
        <p:nvSpPr>
          <p:cNvPr id="12" name="Rectangle 11"/>
          <p:cNvSpPr/>
          <p:nvPr/>
        </p:nvSpPr>
        <p:spPr>
          <a:xfrm>
            <a:off x="1708773" y="131335"/>
            <a:ext cx="8016195" cy="400110"/>
          </a:xfrm>
          <a:prstGeom prst="rect">
            <a:avLst/>
          </a:prstGeom>
        </p:spPr>
        <p:txBody>
          <a:bodyPr wrap="square">
            <a:spAutoFit/>
          </a:bodyPr>
          <a:lstStyle/>
          <a:p>
            <a:pPr algn="ctr"/>
            <a:r>
              <a:rPr lang="fr-FR" sz="2000" b="1" dirty="0">
                <a:ea typeface="Arial Unicode MS" panose="020B0604020202020204" pitchFamily="34" charset="-128"/>
              </a:rPr>
              <a:t>LA DÉRÉGULATION DE L’ANNÉE DE TERMINALE POUR L’ANNÉE 2025/2026 </a:t>
            </a:r>
          </a:p>
        </p:txBody>
      </p:sp>
      <p:sp>
        <p:nvSpPr>
          <p:cNvPr id="4" name="Rectangle 3"/>
          <p:cNvSpPr/>
          <p:nvPr/>
        </p:nvSpPr>
        <p:spPr>
          <a:xfrm>
            <a:off x="3776663" y="512227"/>
            <a:ext cx="4914432" cy="369332"/>
          </a:xfrm>
          <a:prstGeom prst="rect">
            <a:avLst/>
          </a:prstGeom>
        </p:spPr>
        <p:txBody>
          <a:bodyPr wrap="square">
            <a:spAutoFit/>
          </a:bodyPr>
          <a:lstStyle/>
          <a:p>
            <a:r>
              <a:rPr lang="fr-FR" b="1" dirty="0">
                <a:ea typeface="Arial Unicode MS" panose="020B0604020202020204" pitchFamily="34" charset="-128"/>
              </a:rPr>
              <a:t>UN CALENDRIER TOUJOURS DÉMENTIEL</a:t>
            </a:r>
            <a:endParaRPr lang="fr-FR" dirty="0"/>
          </a:p>
        </p:txBody>
      </p:sp>
      <p:sp>
        <p:nvSpPr>
          <p:cNvPr id="6" name="Control 1"/>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4" name="Control 1"/>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3" name="Rectangle 12"/>
          <p:cNvSpPr/>
          <p:nvPr/>
        </p:nvSpPr>
        <p:spPr>
          <a:xfrm>
            <a:off x="263705" y="4792132"/>
            <a:ext cx="11664594" cy="954107"/>
          </a:xfrm>
          <a:prstGeom prst="rect">
            <a:avLst/>
          </a:prstGeom>
        </p:spPr>
        <p:txBody>
          <a:bodyPr wrap="square">
            <a:spAutoFit/>
          </a:bodyPr>
          <a:lstStyle/>
          <a:p>
            <a:r>
              <a:rPr lang="fr-FR" sz="1400" b="1" dirty="0">
                <a:ea typeface="Arial Unicode MS" panose="020B0604020202020204" pitchFamily="34" charset="-128"/>
              </a:rPr>
              <a:t>PASSAGE DE « ENTRE  18 À 22 SEMAINES » À  « ENTRE 16 À 20 SEMAINES » DE PFMP</a:t>
            </a:r>
          </a:p>
          <a:p>
            <a:pPr lvl="0"/>
            <a:r>
              <a:rPr lang="fr-FR" sz="1400" b="1" dirty="0"/>
              <a:t>LE PARCOURS PERSONNALISÉ N’ENTRE PAS DANS LE CADRE DES ÉVALUATIONS CERTIFICATIVES ET EST DÉCONNECTÉ DE PARCOURSUP POUR LE MODULE POURSUITE D’ÉTUDE »</a:t>
            </a:r>
          </a:p>
          <a:p>
            <a:pPr lvl="0"/>
            <a:r>
              <a:rPr lang="fr-FR" sz="1400" b="1" dirty="0"/>
              <a:t>LE SUIVI EFFECTIF ET L’ASSIDUITÉ DU PARCOURS</a:t>
            </a:r>
            <a:r>
              <a:rPr lang="fr-FR" sz="1400" dirty="0"/>
              <a:t> </a:t>
            </a:r>
            <a:r>
              <a:rPr lang="fr-FR" sz="1400" b="1" dirty="0"/>
              <a:t>SONT OBLIGATOIRES</a:t>
            </a:r>
            <a:r>
              <a:rPr lang="fr-FR" sz="1400" dirty="0"/>
              <a:t> </a:t>
            </a:r>
            <a:endParaRPr lang="fr-FR" sz="1400" b="1" dirty="0">
              <a:ea typeface="Arial Unicode MS" panose="020B0604020202020204" pitchFamily="34" charset="-128"/>
            </a:endParaRPr>
          </a:p>
        </p:txBody>
      </p:sp>
      <p:graphicFrame>
        <p:nvGraphicFramePr>
          <p:cNvPr id="3" name="Tableau 2"/>
          <p:cNvGraphicFramePr>
            <a:graphicFrameLocks noGrp="1"/>
          </p:cNvGraphicFramePr>
          <p:nvPr>
            <p:extLst>
              <p:ext uri="{D42A27DB-BD31-4B8C-83A1-F6EECF244321}">
                <p14:modId xmlns:p14="http://schemas.microsoft.com/office/powerpoint/2010/main" val="4063214521"/>
              </p:ext>
            </p:extLst>
          </p:nvPr>
        </p:nvGraphicFramePr>
        <p:xfrm>
          <a:off x="986238" y="989989"/>
          <a:ext cx="9461264" cy="3527593"/>
        </p:xfrm>
        <a:graphic>
          <a:graphicData uri="http://schemas.openxmlformats.org/drawingml/2006/table">
            <a:tbl>
              <a:tblPr>
                <a:tableStyleId>{5C22544A-7EE6-4342-B048-85BDC9FD1C3A}</a:tableStyleId>
              </a:tblPr>
              <a:tblGrid>
                <a:gridCol w="2100000">
                  <a:extLst>
                    <a:ext uri="{9D8B030D-6E8A-4147-A177-3AD203B41FA5}">
                      <a16:colId xmlns:a16="http://schemas.microsoft.com/office/drawing/2014/main" val="20000"/>
                    </a:ext>
                  </a:extLst>
                </a:gridCol>
                <a:gridCol w="1571297">
                  <a:extLst>
                    <a:ext uri="{9D8B030D-6E8A-4147-A177-3AD203B41FA5}">
                      <a16:colId xmlns:a16="http://schemas.microsoft.com/office/drawing/2014/main" val="20001"/>
                    </a:ext>
                  </a:extLst>
                </a:gridCol>
                <a:gridCol w="4274650">
                  <a:extLst>
                    <a:ext uri="{9D8B030D-6E8A-4147-A177-3AD203B41FA5}">
                      <a16:colId xmlns:a16="http://schemas.microsoft.com/office/drawing/2014/main" val="20002"/>
                    </a:ext>
                  </a:extLst>
                </a:gridCol>
                <a:gridCol w="1515317">
                  <a:extLst>
                    <a:ext uri="{9D8B030D-6E8A-4147-A177-3AD203B41FA5}">
                      <a16:colId xmlns:a16="http://schemas.microsoft.com/office/drawing/2014/main" val="20003"/>
                    </a:ext>
                  </a:extLst>
                </a:gridCol>
              </a:tblGrid>
              <a:tr h="1537781">
                <a:tc>
                  <a:txBody>
                    <a:bodyPr/>
                    <a:lstStyle/>
                    <a:p>
                      <a:pPr algn="ctr">
                        <a:lnSpc>
                          <a:spcPct val="107000"/>
                        </a:lnSpc>
                        <a:spcAft>
                          <a:spcPts val="0"/>
                        </a:spcAft>
                      </a:pPr>
                      <a:r>
                        <a:rPr lang="fr-FR" sz="1400" b="1" dirty="0">
                          <a:effectLst/>
                        </a:rPr>
                        <a:t>Septembre/Mai</a:t>
                      </a:r>
                    </a:p>
                    <a:p>
                      <a:pPr algn="ctr">
                        <a:lnSpc>
                          <a:spcPct val="107000"/>
                        </a:lnSpc>
                        <a:spcAft>
                          <a:spcPts val="0"/>
                        </a:spcAft>
                      </a:pPr>
                      <a:r>
                        <a:rPr lang="fr-FR" sz="1400" b="1" dirty="0">
                          <a:effectLst/>
                        </a:rPr>
                        <a:t>(24s de cours et 6s de PFMP)</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b="1" dirty="0">
                          <a:effectLst/>
                        </a:rPr>
                        <a:t>Fin Mai (2s)</a:t>
                      </a:r>
                    </a:p>
                    <a:p>
                      <a:pPr algn="ctr">
                        <a:lnSpc>
                          <a:spcPct val="107000"/>
                        </a:lnSpc>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Du 20 mai au 1 juin</a:t>
                      </a:r>
                    </a:p>
                  </a:txBody>
                  <a:tcPr marL="68580" marR="68580" marT="9525"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1" dirty="0">
                          <a:effectLst/>
                        </a:rPr>
                        <a:t>Juin (4s</a:t>
                      </a:r>
                      <a:r>
                        <a:rPr lang="fr-FR" sz="1400" b="1" dirty="0">
                          <a:solidFill>
                            <a:schemeClr val="tx1"/>
                          </a:solidFill>
                          <a:effectLst/>
                        </a:rPr>
                        <a:t>)</a:t>
                      </a:r>
                      <a:r>
                        <a:rPr lang="fr-FR" sz="1400" b="1" kern="1200" dirty="0">
                          <a:solidFill>
                            <a:schemeClr val="tx1"/>
                          </a:solidFill>
                          <a:effectLst/>
                          <a:latin typeface="+mn-lt"/>
                          <a:ea typeface="+mn-ea"/>
                          <a:cs typeface="+mn-cs"/>
                        </a:rPr>
                        <a:t>  du 4 juin au 4 juillet</a:t>
                      </a:r>
                    </a:p>
                    <a:p>
                      <a:pPr marL="0" marR="0" lvl="0" indent="0" algn="ctr" defTabSz="914400" rtl="0" eaLnBrk="1" fontAlgn="auto" latinLnBrk="0" hangingPunct="1">
                        <a:lnSpc>
                          <a:spcPct val="107000"/>
                        </a:lnSpc>
                        <a:spcBef>
                          <a:spcPts val="0"/>
                        </a:spcBef>
                        <a:spcAft>
                          <a:spcPts val="0"/>
                        </a:spcAft>
                        <a:buClrTx/>
                        <a:buSzTx/>
                        <a:buFontTx/>
                        <a:buNone/>
                        <a:tabLst/>
                        <a:defRPr/>
                      </a:pPr>
                      <a:r>
                        <a:rPr lang="fr-FR" sz="1400" b="1" kern="1200" dirty="0">
                          <a:solidFill>
                            <a:srgbClr val="C00000"/>
                          </a:solidFill>
                          <a:effectLst/>
                          <a:latin typeface="+mn-lt"/>
                          <a:ea typeface="+mn-ea"/>
                          <a:cs typeface="+mn-cs"/>
                        </a:rPr>
                        <a:t>Oral de projet situé à la fin du mois de juin, intégré dans les 4 semaines de parcours différencié. Début du parcours à partir du 8 juin , donc débordement en Juillet pour la fin des parcours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b="1" dirty="0">
                          <a:effectLst/>
                        </a:rPr>
                        <a:t>Du 8 au 10 juillet</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0"/>
                  </a:ext>
                </a:extLst>
              </a:tr>
              <a:tr h="1989812">
                <a:tc>
                  <a:txBody>
                    <a:bodyPr/>
                    <a:lstStyle/>
                    <a:p>
                      <a:pPr algn="ctr">
                        <a:lnSpc>
                          <a:spcPct val="107000"/>
                        </a:lnSpc>
                        <a:spcAft>
                          <a:spcPts val="0"/>
                        </a:spcAft>
                      </a:pPr>
                      <a:r>
                        <a:rPr lang="fr-FR" sz="1400" dirty="0">
                          <a:effectLst/>
                        </a:rPr>
                        <a:t>Tronc commun</a:t>
                      </a:r>
                    </a:p>
                    <a:p>
                      <a:pPr algn="ctr">
                        <a:lnSpc>
                          <a:spcPct val="107000"/>
                        </a:lnSpc>
                        <a:spcAft>
                          <a:spcPts val="0"/>
                        </a:spcAft>
                      </a:pPr>
                      <a:r>
                        <a:rPr lang="fr-FR" sz="1400" dirty="0">
                          <a:effectLst/>
                        </a:rPr>
                        <a:t>Passage des CCF</a:t>
                      </a:r>
                    </a:p>
                    <a:p>
                      <a:pPr algn="ctr">
                        <a:lnSpc>
                          <a:spcPct val="107000"/>
                        </a:lnSpc>
                        <a:spcAft>
                          <a:spcPts val="0"/>
                        </a:spcAft>
                      </a:pPr>
                      <a:r>
                        <a:rPr lang="fr-FR" sz="1400" dirty="0">
                          <a:effectLst/>
                        </a:rPr>
                        <a:t>Calendrier 6 s de PFMP (autonomie des équipes pédagogiques)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fr-FR" sz="1400" dirty="0">
                          <a:effectLst/>
                        </a:rPr>
                        <a:t>Examen</a:t>
                      </a:r>
                    </a:p>
                    <a:p>
                      <a:pPr algn="ctr">
                        <a:lnSpc>
                          <a:spcPct val="107000"/>
                        </a:lnSpc>
                        <a:spcAft>
                          <a:spcPts val="0"/>
                        </a:spcAft>
                      </a:pPr>
                      <a:r>
                        <a:rPr lang="fr-FR" sz="1400" dirty="0">
                          <a:effectLst/>
                        </a:rPr>
                        <a:t>Epreuves</a:t>
                      </a:r>
                    </a:p>
                    <a:p>
                      <a:pPr algn="ctr">
                        <a:lnSpc>
                          <a:spcPct val="107000"/>
                        </a:lnSpc>
                        <a:spcAft>
                          <a:spcPts val="0"/>
                        </a:spcAft>
                      </a:pPr>
                      <a:r>
                        <a:rPr lang="fr-FR" sz="1400" dirty="0">
                          <a:effectLst/>
                        </a:rPr>
                        <a:t>Ponctuelles…</a:t>
                      </a:r>
                    </a:p>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La PSE revient dans le premier groupe d’épreuve</a:t>
                      </a:r>
                    </a:p>
                  </a:txBody>
                  <a:tcPr marL="68580" marR="68580" marT="9525" marB="0"/>
                </a:tc>
                <a:tc>
                  <a:txBody>
                    <a:bodyPr/>
                    <a:lstStyle/>
                    <a:p>
                      <a:pPr algn="ctr">
                        <a:lnSpc>
                          <a:spcPct val="107000"/>
                        </a:lnSpc>
                        <a:spcAft>
                          <a:spcPts val="0"/>
                        </a:spcAft>
                      </a:pPr>
                      <a:r>
                        <a:rPr lang="fr-FR" sz="1400" dirty="0">
                          <a:effectLst/>
                        </a:rPr>
                        <a:t>Parcours personnalisé</a:t>
                      </a:r>
                    </a:p>
                    <a:p>
                      <a:pPr algn="ctr">
                        <a:lnSpc>
                          <a:spcPct val="107000"/>
                        </a:lnSpc>
                        <a:spcAft>
                          <a:spcPts val="0"/>
                        </a:spcAft>
                      </a:pPr>
                      <a:r>
                        <a:rPr lang="fr-FR" sz="1400" dirty="0">
                          <a:effectLst/>
                        </a:rPr>
                        <a:t>(PFMP ou « poursuite d'études »)</a:t>
                      </a:r>
                    </a:p>
                    <a:p>
                      <a:pPr algn="ctr">
                        <a:lnSpc>
                          <a:spcPct val="107000"/>
                        </a:lnSpc>
                        <a:spcAft>
                          <a:spcPts val="0"/>
                        </a:spcAft>
                      </a:pPr>
                      <a:r>
                        <a:rPr lang="fr-FR" sz="1400" dirty="0">
                          <a:effectLst/>
                        </a:rPr>
                        <a:t>Goulot d’étranglement (car départ aussi des 2</a:t>
                      </a:r>
                      <a:r>
                        <a:rPr lang="fr-FR" sz="1400" baseline="30000" dirty="0">
                          <a:effectLst/>
                        </a:rPr>
                        <a:t>nde</a:t>
                      </a:r>
                      <a:r>
                        <a:rPr lang="fr-FR" sz="1400" dirty="0">
                          <a:effectLst/>
                        </a:rPr>
                        <a:t> et des 1</a:t>
                      </a:r>
                      <a:r>
                        <a:rPr lang="fr-FR" sz="1400" baseline="30000" dirty="0">
                          <a:effectLst/>
                        </a:rPr>
                        <a:t>eres</a:t>
                      </a:r>
                      <a:r>
                        <a:rPr lang="fr-FR" sz="1400" dirty="0">
                          <a:effectLst/>
                        </a:rPr>
                        <a:t>)</a:t>
                      </a:r>
                    </a:p>
                    <a:p>
                      <a:pPr algn="ctr">
                        <a:lnSpc>
                          <a:spcPct val="107000"/>
                        </a:lnSpc>
                        <a:spcAft>
                          <a:spcPts val="0"/>
                        </a:spcAft>
                      </a:pPr>
                      <a:r>
                        <a:rPr lang="fr-FR" sz="1400" dirty="0">
                          <a:effectLst/>
                        </a:rPr>
                        <a:t>Les EDT sont la base de l’organisation.</a:t>
                      </a:r>
                    </a:p>
                  </a:txBody>
                  <a:tcPr marL="68580" marR="68580" marT="9525" marB="0"/>
                </a:tc>
                <a:tc>
                  <a:txBody>
                    <a:bodyPr/>
                    <a:lstStyle/>
                    <a:p>
                      <a:pPr algn="ctr">
                        <a:lnSpc>
                          <a:spcPct val="107000"/>
                        </a:lnSpc>
                        <a:spcAft>
                          <a:spcPts val="0"/>
                        </a:spcAft>
                      </a:pPr>
                      <a:r>
                        <a:rPr lang="fr-FR" sz="1400" dirty="0">
                          <a:effectLst/>
                        </a:rPr>
                        <a:t>Oral de contrôle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07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C72F3-F5EC-EAEE-5A4D-66A09FC8C26E}"/>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96315E5-3585-676C-97A1-E06AB2B038E0}"/>
              </a:ext>
            </a:extLst>
          </p:cNvPr>
          <p:cNvSpPr/>
          <p:nvPr/>
        </p:nvSpPr>
        <p:spPr>
          <a:xfrm>
            <a:off x="4" y="5609230"/>
            <a:ext cx="12191996" cy="12487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a:extLst>
              <a:ext uri="{FF2B5EF4-FFF2-40B4-BE49-F238E27FC236}">
                <a16:creationId xmlns:a16="http://schemas.microsoft.com/office/drawing/2014/main" id="{8376B257-60FE-AB0B-7FE6-851B227FB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9" name="Rectangle 8">
            <a:extLst>
              <a:ext uri="{FF2B5EF4-FFF2-40B4-BE49-F238E27FC236}">
                <a16:creationId xmlns:a16="http://schemas.microsoft.com/office/drawing/2014/main" id="{04147CFC-AD05-E9EB-906A-D441FB6E0474}"/>
              </a:ext>
            </a:extLst>
          </p:cNvPr>
          <p:cNvSpPr/>
          <p:nvPr/>
        </p:nvSpPr>
        <p:spPr>
          <a:xfrm>
            <a:off x="215452" y="5985858"/>
            <a:ext cx="11976548" cy="523220"/>
          </a:xfrm>
          <a:prstGeom prst="rect">
            <a:avLst/>
          </a:prstGeom>
        </p:spPr>
        <p:txBody>
          <a:bodyPr wrap="square">
            <a:spAutoFit/>
          </a:bodyPr>
          <a:lstStyle/>
          <a:p>
            <a:r>
              <a:rPr lang="fr-FR" sz="1400" b="1" dirty="0">
                <a:solidFill>
                  <a:schemeClr val="bg1"/>
                </a:solidFill>
              </a:rPr>
              <a:t>PAS D’AMÉNAGEMENT DES PROGRAMME : STRESS ET SURCHAGE DE TRAVAIL</a:t>
            </a:r>
          </a:p>
          <a:p>
            <a:r>
              <a:rPr lang="fr-FR" sz="1400" b="1" dirty="0">
                <a:solidFill>
                  <a:schemeClr val="bg1"/>
                </a:solidFill>
              </a:rPr>
              <a:t>IMPROBABLE RETOUR DES « POURSUITES D’ÉTUDES » EN JUIN (EXEMPLE DU BAC GÉNÉRAL). RISQUE DE DÉSCOLARISATION.</a:t>
            </a:r>
          </a:p>
        </p:txBody>
      </p:sp>
      <p:sp>
        <p:nvSpPr>
          <p:cNvPr id="12" name="Rectangle 11">
            <a:extLst>
              <a:ext uri="{FF2B5EF4-FFF2-40B4-BE49-F238E27FC236}">
                <a16:creationId xmlns:a16="http://schemas.microsoft.com/office/drawing/2014/main" id="{4C3D97AA-1090-9DF5-A7FC-DA07286626EF}"/>
              </a:ext>
            </a:extLst>
          </p:cNvPr>
          <p:cNvSpPr/>
          <p:nvPr/>
        </p:nvSpPr>
        <p:spPr>
          <a:xfrm>
            <a:off x="1708773" y="131335"/>
            <a:ext cx="8016195" cy="400110"/>
          </a:xfrm>
          <a:prstGeom prst="rect">
            <a:avLst/>
          </a:prstGeom>
        </p:spPr>
        <p:txBody>
          <a:bodyPr wrap="square">
            <a:spAutoFit/>
          </a:bodyPr>
          <a:lstStyle/>
          <a:p>
            <a:pPr algn="ctr"/>
            <a:r>
              <a:rPr lang="fr-FR" sz="2000" b="1" dirty="0">
                <a:ea typeface="Arial Unicode MS" panose="020B0604020202020204" pitchFamily="34" charset="-128"/>
              </a:rPr>
              <a:t>LE CALENDRIER DES EXAMENS POUR LA SESSION 2026 </a:t>
            </a:r>
          </a:p>
        </p:txBody>
      </p:sp>
      <p:sp>
        <p:nvSpPr>
          <p:cNvPr id="4" name="Rectangle 3">
            <a:extLst>
              <a:ext uri="{FF2B5EF4-FFF2-40B4-BE49-F238E27FC236}">
                <a16:creationId xmlns:a16="http://schemas.microsoft.com/office/drawing/2014/main" id="{F61C7E65-CE1C-2753-78A2-1A0DFEB4428C}"/>
              </a:ext>
            </a:extLst>
          </p:cNvPr>
          <p:cNvSpPr/>
          <p:nvPr/>
        </p:nvSpPr>
        <p:spPr>
          <a:xfrm>
            <a:off x="-152380" y="741686"/>
            <a:ext cx="4914432" cy="646331"/>
          </a:xfrm>
          <a:prstGeom prst="rect">
            <a:avLst/>
          </a:prstGeom>
        </p:spPr>
        <p:txBody>
          <a:bodyPr wrap="square">
            <a:spAutoFit/>
          </a:bodyPr>
          <a:lstStyle/>
          <a:p>
            <a:pPr algn="ctr">
              <a:spcAft>
                <a:spcPts val="0"/>
              </a:spcAft>
            </a:pPr>
            <a:r>
              <a:rPr lang="fr-FR" b="1" dirty="0">
                <a:solidFill>
                  <a:srgbClr val="000000"/>
                </a:solidFill>
                <a:ea typeface="Aptos"/>
              </a:rPr>
              <a:t>ÉPREUVES PONCTUELLES DE L’EXAMEN  </a:t>
            </a:r>
          </a:p>
          <a:p>
            <a:pPr algn="just">
              <a:spcAft>
                <a:spcPts val="0"/>
              </a:spcAft>
            </a:pPr>
            <a:endParaRPr lang="fr-FR" dirty="0">
              <a:solidFill>
                <a:srgbClr val="000000"/>
              </a:solidFill>
              <a:ea typeface="Aptos"/>
            </a:endParaRPr>
          </a:p>
        </p:txBody>
      </p:sp>
      <p:sp>
        <p:nvSpPr>
          <p:cNvPr id="6" name="Control 1">
            <a:extLst>
              <a:ext uri="{FF2B5EF4-FFF2-40B4-BE49-F238E27FC236}">
                <a16:creationId xmlns:a16="http://schemas.microsoft.com/office/drawing/2014/main" id="{EDAFE446-2758-E294-02E0-655DCE665AD3}"/>
              </a:ext>
            </a:extLst>
          </p:cNvPr>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4" name="Control 1">
            <a:extLst>
              <a:ext uri="{FF2B5EF4-FFF2-40B4-BE49-F238E27FC236}">
                <a16:creationId xmlns:a16="http://schemas.microsoft.com/office/drawing/2014/main" id="{B01B2996-853C-4AFF-45D0-2049EC08CCFA}"/>
              </a:ext>
            </a:extLst>
          </p:cNvPr>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5" name="Rectangle 4">
            <a:extLst>
              <a:ext uri="{FF2B5EF4-FFF2-40B4-BE49-F238E27FC236}">
                <a16:creationId xmlns:a16="http://schemas.microsoft.com/office/drawing/2014/main" id="{B787C66D-92A7-92CA-147F-28957FD4DE06}"/>
              </a:ext>
            </a:extLst>
          </p:cNvPr>
          <p:cNvSpPr/>
          <p:nvPr/>
        </p:nvSpPr>
        <p:spPr>
          <a:xfrm>
            <a:off x="639168" y="1089695"/>
            <a:ext cx="10155404" cy="2890535"/>
          </a:xfrm>
          <a:prstGeom prst="rect">
            <a:avLst/>
          </a:prstGeom>
        </p:spPr>
        <p:txBody>
          <a:bodyPr wrap="square">
            <a:spAutoFit/>
          </a:bodyPr>
          <a:lstStyle/>
          <a:p>
            <a:pPr marL="342900" lvl="0" indent="-342900" algn="just">
              <a:spcAft>
                <a:spcPts val="130"/>
              </a:spcAft>
              <a:buFont typeface="Courier New" panose="02070309020205020404" pitchFamily="49" charset="0"/>
              <a:buChar char="o"/>
            </a:pPr>
            <a:r>
              <a:rPr lang="fr-FR" sz="1600" b="1" dirty="0">
                <a:solidFill>
                  <a:srgbClr val="202020"/>
                </a:solidFill>
                <a:ea typeface="Aptos"/>
              </a:rPr>
              <a:t>Jeudi 28 mai 2026 </a:t>
            </a:r>
            <a:r>
              <a:rPr lang="fr-FR" sz="1600" dirty="0">
                <a:solidFill>
                  <a:srgbClr val="202020"/>
                </a:solidFill>
                <a:ea typeface="Aptos"/>
              </a:rPr>
              <a:t>français, d’histoire-géographie et EMC ; </a:t>
            </a:r>
          </a:p>
          <a:p>
            <a:pPr marL="342900" lvl="0" indent="-342900" algn="just">
              <a:spcAft>
                <a:spcPts val="130"/>
              </a:spcAft>
              <a:buFont typeface="Courier New" panose="02070309020205020404" pitchFamily="49" charset="0"/>
              <a:buChar char="o"/>
            </a:pPr>
            <a:r>
              <a:rPr lang="fr-FR" sz="1600" b="1" dirty="0">
                <a:solidFill>
                  <a:srgbClr val="202020"/>
                </a:solidFill>
                <a:ea typeface="Aptos"/>
              </a:rPr>
              <a:t>Vendredi 29 mai 2026 </a:t>
            </a:r>
            <a:r>
              <a:rPr lang="fr-FR" sz="1600" dirty="0">
                <a:solidFill>
                  <a:srgbClr val="202020"/>
                </a:solidFill>
                <a:ea typeface="Aptos"/>
              </a:rPr>
              <a:t>arts appliqués et d’économie-droit et d’économie-gestion ; </a:t>
            </a:r>
          </a:p>
          <a:p>
            <a:pPr marL="342900" lvl="0" indent="-342900" algn="just">
              <a:spcAft>
                <a:spcPts val="130"/>
              </a:spcAft>
              <a:buFont typeface="Courier New" panose="02070309020205020404" pitchFamily="49" charset="0"/>
              <a:buChar char="o"/>
            </a:pPr>
            <a:r>
              <a:rPr lang="fr-FR" sz="1600" b="1" dirty="0">
                <a:ea typeface="Aptos"/>
              </a:rPr>
              <a:t>Lundi 1 juin au vendredi 5 juin enseignement professionnel.</a:t>
            </a:r>
            <a:r>
              <a:rPr lang="fr-FR" sz="1600" b="1" dirty="0"/>
              <a:t> </a:t>
            </a:r>
            <a:r>
              <a:rPr lang="fr-FR" sz="1600" dirty="0"/>
              <a:t>Des calendriers spécifiques à chaque spécialité de baccalauréat professionnel feront l'objet, comme chaque année, d’une diffusion de la direction générale de l'enseignement scolaire,</a:t>
            </a:r>
            <a:endParaRPr lang="fr-FR" sz="1600" dirty="0">
              <a:solidFill>
                <a:srgbClr val="202020"/>
              </a:solidFill>
              <a:ea typeface="Aptos"/>
            </a:endParaRPr>
          </a:p>
          <a:p>
            <a:pPr marL="342900" lvl="0" indent="-342900" algn="just">
              <a:spcAft>
                <a:spcPts val="130"/>
              </a:spcAft>
              <a:buFont typeface="Courier New" panose="02070309020205020404" pitchFamily="49" charset="0"/>
              <a:buChar char="o"/>
            </a:pPr>
            <a:r>
              <a:rPr lang="fr-FR" sz="1600" b="1" dirty="0"/>
              <a:t>Mercredi 20 mai 2026</a:t>
            </a:r>
            <a:r>
              <a:rPr lang="fr-FR" sz="1600" dirty="0"/>
              <a:t> langue vivante A ;</a:t>
            </a:r>
            <a:endParaRPr lang="fr-FR" sz="1600" dirty="0">
              <a:solidFill>
                <a:srgbClr val="000000"/>
              </a:solidFill>
              <a:ea typeface="Aptos"/>
            </a:endParaRPr>
          </a:p>
          <a:p>
            <a:pPr marL="342900" lvl="0" indent="-342900" algn="just">
              <a:spcAft>
                <a:spcPts val="0"/>
              </a:spcAft>
              <a:buFont typeface="Courier New" panose="02070309020205020404" pitchFamily="49" charset="0"/>
              <a:buChar char="o"/>
            </a:pPr>
            <a:r>
              <a:rPr lang="fr-FR" sz="1600" b="1" dirty="0"/>
              <a:t>jeudi 21 mai 2026</a:t>
            </a:r>
            <a:r>
              <a:rPr lang="fr-FR" sz="1600" dirty="0"/>
              <a:t> langue vivante B ;</a:t>
            </a:r>
          </a:p>
          <a:p>
            <a:pPr marL="342900" lvl="0" indent="-342900" algn="just">
              <a:spcAft>
                <a:spcPts val="110"/>
              </a:spcAft>
              <a:buFont typeface="Courier New" panose="02070309020205020404" pitchFamily="49" charset="0"/>
              <a:buChar char="o"/>
            </a:pPr>
            <a:r>
              <a:rPr lang="fr-FR" sz="1600" b="1" dirty="0"/>
              <a:t>lundi 1er juin 2026</a:t>
            </a:r>
            <a:r>
              <a:rPr lang="fr-FR" sz="1600" dirty="0"/>
              <a:t> pour celle de prévention, santé et environnement ;  </a:t>
            </a:r>
          </a:p>
          <a:p>
            <a:pPr marL="342900" lvl="0" indent="-342900" algn="just">
              <a:spcAft>
                <a:spcPts val="110"/>
              </a:spcAft>
              <a:buFont typeface="Courier New" panose="02070309020205020404" pitchFamily="49" charset="0"/>
              <a:buChar char="o"/>
            </a:pPr>
            <a:r>
              <a:rPr lang="fr-FR" sz="1600" b="1" dirty="0">
                <a:solidFill>
                  <a:srgbClr val="202020"/>
                </a:solidFill>
                <a:ea typeface="Aptos"/>
              </a:rPr>
              <a:t>Mercredi 24 juin 2026 </a:t>
            </a:r>
            <a:r>
              <a:rPr lang="fr-FR" sz="1600" dirty="0">
                <a:solidFill>
                  <a:srgbClr val="202020"/>
                </a:solidFill>
                <a:ea typeface="Aptos"/>
              </a:rPr>
              <a:t>début de l’épreuve orale de projet ;</a:t>
            </a:r>
          </a:p>
          <a:p>
            <a:pPr marL="342900" lvl="0" indent="-342900" algn="just">
              <a:spcAft>
                <a:spcPts val="110"/>
              </a:spcAft>
              <a:buFont typeface="Courier New" panose="02070309020205020404" pitchFamily="49" charset="0"/>
              <a:buChar char="o"/>
            </a:pPr>
            <a:r>
              <a:rPr lang="fr-FR" sz="1600" b="1" dirty="0">
                <a:solidFill>
                  <a:srgbClr val="202020"/>
                </a:solidFill>
                <a:ea typeface="Aptos"/>
              </a:rPr>
              <a:t>Résultats du Bac 7 juillet ;</a:t>
            </a:r>
          </a:p>
          <a:p>
            <a:pPr marL="342900" lvl="0" indent="-342900" algn="just">
              <a:spcAft>
                <a:spcPts val="0"/>
              </a:spcAft>
              <a:buFont typeface="Courier New" panose="02070309020205020404" pitchFamily="49" charset="0"/>
              <a:buChar char="o"/>
            </a:pPr>
            <a:r>
              <a:rPr lang="fr-FR" sz="1600" b="1" dirty="0">
                <a:solidFill>
                  <a:srgbClr val="000000"/>
                </a:solidFill>
                <a:ea typeface="Aptos"/>
              </a:rPr>
              <a:t>Du mercredi 8 jusqu’au vendredi 10 juillet </a:t>
            </a:r>
            <a:r>
              <a:rPr lang="fr-FR" sz="1600" dirty="0">
                <a:solidFill>
                  <a:srgbClr val="000000"/>
                </a:solidFill>
                <a:ea typeface="Aptos"/>
              </a:rPr>
              <a:t>oral de contrôle. </a:t>
            </a:r>
            <a:endParaRPr lang="fr-FR" sz="1600" dirty="0">
              <a:solidFill>
                <a:srgbClr val="000000"/>
              </a:solidFill>
              <a:effectLst/>
              <a:ea typeface="Aptos"/>
            </a:endParaRPr>
          </a:p>
        </p:txBody>
      </p:sp>
      <p:sp>
        <p:nvSpPr>
          <p:cNvPr id="8" name="Rectangle 7">
            <a:extLst>
              <a:ext uri="{FF2B5EF4-FFF2-40B4-BE49-F238E27FC236}">
                <a16:creationId xmlns:a16="http://schemas.microsoft.com/office/drawing/2014/main" id="{792D6BFF-774A-6B40-11AC-F09DB91E10FB}"/>
              </a:ext>
            </a:extLst>
          </p:cNvPr>
          <p:cNvSpPr/>
          <p:nvPr/>
        </p:nvSpPr>
        <p:spPr>
          <a:xfrm>
            <a:off x="477981" y="4268351"/>
            <a:ext cx="11236037" cy="1323439"/>
          </a:xfrm>
          <a:prstGeom prst="rect">
            <a:avLst/>
          </a:prstGeom>
        </p:spPr>
        <p:txBody>
          <a:bodyPr wrap="square">
            <a:spAutoFit/>
          </a:bodyPr>
          <a:lstStyle/>
          <a:p>
            <a:r>
              <a:rPr lang="fr-FR" sz="1600" b="1" dirty="0">
                <a:latin typeface="Calibri" panose="020F0502020204030204" pitchFamily="34" charset="0"/>
                <a:ea typeface="Times New Roman" panose="02020603050405020304" pitchFamily="18" charset="0"/>
                <a:cs typeface="Calibri" panose="020F0502020204030204" pitchFamily="34" charset="0"/>
              </a:rPr>
              <a:t>Le livret scolaire du lycée professionnel (LSL)</a:t>
            </a:r>
            <a:r>
              <a:rPr lang="fr-FR" sz="1600" dirty="0">
                <a:latin typeface="Calibri" panose="020F0502020204030204" pitchFamily="34" charset="0"/>
                <a:ea typeface="Times New Roman" panose="02020603050405020304" pitchFamily="18" charset="0"/>
                <a:cs typeface="Calibri" panose="020F0502020204030204" pitchFamily="34" charset="0"/>
              </a:rPr>
              <a:t> intègre à compter de l’</a:t>
            </a:r>
            <a:r>
              <a:rPr lang="fr-FR" sz="1600" b="1" dirty="0">
                <a:latin typeface="Calibri" panose="020F0502020204030204" pitchFamily="34" charset="0"/>
                <a:ea typeface="Times New Roman" panose="02020603050405020304" pitchFamily="18" charset="0"/>
                <a:cs typeface="Calibri" panose="020F0502020204030204" pitchFamily="34" charset="0"/>
              </a:rPr>
              <a:t>année scolaire 2025/2026 une rubrique consacrée aux deux parcours de préparation « post-baccalauréat »</a:t>
            </a:r>
            <a:r>
              <a:rPr lang="fr-FR" sz="1600" dirty="0">
                <a:latin typeface="Calibri" panose="020F0502020204030204" pitchFamily="34" charset="0"/>
                <a:ea typeface="Times New Roman" panose="02020603050405020304" pitchFamily="18" charset="0"/>
                <a:cs typeface="Calibri" panose="020F0502020204030204" pitchFamily="34" charset="0"/>
              </a:rPr>
              <a:t>, qui permettra d’y </a:t>
            </a:r>
            <a:r>
              <a:rPr lang="fr-FR" sz="1600" b="1" dirty="0">
                <a:latin typeface="Calibri" panose="020F0502020204030204" pitchFamily="34" charset="0"/>
                <a:ea typeface="Times New Roman" panose="02020603050405020304" pitchFamily="18" charset="0"/>
                <a:cs typeface="Calibri" panose="020F0502020204030204" pitchFamily="34" charset="0"/>
              </a:rPr>
              <a:t>consigner une appréciation sur le parcours des élèves. Qui et Quand?</a:t>
            </a:r>
            <a:endParaRPr lang="fr-FR" dirty="0"/>
          </a:p>
          <a:p>
            <a:r>
              <a:rPr lang="fr-FR" sz="1600" dirty="0"/>
              <a:t>Arrêté du 17 avril 2024 portant modification de l’arrêté du 4 mars 2020 modifié relatif au livret scolaire : « </a:t>
            </a:r>
            <a:r>
              <a:rPr lang="fr-FR" sz="1600" i="1" dirty="0"/>
              <a:t>A la suite, </a:t>
            </a:r>
            <a:r>
              <a:rPr lang="fr-FR" sz="1600" b="1" i="1" dirty="0"/>
              <a:t>des observations pourront éventuellement être apportées par l’équipe pédagogique </a:t>
            </a:r>
            <a:r>
              <a:rPr lang="fr-FR" sz="1600" i="1" dirty="0"/>
              <a:t>valorisant les éléments positifs en faveur de l’élève. »</a:t>
            </a:r>
            <a:endParaRPr lang="fr-FR"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8C471C9-15FA-4192-912D-B8ABFBA1E616}"/>
              </a:ext>
            </a:extLst>
          </p:cNvPr>
          <p:cNvSpPr/>
          <p:nvPr/>
        </p:nvSpPr>
        <p:spPr>
          <a:xfrm>
            <a:off x="477981" y="3943837"/>
            <a:ext cx="11518605" cy="369332"/>
          </a:xfrm>
          <a:prstGeom prst="rect">
            <a:avLst/>
          </a:prstGeom>
        </p:spPr>
        <p:txBody>
          <a:bodyPr wrap="square">
            <a:spAutoFit/>
          </a:bodyPr>
          <a:lstStyle/>
          <a:p>
            <a:r>
              <a:rPr lang="fr-FR" dirty="0"/>
              <a:t>La bascule du livret scolaire du lycéen (LSL pro) vers Cyclades devra être effectuée pour </a:t>
            </a:r>
            <a:r>
              <a:rPr lang="fr-FR" b="1" dirty="0"/>
              <a:t>le jeudi 11 juin 2026 </a:t>
            </a:r>
            <a:r>
              <a:rPr lang="fr-FR" dirty="0"/>
              <a:t>au plus tard.</a:t>
            </a:r>
          </a:p>
        </p:txBody>
      </p:sp>
    </p:spTree>
    <p:extLst>
      <p:ext uri="{BB962C8B-B14F-4D97-AF65-F5344CB8AC3E}">
        <p14:creationId xmlns:p14="http://schemas.microsoft.com/office/powerpoint/2010/main" val="415101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39F3-8AE0-13A0-D485-F0BDD2B362A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927BE71-D1B2-ADD8-28B0-B5DD8F7E62DE}"/>
              </a:ext>
            </a:extLst>
          </p:cNvPr>
          <p:cNvSpPr/>
          <p:nvPr/>
        </p:nvSpPr>
        <p:spPr>
          <a:xfrm>
            <a:off x="4" y="5609230"/>
            <a:ext cx="12191996" cy="12487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a:extLst>
              <a:ext uri="{FF2B5EF4-FFF2-40B4-BE49-F238E27FC236}">
                <a16:creationId xmlns:a16="http://schemas.microsoft.com/office/drawing/2014/main" id="{20875A60-E225-8601-A517-04480E5E6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12" name="Rectangle 11">
            <a:extLst>
              <a:ext uri="{FF2B5EF4-FFF2-40B4-BE49-F238E27FC236}">
                <a16:creationId xmlns:a16="http://schemas.microsoft.com/office/drawing/2014/main" id="{E3FC2953-7301-0E78-CD1E-724A4DF30AB0}"/>
              </a:ext>
            </a:extLst>
          </p:cNvPr>
          <p:cNvSpPr/>
          <p:nvPr/>
        </p:nvSpPr>
        <p:spPr>
          <a:xfrm>
            <a:off x="195209" y="131335"/>
            <a:ext cx="10644027" cy="707886"/>
          </a:xfrm>
          <a:prstGeom prst="rect">
            <a:avLst/>
          </a:prstGeom>
        </p:spPr>
        <p:txBody>
          <a:bodyPr wrap="square">
            <a:spAutoFit/>
          </a:bodyPr>
          <a:lstStyle/>
          <a:p>
            <a:pPr algn="ctr"/>
            <a:r>
              <a:rPr lang="fr-FR" sz="2000" b="1" dirty="0">
                <a:ea typeface="Arial Unicode MS" panose="020B0604020202020204" pitchFamily="34" charset="-128"/>
              </a:rPr>
              <a:t>LES AMÉNAGEMENTS DE LA DÉRÉGULATION DE L’ANNÉE DE TERMINALE POUR L’ANNÉE 2025/2026</a:t>
            </a:r>
          </a:p>
          <a:p>
            <a:pPr algn="ctr"/>
            <a:r>
              <a:rPr lang="fr-FR" sz="2000" b="1" dirty="0">
                <a:solidFill>
                  <a:srgbClr val="C00000"/>
                </a:solidFill>
                <a:ea typeface="Arial Unicode MS" panose="020B0604020202020204" pitchFamily="34" charset="-128"/>
              </a:rPr>
              <a:t>POUR L’ANNÉE 2026/2027 RIEN N’EST ENCORE ACTÉ </a:t>
            </a:r>
          </a:p>
        </p:txBody>
      </p:sp>
      <p:sp>
        <p:nvSpPr>
          <p:cNvPr id="6" name="Control 1">
            <a:extLst>
              <a:ext uri="{FF2B5EF4-FFF2-40B4-BE49-F238E27FC236}">
                <a16:creationId xmlns:a16="http://schemas.microsoft.com/office/drawing/2014/main" id="{80654C5B-8FBE-0508-DE6D-CEC3B6A9C7E0}"/>
              </a:ext>
            </a:extLst>
          </p:cNvPr>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4" name="Control 1">
            <a:extLst>
              <a:ext uri="{FF2B5EF4-FFF2-40B4-BE49-F238E27FC236}">
                <a16:creationId xmlns:a16="http://schemas.microsoft.com/office/drawing/2014/main" id="{DD7E28DF-C3DF-F09E-E42B-EC3F82C80112}"/>
              </a:ext>
            </a:extLst>
          </p:cNvPr>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7" name="Rectangle 6"/>
          <p:cNvSpPr/>
          <p:nvPr/>
        </p:nvSpPr>
        <p:spPr>
          <a:xfrm>
            <a:off x="1676246" y="924451"/>
            <a:ext cx="8081250" cy="646331"/>
          </a:xfrm>
          <a:prstGeom prst="rect">
            <a:avLst/>
          </a:prstGeom>
        </p:spPr>
        <p:txBody>
          <a:bodyPr wrap="none">
            <a:spAutoFit/>
          </a:bodyPr>
          <a:lstStyle/>
          <a:p>
            <a:pPr algn="ctr"/>
            <a:r>
              <a:rPr lang="fr-FR" b="1" dirty="0"/>
              <a:t>L’ORGANISATION DU PARCOURS PERSONNALISÉ EN TERMINALE PROFESSIONNELLE</a:t>
            </a:r>
          </a:p>
          <a:p>
            <a:pPr algn="ctr"/>
            <a:r>
              <a:rPr lang="fr-FR" b="1" dirty="0">
                <a:ea typeface="Arial Unicode MS" panose="020B0604020202020204" pitchFamily="34" charset="-128"/>
              </a:rPr>
              <a:t>LE SOUTIEN AU PARCOURS PORTE LE DISPOSITIF</a:t>
            </a:r>
          </a:p>
        </p:txBody>
      </p:sp>
      <p:sp>
        <p:nvSpPr>
          <p:cNvPr id="4" name="Rectangle 3">
            <a:extLst>
              <a:ext uri="{FF2B5EF4-FFF2-40B4-BE49-F238E27FC236}">
                <a16:creationId xmlns:a16="http://schemas.microsoft.com/office/drawing/2014/main" id="{86C1125D-4318-407A-983E-C404ED22B8F1}"/>
              </a:ext>
            </a:extLst>
          </p:cNvPr>
          <p:cNvSpPr/>
          <p:nvPr/>
        </p:nvSpPr>
        <p:spPr>
          <a:xfrm>
            <a:off x="35440" y="1615564"/>
            <a:ext cx="11801692" cy="1200329"/>
          </a:xfrm>
          <a:prstGeom prst="rect">
            <a:avLst/>
          </a:prstGeom>
        </p:spPr>
        <p:txBody>
          <a:bodyPr wrap="none">
            <a:spAutoFit/>
          </a:bodyPr>
          <a:lstStyle/>
          <a:p>
            <a:r>
              <a:rPr lang="fr-FR" dirty="0"/>
              <a:t>Le parcours personnalisé fait partie du </a:t>
            </a:r>
            <a:r>
              <a:rPr lang="fr-FR" b="1" dirty="0"/>
              <a:t>soutien au parcours</a:t>
            </a:r>
            <a:r>
              <a:rPr lang="fr-FR" dirty="0"/>
              <a:t> qui couvre l’ensemble du cursus de formation des élèves</a:t>
            </a:r>
          </a:p>
          <a:p>
            <a:r>
              <a:rPr lang="fr-FR" dirty="0"/>
              <a:t>préparant le baccalauréat professionnel.</a:t>
            </a:r>
          </a:p>
          <a:p>
            <a:r>
              <a:rPr lang="fr-FR" dirty="0"/>
              <a:t>Inscrit dans l’emploi du temps, ce soutien au parcours représente </a:t>
            </a:r>
            <a:r>
              <a:rPr lang="fr-FR" b="1" dirty="0"/>
              <a:t>94 heures durant le cycle complet </a:t>
            </a:r>
            <a:r>
              <a:rPr lang="fr-FR" dirty="0"/>
              <a:t>(30 heures en seconde, </a:t>
            </a:r>
          </a:p>
          <a:p>
            <a:r>
              <a:rPr lang="fr-FR" dirty="0"/>
              <a:t>28 en première et 36 en terminale).</a:t>
            </a:r>
          </a:p>
        </p:txBody>
      </p:sp>
      <p:sp>
        <p:nvSpPr>
          <p:cNvPr id="5" name="Rectangle 4">
            <a:extLst>
              <a:ext uri="{FF2B5EF4-FFF2-40B4-BE49-F238E27FC236}">
                <a16:creationId xmlns:a16="http://schemas.microsoft.com/office/drawing/2014/main" id="{C4CC0907-0606-40D3-9C6C-787F87276EB6}"/>
              </a:ext>
            </a:extLst>
          </p:cNvPr>
          <p:cNvSpPr/>
          <p:nvPr/>
        </p:nvSpPr>
        <p:spPr>
          <a:xfrm>
            <a:off x="35440" y="2816986"/>
            <a:ext cx="10409346" cy="923330"/>
          </a:xfrm>
          <a:prstGeom prst="rect">
            <a:avLst/>
          </a:prstGeom>
        </p:spPr>
        <p:txBody>
          <a:bodyPr wrap="square">
            <a:spAutoFit/>
          </a:bodyPr>
          <a:lstStyle/>
          <a:p>
            <a:r>
              <a:rPr lang="fr-FR" dirty="0"/>
              <a:t>Par conséquent, le parcours personnalisé en classe de terminale s’appuie notamment sur :</a:t>
            </a:r>
          </a:p>
          <a:p>
            <a:r>
              <a:rPr lang="fr-FR" dirty="0"/>
              <a:t>— </a:t>
            </a:r>
            <a:r>
              <a:rPr lang="fr-FR" b="1" dirty="0"/>
              <a:t>le soutien au parcours </a:t>
            </a:r>
            <a:r>
              <a:rPr lang="fr-FR" dirty="0"/>
              <a:t>(1 h 30 par semaine) tout au long de l’année ;</a:t>
            </a:r>
          </a:p>
          <a:p>
            <a:r>
              <a:rPr lang="fr-FR" dirty="0"/>
              <a:t>— </a:t>
            </a:r>
            <a:r>
              <a:rPr lang="fr-FR" b="1" dirty="0"/>
              <a:t>une période de quatre semaines dédiées, en fin d’année scolaire, qui intègre l’épreuve orale de projet.</a:t>
            </a:r>
          </a:p>
        </p:txBody>
      </p:sp>
      <p:sp>
        <p:nvSpPr>
          <p:cNvPr id="8" name="Rectangle 7">
            <a:extLst>
              <a:ext uri="{FF2B5EF4-FFF2-40B4-BE49-F238E27FC236}">
                <a16:creationId xmlns:a16="http://schemas.microsoft.com/office/drawing/2014/main" id="{725436F9-9E5F-4FBF-9341-0324B7C05979}"/>
              </a:ext>
            </a:extLst>
          </p:cNvPr>
          <p:cNvSpPr/>
          <p:nvPr/>
        </p:nvSpPr>
        <p:spPr>
          <a:xfrm>
            <a:off x="35440" y="3732638"/>
            <a:ext cx="11362862" cy="1477328"/>
          </a:xfrm>
          <a:prstGeom prst="rect">
            <a:avLst/>
          </a:prstGeom>
        </p:spPr>
        <p:txBody>
          <a:bodyPr wrap="square">
            <a:spAutoFit/>
          </a:bodyPr>
          <a:lstStyle/>
          <a:p>
            <a:r>
              <a:rPr lang="fr-FR" dirty="0"/>
              <a:t>La constitution des groupes d’élèves, </a:t>
            </a:r>
            <a:r>
              <a:rPr lang="fr-FR" b="1" dirty="0"/>
              <a:t>l’organisation et le calendrier de ces séances relèvent de chaque établissement</a:t>
            </a:r>
            <a:r>
              <a:rPr lang="fr-FR" dirty="0"/>
              <a:t>. Ainsi, il est possible de proposer :</a:t>
            </a:r>
          </a:p>
          <a:p>
            <a:r>
              <a:rPr lang="fr-FR" dirty="0"/>
              <a:t>— des modules, regroupant des élèves d'une même classe ou de classes différentes ;</a:t>
            </a:r>
          </a:p>
          <a:p>
            <a:r>
              <a:rPr lang="fr-FR" dirty="0"/>
              <a:t>— des groupes de taille variable, pour travailler un point précis ou des compétences spécifiques ;</a:t>
            </a:r>
          </a:p>
          <a:p>
            <a:r>
              <a:rPr lang="fr-FR" dirty="0"/>
              <a:t>— des activités de tutorat ou de mentorat.</a:t>
            </a:r>
          </a:p>
        </p:txBody>
      </p:sp>
      <p:pic>
        <p:nvPicPr>
          <p:cNvPr id="13" name="Image 12" descr="Une image contenant Panneau de signalisation, signe, triangle&#10;&#10;Description générée automatiquement">
            <a:extLst>
              <a:ext uri="{FF2B5EF4-FFF2-40B4-BE49-F238E27FC236}">
                <a16:creationId xmlns:a16="http://schemas.microsoft.com/office/drawing/2014/main" id="{77E6C165-C871-4552-9C79-F15ADCAC18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8300" y="4356240"/>
            <a:ext cx="810605" cy="716117"/>
          </a:xfrm>
          <a:prstGeom prst="rect">
            <a:avLst/>
          </a:prstGeom>
        </p:spPr>
      </p:pic>
      <p:sp>
        <p:nvSpPr>
          <p:cNvPr id="15" name="Rectangle 14">
            <a:extLst>
              <a:ext uri="{FF2B5EF4-FFF2-40B4-BE49-F238E27FC236}">
                <a16:creationId xmlns:a16="http://schemas.microsoft.com/office/drawing/2014/main" id="{A2347A4A-0478-4AC1-9E27-BD483A050148}"/>
              </a:ext>
            </a:extLst>
          </p:cNvPr>
          <p:cNvSpPr/>
          <p:nvPr/>
        </p:nvSpPr>
        <p:spPr>
          <a:xfrm>
            <a:off x="8242024" y="5172671"/>
            <a:ext cx="3748783" cy="369332"/>
          </a:xfrm>
          <a:prstGeom prst="rect">
            <a:avLst/>
          </a:prstGeom>
        </p:spPr>
        <p:txBody>
          <a:bodyPr wrap="none">
            <a:spAutoFit/>
          </a:bodyPr>
          <a:lstStyle/>
          <a:p>
            <a:r>
              <a:rPr lang="fr-FR" dirty="0">
                <a:hlinkClick r:id="rId5" action="ppaction://hlinkfile"/>
              </a:rPr>
              <a:t>Note de service Parcours </a:t>
            </a:r>
            <a:r>
              <a:rPr lang="fr-FR" dirty="0" err="1">
                <a:hlinkClick r:id="rId5" action="ppaction://hlinkfile"/>
              </a:rPr>
              <a:t>personnalsié</a:t>
            </a:r>
            <a:endParaRPr lang="fr-FR" sz="2000" b="1" dirty="0">
              <a:solidFill>
                <a:srgbClr val="FF0000"/>
              </a:solidFill>
            </a:endParaRPr>
          </a:p>
        </p:txBody>
      </p:sp>
    </p:spTree>
    <p:extLst>
      <p:ext uri="{BB962C8B-B14F-4D97-AF65-F5344CB8AC3E}">
        <p14:creationId xmlns:p14="http://schemas.microsoft.com/office/powerpoint/2010/main" val="141880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39F3-8AE0-13A0-D485-F0BDD2B362A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927BE71-D1B2-ADD8-28B0-B5DD8F7E62DE}"/>
              </a:ext>
            </a:extLst>
          </p:cNvPr>
          <p:cNvSpPr/>
          <p:nvPr/>
        </p:nvSpPr>
        <p:spPr>
          <a:xfrm>
            <a:off x="4" y="4956048"/>
            <a:ext cx="12191996" cy="1901952"/>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a:extLst>
              <a:ext uri="{FF2B5EF4-FFF2-40B4-BE49-F238E27FC236}">
                <a16:creationId xmlns:a16="http://schemas.microsoft.com/office/drawing/2014/main" id="{20875A60-E225-8601-A517-04480E5E6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6" name="Control 1">
            <a:extLst>
              <a:ext uri="{FF2B5EF4-FFF2-40B4-BE49-F238E27FC236}">
                <a16:creationId xmlns:a16="http://schemas.microsoft.com/office/drawing/2014/main" id="{80654C5B-8FBE-0508-DE6D-CEC3B6A9C7E0}"/>
              </a:ext>
            </a:extLst>
          </p:cNvPr>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4" name="Control 1">
            <a:extLst>
              <a:ext uri="{FF2B5EF4-FFF2-40B4-BE49-F238E27FC236}">
                <a16:creationId xmlns:a16="http://schemas.microsoft.com/office/drawing/2014/main" id="{DD7E28DF-C3DF-F09E-E42B-EC3F82C80112}"/>
              </a:ext>
            </a:extLst>
          </p:cNvPr>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3" name="Rectangle 2"/>
          <p:cNvSpPr/>
          <p:nvPr/>
        </p:nvSpPr>
        <p:spPr>
          <a:xfrm>
            <a:off x="255696" y="532138"/>
            <a:ext cx="10497648" cy="4247317"/>
          </a:xfrm>
          <a:prstGeom prst="rect">
            <a:avLst/>
          </a:prstGeom>
        </p:spPr>
        <p:txBody>
          <a:bodyPr wrap="square">
            <a:spAutoFit/>
          </a:bodyPr>
          <a:lstStyle/>
          <a:p>
            <a:r>
              <a:rPr lang="fr-FR" dirty="0"/>
              <a:t>Lors des premières séances de soutien au parcours, l’organisation du parcours personnalisé et les quatre semaines dédiées de fin de l’année de terminale sont présentées aux élèves.</a:t>
            </a:r>
          </a:p>
          <a:p>
            <a:r>
              <a:rPr lang="fr-FR" dirty="0"/>
              <a:t>Le choix des élèves se prépare ensuite progressivement :</a:t>
            </a:r>
          </a:p>
          <a:p>
            <a:r>
              <a:rPr lang="fr-FR" dirty="0"/>
              <a:t>— </a:t>
            </a:r>
            <a:r>
              <a:rPr lang="fr-FR" b="1" dirty="0"/>
              <a:t>une fiche de dialogue</a:t>
            </a:r>
            <a:r>
              <a:rPr lang="fr-FR" dirty="0"/>
              <a:t> est mise en place par l’établissement pour permettre aux élèves et aux familles d’exprimer un premier souhait concernant le choix du parcours ;</a:t>
            </a:r>
          </a:p>
          <a:p>
            <a:r>
              <a:rPr lang="fr-FR" dirty="0"/>
              <a:t>— </a:t>
            </a:r>
            <a:r>
              <a:rPr lang="fr-FR" b="1" dirty="0"/>
              <a:t>les conseils de classe des 1er et 2e trimestres ou du 1er semestre sont mobilisés pour formuler des recommandations</a:t>
            </a:r>
            <a:r>
              <a:rPr lang="fr-FR" dirty="0"/>
              <a:t> afin que l’élève et sa famille puissent faire un choix de parcours personnalisé de façon éclairé ;</a:t>
            </a:r>
          </a:p>
          <a:p>
            <a:r>
              <a:rPr lang="fr-FR" dirty="0"/>
              <a:t>— </a:t>
            </a:r>
            <a:r>
              <a:rPr lang="fr-FR" b="1" dirty="0"/>
              <a:t>le dernier conseil de classe permet d’émettre une recommandation </a:t>
            </a:r>
            <a:r>
              <a:rPr lang="fr-FR" dirty="0"/>
              <a:t>motivée concernant la finalité des quatre semaines de fin de terminale professionnelle. </a:t>
            </a:r>
          </a:p>
          <a:p>
            <a:endParaRPr lang="fr-FR" dirty="0"/>
          </a:p>
          <a:p>
            <a:r>
              <a:rPr lang="fr-FR" b="1" dirty="0"/>
              <a:t>L’absence de vœux d’orientation sur la plateforme </a:t>
            </a:r>
            <a:r>
              <a:rPr lang="fr-FR" b="1" dirty="0" err="1"/>
              <a:t>Parcoursup</a:t>
            </a:r>
            <a:r>
              <a:rPr lang="fr-FR" b="1" dirty="0"/>
              <a:t> </a:t>
            </a:r>
            <a:r>
              <a:rPr lang="fr-FR" dirty="0"/>
              <a:t>engage davantage l’élève vers les quatre semaines de préparation à l’insertion professionnelle. À l’inverse, le fait d’avoir formulé des vœux sur la plateforme </a:t>
            </a:r>
            <a:r>
              <a:rPr lang="fr-FR" dirty="0" err="1"/>
              <a:t>Parcoursup</a:t>
            </a:r>
            <a:r>
              <a:rPr lang="fr-FR" dirty="0"/>
              <a:t> ne présage pas du suivi des quatre semaines de préparation à la poursuite d’études, notamment lorsque le projet de l’élève est de poursuivre en apprentissage.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2393937-19A1-4CE4-8DF4-91496F3B5B35}"/>
              </a:ext>
            </a:extLst>
          </p:cNvPr>
          <p:cNvSpPr/>
          <p:nvPr/>
        </p:nvSpPr>
        <p:spPr>
          <a:xfrm>
            <a:off x="3176496" y="162806"/>
            <a:ext cx="5619551" cy="369332"/>
          </a:xfrm>
          <a:prstGeom prst="rect">
            <a:avLst/>
          </a:prstGeom>
        </p:spPr>
        <p:txBody>
          <a:bodyPr wrap="none">
            <a:spAutoFit/>
          </a:bodyPr>
          <a:lstStyle/>
          <a:p>
            <a:pPr algn="ctr">
              <a:spcAft>
                <a:spcPts val="800"/>
              </a:spcAft>
            </a:pPr>
            <a:r>
              <a:rPr lang="fr-FR" b="1" dirty="0">
                <a:ea typeface="Arial Unicode MS" panose="020B0604020202020204" pitchFamily="34" charset="-128"/>
              </a:rPr>
              <a:t>LE PROCESSUS D’ACCÈS À CHACUN DES DEUX PARCOURS </a:t>
            </a:r>
          </a:p>
        </p:txBody>
      </p:sp>
    </p:spTree>
    <p:extLst>
      <p:ext uri="{BB962C8B-B14F-4D97-AF65-F5344CB8AC3E}">
        <p14:creationId xmlns:p14="http://schemas.microsoft.com/office/powerpoint/2010/main" val="211454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B7DAA18-0519-1618-B23C-8D8948972F72}"/>
              </a:ext>
            </a:extLst>
          </p:cNvPr>
          <p:cNvSpPr/>
          <p:nvPr/>
        </p:nvSpPr>
        <p:spPr>
          <a:xfrm>
            <a:off x="-10732" y="5860936"/>
            <a:ext cx="12191996" cy="110591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8207" y="-12640"/>
            <a:ext cx="1003057" cy="1720476"/>
          </a:xfrm>
          <a:prstGeom prst="rect">
            <a:avLst/>
          </a:prstGeom>
        </p:spPr>
      </p:pic>
      <p:sp>
        <p:nvSpPr>
          <p:cNvPr id="3" name="Rectangle 2"/>
          <p:cNvSpPr/>
          <p:nvPr/>
        </p:nvSpPr>
        <p:spPr>
          <a:xfrm>
            <a:off x="7965745" y="3807925"/>
            <a:ext cx="1840864" cy="646331"/>
          </a:xfrm>
          <a:prstGeom prst="rect">
            <a:avLst/>
          </a:prstGeom>
        </p:spPr>
        <p:txBody>
          <a:bodyPr wrap="square">
            <a:spAutoFit/>
          </a:bodyPr>
          <a:lstStyle/>
          <a:p>
            <a:r>
              <a:rPr lang="fr-FR" sz="3600" b="1" dirty="0">
                <a:solidFill>
                  <a:srgbClr val="C00000"/>
                </a:solidFill>
              </a:rPr>
              <a:t> </a:t>
            </a:r>
            <a:endParaRPr lang="fr-FR" sz="1600" dirty="0"/>
          </a:p>
        </p:txBody>
      </p:sp>
      <p:pic>
        <p:nvPicPr>
          <p:cNvPr id="14" name="Image 13" descr="Une image contenant Panneau de signalisation, signe, triangle&#10;&#10;Description générée automatiquement">
            <a:extLst>
              <a:ext uri="{FF2B5EF4-FFF2-40B4-BE49-F238E27FC236}">
                <a16:creationId xmlns:a16="http://schemas.microsoft.com/office/drawing/2014/main"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9330" y="115361"/>
            <a:ext cx="810605" cy="716117"/>
          </a:xfrm>
          <a:prstGeom prst="rect">
            <a:avLst/>
          </a:prstGeom>
        </p:spPr>
      </p:pic>
      <p:sp>
        <p:nvSpPr>
          <p:cNvPr id="2" name="Rectangle 1"/>
          <p:cNvSpPr/>
          <p:nvPr/>
        </p:nvSpPr>
        <p:spPr>
          <a:xfrm>
            <a:off x="3225050" y="81370"/>
            <a:ext cx="5976636" cy="369332"/>
          </a:xfrm>
          <a:prstGeom prst="rect">
            <a:avLst/>
          </a:prstGeom>
        </p:spPr>
        <p:txBody>
          <a:bodyPr wrap="none">
            <a:spAutoFit/>
          </a:bodyPr>
          <a:lstStyle/>
          <a:p>
            <a:r>
              <a:rPr lang="fr-FR" b="1" dirty="0"/>
              <a:t>PARCOURS DE </a:t>
            </a:r>
            <a:r>
              <a:rPr lang="fr-FR" b="1" i="1" dirty="0"/>
              <a:t>« PRÉPARATION À LA POURSUITE D’ÉTUDES »</a:t>
            </a:r>
            <a:r>
              <a:rPr lang="fr-FR" b="1" dirty="0"/>
              <a:t> </a:t>
            </a:r>
            <a:endParaRPr lang="fr-FR" b="1" dirty="0">
              <a:ea typeface="Arial Unicode MS" panose="020B0604020202020204" pitchFamily="34" charset="-128"/>
            </a:endParaRPr>
          </a:p>
        </p:txBody>
      </p:sp>
      <p:sp>
        <p:nvSpPr>
          <p:cNvPr id="10" name="Rectangle 9"/>
          <p:cNvSpPr/>
          <p:nvPr/>
        </p:nvSpPr>
        <p:spPr>
          <a:xfrm>
            <a:off x="343006" y="4272197"/>
            <a:ext cx="11484519" cy="1477328"/>
          </a:xfrm>
          <a:prstGeom prst="rect">
            <a:avLst/>
          </a:prstGeom>
        </p:spPr>
        <p:txBody>
          <a:bodyPr wrap="square">
            <a:spAutoFit/>
          </a:bodyPr>
          <a:lstStyle/>
          <a:p>
            <a:pPr marL="285750" indent="-285750">
              <a:buFont typeface="Arial" panose="020B0604020202020204" pitchFamily="34" charset="0"/>
              <a:buChar char="•"/>
            </a:pPr>
            <a:r>
              <a:rPr lang="fr-FR" dirty="0">
                <a:ea typeface="Times New Roman" panose="02020603050405020304" pitchFamily="18" charset="0"/>
              </a:rPr>
              <a:t>L</a:t>
            </a:r>
            <a:r>
              <a:rPr lang="fr-FR" dirty="0">
                <a:effectLst/>
                <a:ea typeface="Times New Roman" panose="02020603050405020304" pitchFamily="18" charset="0"/>
              </a:rPr>
              <a:t>es </a:t>
            </a:r>
            <a:r>
              <a:rPr lang="fr-FR" dirty="0" err="1">
                <a:effectLst/>
                <a:ea typeface="Times New Roman" panose="02020603050405020304" pitchFamily="18" charset="0"/>
              </a:rPr>
              <a:t>enseignant</a:t>
            </a:r>
            <a:r>
              <a:rPr lang="fr-FR" kern="1400" dirty="0" err="1"/>
              <a:t>·e</a:t>
            </a:r>
            <a:r>
              <a:rPr lang="fr-FR" dirty="0" err="1">
                <a:effectLst/>
                <a:ea typeface="Times New Roman" panose="02020603050405020304" pitchFamily="18" charset="0"/>
              </a:rPr>
              <a:t>s</a:t>
            </a:r>
            <a:r>
              <a:rPr lang="fr-FR" dirty="0">
                <a:effectLst/>
                <a:ea typeface="Times New Roman" panose="02020603050405020304" pitchFamily="18" charset="0"/>
              </a:rPr>
              <a:t> d’une classe assurent les enseignements pour leur classe, mais une organisation plus transversale, pour plusieurs classes à l’échelle de l’établissement, est envisageable en fonction des projets et des effectifs. </a:t>
            </a:r>
          </a:p>
          <a:p>
            <a:pPr marL="285750" indent="-285750">
              <a:buFont typeface="Arial" panose="020B0604020202020204" pitchFamily="34" charset="0"/>
              <a:buChar char="•"/>
            </a:pPr>
            <a:r>
              <a:rPr lang="fr-FR" dirty="0">
                <a:ea typeface="Times New Roman" panose="02020603050405020304" pitchFamily="18" charset="0"/>
              </a:rPr>
              <a:t>Possibilités d’intervention de partenaires extérieurs (professionnels, acteurs institutionnels, mentors) dans des séquences d’enseignement (seul ou accompagné). </a:t>
            </a:r>
          </a:p>
          <a:p>
            <a:pPr marL="285750" indent="-285750">
              <a:buFont typeface="Arial" panose="020B0604020202020204" pitchFamily="34" charset="0"/>
              <a:buChar char="•"/>
            </a:pPr>
            <a:r>
              <a:rPr lang="fr-FR" dirty="0"/>
              <a:t>La mise en œuvre de projets associés intégrant le développement des compétences psychosociales</a:t>
            </a:r>
          </a:p>
        </p:txBody>
      </p:sp>
      <p:sp>
        <p:nvSpPr>
          <p:cNvPr id="5" name="Rectangle 4"/>
          <p:cNvSpPr/>
          <p:nvPr/>
        </p:nvSpPr>
        <p:spPr>
          <a:xfrm>
            <a:off x="1958247" y="3725834"/>
            <a:ext cx="7848362" cy="423449"/>
          </a:xfrm>
          <a:prstGeom prst="rect">
            <a:avLst/>
          </a:prstGeom>
        </p:spPr>
        <p:txBody>
          <a:bodyPr wrap="square">
            <a:spAutoFit/>
          </a:bodyPr>
          <a:lstStyle/>
          <a:p>
            <a:pPr algn="ctr">
              <a:lnSpc>
                <a:spcPct val="150000"/>
              </a:lnSpc>
              <a:spcBef>
                <a:spcPts val="1000"/>
              </a:spcBef>
              <a:spcAft>
                <a:spcPts val="0"/>
              </a:spcAft>
            </a:pPr>
            <a:r>
              <a:rPr lang="fr-FR" sz="1600" b="1" kern="150" dirty="0">
                <a:cs typeface="Liberation Serif"/>
              </a:rPr>
              <a:t>ATTENTION AUX DES DÉRIVES INACCEPTABLES  </a:t>
            </a:r>
          </a:p>
        </p:txBody>
      </p:sp>
      <p:sp>
        <p:nvSpPr>
          <p:cNvPr id="7" name="Rectangle 6">
            <a:extLst>
              <a:ext uri="{FF2B5EF4-FFF2-40B4-BE49-F238E27FC236}">
                <a16:creationId xmlns:a16="http://schemas.microsoft.com/office/drawing/2014/main" id="{6F4963E9-CC51-4F39-B68B-1C272F315AB9}"/>
              </a:ext>
            </a:extLst>
          </p:cNvPr>
          <p:cNvSpPr/>
          <p:nvPr/>
        </p:nvSpPr>
        <p:spPr>
          <a:xfrm>
            <a:off x="275269" y="411510"/>
            <a:ext cx="9925794" cy="369332"/>
          </a:xfrm>
          <a:prstGeom prst="rect">
            <a:avLst/>
          </a:prstGeom>
        </p:spPr>
        <p:txBody>
          <a:bodyPr wrap="none">
            <a:spAutoFit/>
          </a:bodyPr>
          <a:lstStyle/>
          <a:p>
            <a:r>
              <a:rPr lang="fr-FR" b="1" dirty="0">
                <a:solidFill>
                  <a:srgbClr val="FF0000"/>
                </a:solidFill>
              </a:rPr>
              <a:t>LES EMPLOIS DU TEMPS DOIVENT RESTER LA BASE DE L’ORGANISATION DU PARCOURS PERSONNALISÉ</a:t>
            </a:r>
          </a:p>
        </p:txBody>
      </p:sp>
      <p:sp>
        <p:nvSpPr>
          <p:cNvPr id="9" name="Rectangle 8">
            <a:extLst>
              <a:ext uri="{FF2B5EF4-FFF2-40B4-BE49-F238E27FC236}">
                <a16:creationId xmlns:a16="http://schemas.microsoft.com/office/drawing/2014/main" id="{D2AC8090-3D52-409F-9AA0-A1CD081A53AD}"/>
              </a:ext>
            </a:extLst>
          </p:cNvPr>
          <p:cNvSpPr/>
          <p:nvPr/>
        </p:nvSpPr>
        <p:spPr>
          <a:xfrm>
            <a:off x="275269" y="831478"/>
            <a:ext cx="10642667" cy="1754326"/>
          </a:xfrm>
          <a:prstGeom prst="rect">
            <a:avLst/>
          </a:prstGeom>
        </p:spPr>
        <p:txBody>
          <a:bodyPr wrap="square">
            <a:spAutoFit/>
          </a:bodyPr>
          <a:lstStyle/>
          <a:p>
            <a:r>
              <a:rPr lang="fr-FR" b="1" dirty="0"/>
              <a:t>Les </a:t>
            </a:r>
            <a:r>
              <a:rPr lang="fr-FR" b="1" dirty="0" err="1"/>
              <a:t>enseignant</a:t>
            </a:r>
            <a:r>
              <a:rPr lang="fr-FR" b="1" kern="1400" dirty="0" err="1"/>
              <a:t>·e</a:t>
            </a:r>
            <a:r>
              <a:rPr lang="fr-FR" b="1" dirty="0" err="1"/>
              <a:t>s</a:t>
            </a:r>
            <a:r>
              <a:rPr lang="fr-FR" b="1" dirty="0"/>
              <a:t> d’une classe assurent prioritairement leurs enseignements spécifiques</a:t>
            </a:r>
            <a:r>
              <a:rPr lang="fr-FR" dirty="0"/>
              <a:t>, mais des organisations plus transversales, concernant plusieurs classes, peuvent être proposées. </a:t>
            </a:r>
          </a:p>
          <a:p>
            <a:r>
              <a:rPr lang="fr-FR" b="1" dirty="0"/>
              <a:t>L’emploi du temps de la classe constitue la base de l’organisation</a:t>
            </a:r>
            <a:r>
              <a:rPr lang="fr-FR" dirty="0"/>
              <a:t>, mais il peut être modulé pour tenir compte des orientations et projets spécifiques de l’établissement.</a:t>
            </a:r>
          </a:p>
          <a:p>
            <a:r>
              <a:rPr lang="fr-FR" b="1" dirty="0"/>
              <a:t>Plus de grille indicative </a:t>
            </a:r>
            <a:r>
              <a:rPr lang="fr-FR" dirty="0"/>
              <a:t>car</a:t>
            </a:r>
            <a:r>
              <a:rPr lang="fr-FR" b="1" dirty="0"/>
              <a:t> </a:t>
            </a:r>
            <a:r>
              <a:rPr lang="fr-FR" dirty="0"/>
              <a:t>toutes les heures d’enseignement inscrites à l’emploi du temps offrent l’occasion de préparer la poursuite d’études.</a:t>
            </a:r>
            <a:endParaRPr lang="fr-FR" b="1" dirty="0"/>
          </a:p>
        </p:txBody>
      </p:sp>
      <p:sp>
        <p:nvSpPr>
          <p:cNvPr id="12" name="Rectangle 11">
            <a:extLst>
              <a:ext uri="{FF2B5EF4-FFF2-40B4-BE49-F238E27FC236}">
                <a16:creationId xmlns:a16="http://schemas.microsoft.com/office/drawing/2014/main" id="{EB9455F4-DF3B-4DC7-96BE-E29614B36B21}"/>
              </a:ext>
            </a:extLst>
          </p:cNvPr>
          <p:cNvSpPr/>
          <p:nvPr/>
        </p:nvSpPr>
        <p:spPr>
          <a:xfrm>
            <a:off x="275269" y="2664613"/>
            <a:ext cx="10108940" cy="923330"/>
          </a:xfrm>
          <a:prstGeom prst="rect">
            <a:avLst/>
          </a:prstGeom>
        </p:spPr>
        <p:txBody>
          <a:bodyPr wrap="square">
            <a:spAutoFit/>
          </a:bodyPr>
          <a:lstStyle/>
          <a:p>
            <a:r>
              <a:rPr lang="fr-FR" dirty="0"/>
              <a:t>Ce parcours peut intégrer </a:t>
            </a:r>
            <a:r>
              <a:rPr lang="fr-FR" b="1" dirty="0"/>
              <a:t>des temps d’immersion </a:t>
            </a:r>
            <a:r>
              <a:rPr lang="fr-FR" dirty="0"/>
              <a:t>dans des établissements ou des centres de formation ou en milieu professionnel, </a:t>
            </a:r>
            <a:r>
              <a:rPr lang="fr-FR" b="1" dirty="0"/>
              <a:t>sous la forme de stages. </a:t>
            </a:r>
            <a:r>
              <a:rPr lang="fr-FR" dirty="0"/>
              <a:t>Ces périodes de stage </a:t>
            </a:r>
            <a:r>
              <a:rPr lang="fr-FR" b="1" dirty="0"/>
              <a:t>ne donnent pas lieu au versement de l’allocation de PFMP</a:t>
            </a:r>
            <a:r>
              <a:rPr lang="fr-FR" dirty="0"/>
              <a:t> et leur </a:t>
            </a:r>
            <a:r>
              <a:rPr lang="fr-FR" b="1" dirty="0"/>
              <a:t>durée est limitée à une semaine.</a:t>
            </a:r>
          </a:p>
        </p:txBody>
      </p:sp>
    </p:spTree>
    <p:extLst>
      <p:ext uri="{BB962C8B-B14F-4D97-AF65-F5344CB8AC3E}">
        <p14:creationId xmlns:p14="http://schemas.microsoft.com/office/powerpoint/2010/main" val="34248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B7DAA18-0519-1618-B23C-8D8948972F72}"/>
              </a:ext>
            </a:extLst>
          </p:cNvPr>
          <p:cNvSpPr/>
          <p:nvPr/>
        </p:nvSpPr>
        <p:spPr>
          <a:xfrm>
            <a:off x="-10732" y="5713761"/>
            <a:ext cx="12191996" cy="1253083"/>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pic>
        <p:nvPicPr>
          <p:cNvPr id="14" name="Image 13" descr="Une image contenant Panneau de signalisation, signe, triangle&#10;&#10;Description générée automatiquement">
            <a:extLst>
              <a:ext uri="{FF2B5EF4-FFF2-40B4-BE49-F238E27FC236}">
                <a16:creationId xmlns:a16="http://schemas.microsoft.com/office/drawing/2014/main"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2574" y="219015"/>
            <a:ext cx="828040" cy="731520"/>
          </a:xfrm>
          <a:prstGeom prst="rect">
            <a:avLst/>
          </a:prstGeom>
        </p:spPr>
      </p:pic>
      <p:sp>
        <p:nvSpPr>
          <p:cNvPr id="8" name="Rectangle 7"/>
          <p:cNvSpPr/>
          <p:nvPr/>
        </p:nvSpPr>
        <p:spPr>
          <a:xfrm>
            <a:off x="2885125" y="192602"/>
            <a:ext cx="6901218" cy="646331"/>
          </a:xfrm>
          <a:prstGeom prst="rect">
            <a:avLst/>
          </a:prstGeom>
        </p:spPr>
        <p:txBody>
          <a:bodyPr wrap="square">
            <a:spAutoFit/>
          </a:bodyPr>
          <a:lstStyle/>
          <a:p>
            <a:r>
              <a:rPr lang="fr-FR" b="1" dirty="0"/>
              <a:t>PARCOURS DE </a:t>
            </a:r>
            <a:r>
              <a:rPr lang="fr-FR" b="1" i="1" dirty="0"/>
              <a:t>« PRÉPARATION À L’INSERTION PROFESSIONNELLE »</a:t>
            </a:r>
            <a:r>
              <a:rPr lang="fr-FR" b="1" dirty="0"/>
              <a:t> </a:t>
            </a:r>
          </a:p>
          <a:p>
            <a:pPr algn="ctr"/>
            <a:r>
              <a:rPr lang="fr-FR" b="1" dirty="0">
                <a:ea typeface="Arial Unicode MS" panose="020B0604020202020204" pitchFamily="34" charset="-128"/>
              </a:rPr>
              <a:t>LIEN ÉTROIT AVEC AVENIRPRO</a:t>
            </a:r>
          </a:p>
        </p:txBody>
      </p:sp>
      <p:sp>
        <p:nvSpPr>
          <p:cNvPr id="4" name="Rectangle 3">
            <a:extLst>
              <a:ext uri="{FF2B5EF4-FFF2-40B4-BE49-F238E27FC236}">
                <a16:creationId xmlns:a16="http://schemas.microsoft.com/office/drawing/2014/main" id="{B9A135B2-3442-42E2-ABF3-94EC9197E3BF}"/>
              </a:ext>
            </a:extLst>
          </p:cNvPr>
          <p:cNvSpPr/>
          <p:nvPr/>
        </p:nvSpPr>
        <p:spPr>
          <a:xfrm>
            <a:off x="322685" y="1198211"/>
            <a:ext cx="10688147" cy="923330"/>
          </a:xfrm>
          <a:prstGeom prst="rect">
            <a:avLst/>
          </a:prstGeom>
        </p:spPr>
        <p:txBody>
          <a:bodyPr wrap="square">
            <a:spAutoFit/>
          </a:bodyPr>
          <a:lstStyle/>
          <a:p>
            <a:r>
              <a:rPr lang="fr-FR" b="1" dirty="0"/>
              <a:t>S’articule autour des actions proposées dans le cadre d’</a:t>
            </a:r>
            <a:r>
              <a:rPr lang="fr-FR" b="1" dirty="0" err="1"/>
              <a:t>AvenirPro</a:t>
            </a:r>
            <a:r>
              <a:rPr lang="fr-FR" dirty="0"/>
              <a:t>, avec l’intervention des conseillers France Travail et des missions locales pour des ateliers, des entretiens ou des évènements de type forum emploi ou job dating organisés avec le lycée professionnel.</a:t>
            </a:r>
          </a:p>
        </p:txBody>
      </p:sp>
      <p:sp>
        <p:nvSpPr>
          <p:cNvPr id="7" name="Rectangle 6">
            <a:extLst>
              <a:ext uri="{FF2B5EF4-FFF2-40B4-BE49-F238E27FC236}">
                <a16:creationId xmlns:a16="http://schemas.microsoft.com/office/drawing/2014/main" id="{8D4307DE-77A5-4082-A408-D47A4883F620}"/>
              </a:ext>
            </a:extLst>
          </p:cNvPr>
          <p:cNvSpPr/>
          <p:nvPr/>
        </p:nvSpPr>
        <p:spPr>
          <a:xfrm>
            <a:off x="322685" y="2080315"/>
            <a:ext cx="11289138" cy="1477328"/>
          </a:xfrm>
          <a:prstGeom prst="rect">
            <a:avLst/>
          </a:prstGeom>
        </p:spPr>
        <p:txBody>
          <a:bodyPr wrap="square">
            <a:spAutoFit/>
          </a:bodyPr>
          <a:lstStyle/>
          <a:p>
            <a:r>
              <a:rPr lang="fr-FR" dirty="0"/>
              <a:t>En dehors de ces interventions il doit permettre de prolonger le travail engagé avec les conseillers France Travail et des missions locales et préparer les élèves à l’insertion professionnelle en faisant :</a:t>
            </a:r>
          </a:p>
          <a:p>
            <a:r>
              <a:rPr lang="fr-FR" dirty="0"/>
              <a:t>— un travail spécifique sur le savoir-être professionnel : travail postures, attitudes et compétences ;</a:t>
            </a:r>
          </a:p>
          <a:p>
            <a:r>
              <a:rPr lang="fr-FR" dirty="0"/>
              <a:t>— des compléments de formation ou de certifications complémentaires favorables à l’employabilité ;</a:t>
            </a:r>
          </a:p>
          <a:p>
            <a:r>
              <a:rPr lang="fr-FR" dirty="0"/>
              <a:t>— une sensibilisation des élèves aux leviers actuels en faveur de leur mobilité et de leur évolution professionnelle :</a:t>
            </a:r>
          </a:p>
        </p:txBody>
      </p:sp>
      <p:sp>
        <p:nvSpPr>
          <p:cNvPr id="9" name="Rectangle 8">
            <a:extLst>
              <a:ext uri="{FF2B5EF4-FFF2-40B4-BE49-F238E27FC236}">
                <a16:creationId xmlns:a16="http://schemas.microsoft.com/office/drawing/2014/main" id="{4B9F89B9-3461-4AD1-8687-C9539307C52C}"/>
              </a:ext>
            </a:extLst>
          </p:cNvPr>
          <p:cNvSpPr/>
          <p:nvPr/>
        </p:nvSpPr>
        <p:spPr>
          <a:xfrm>
            <a:off x="322685" y="807896"/>
            <a:ext cx="2785186" cy="369332"/>
          </a:xfrm>
          <a:prstGeom prst="rect">
            <a:avLst/>
          </a:prstGeom>
        </p:spPr>
        <p:txBody>
          <a:bodyPr wrap="none">
            <a:spAutoFit/>
          </a:bodyPr>
          <a:lstStyle/>
          <a:p>
            <a:r>
              <a:rPr lang="fr-FR" b="1" dirty="0"/>
              <a:t>LE SOUTIEN AU PARCOURS </a:t>
            </a:r>
          </a:p>
        </p:txBody>
      </p:sp>
      <p:sp>
        <p:nvSpPr>
          <p:cNvPr id="10" name="Rectangle 9">
            <a:extLst>
              <a:ext uri="{FF2B5EF4-FFF2-40B4-BE49-F238E27FC236}">
                <a16:creationId xmlns:a16="http://schemas.microsoft.com/office/drawing/2014/main" id="{C77A75B4-066E-471C-A345-19C0FFAA8AC9}"/>
              </a:ext>
            </a:extLst>
          </p:cNvPr>
          <p:cNvSpPr/>
          <p:nvPr/>
        </p:nvSpPr>
        <p:spPr>
          <a:xfrm>
            <a:off x="322685" y="3600844"/>
            <a:ext cx="7833360" cy="369332"/>
          </a:xfrm>
          <a:prstGeom prst="rect">
            <a:avLst/>
          </a:prstGeom>
        </p:spPr>
        <p:txBody>
          <a:bodyPr wrap="square">
            <a:spAutoFit/>
          </a:bodyPr>
          <a:lstStyle/>
          <a:p>
            <a:r>
              <a:rPr lang="fr-FR" b="1" dirty="0"/>
              <a:t>LA PÉRIODE DE QUATRE SEMAINES, EN FIN D’ANNÉE, VISE L’ACCÈS À L’EMPLOI !</a:t>
            </a:r>
          </a:p>
        </p:txBody>
      </p:sp>
      <p:sp>
        <p:nvSpPr>
          <p:cNvPr id="12" name="Rectangle 11">
            <a:extLst>
              <a:ext uri="{FF2B5EF4-FFF2-40B4-BE49-F238E27FC236}">
                <a16:creationId xmlns:a16="http://schemas.microsoft.com/office/drawing/2014/main" id="{FBA53495-DBB4-4039-916B-4D695725DF92}"/>
              </a:ext>
            </a:extLst>
          </p:cNvPr>
          <p:cNvSpPr/>
          <p:nvPr/>
        </p:nvSpPr>
        <p:spPr>
          <a:xfrm>
            <a:off x="322685" y="3865126"/>
            <a:ext cx="11546630" cy="2031325"/>
          </a:xfrm>
          <a:prstGeom prst="rect">
            <a:avLst/>
          </a:prstGeom>
        </p:spPr>
        <p:txBody>
          <a:bodyPr wrap="square">
            <a:spAutoFit/>
          </a:bodyPr>
          <a:lstStyle/>
          <a:p>
            <a:r>
              <a:rPr lang="fr-FR" dirty="0"/>
              <a:t>Ces périodes donnent lieu à une recherche spécifique, menée par l’équipe pédagogique, de lieux d’accueil avec l’objectif premier de déboucher sur un emploi. </a:t>
            </a:r>
          </a:p>
          <a:p>
            <a:r>
              <a:rPr lang="fr-FR" dirty="0"/>
              <a:t>Les RBDE, les partenaires économiques ainsi que les intervenants du dispositif </a:t>
            </a:r>
            <a:r>
              <a:rPr lang="fr-FR" dirty="0" err="1"/>
              <a:t>AvenirPro</a:t>
            </a:r>
            <a:r>
              <a:rPr lang="fr-FR" dirty="0"/>
              <a:t> (France Travail et missions locales) sont sollicités pour repérer des lieux de PFMP répondant à cet objectif.</a:t>
            </a:r>
          </a:p>
          <a:p>
            <a:r>
              <a:rPr lang="fr-FR" dirty="0"/>
              <a:t>Convention/</a:t>
            </a:r>
            <a:r>
              <a:rPr lang="fr-FR" dirty="0" err="1"/>
              <a:t>Professeur</a:t>
            </a:r>
            <a:r>
              <a:rPr lang="fr-FR" kern="1400" dirty="0" err="1"/>
              <a:t>·es</a:t>
            </a:r>
            <a:r>
              <a:rPr lang="fr-FR" kern="1400" dirty="0"/>
              <a:t> </a:t>
            </a:r>
            <a:r>
              <a:rPr lang="fr-FR" kern="1400" dirty="0" err="1"/>
              <a:t>référent·es</a:t>
            </a:r>
            <a:r>
              <a:rPr lang="fr-FR" kern="1400" dirty="0"/>
              <a:t>/Allocation</a:t>
            </a:r>
          </a:p>
          <a:p>
            <a:r>
              <a:rPr lang="fr-FR" b="1" kern="1400" dirty="0"/>
              <a:t>PFMP possibles seulement</a:t>
            </a:r>
            <a:r>
              <a:rPr lang="fr-FR" b="1" dirty="0"/>
              <a:t> dans le référentiel de spécialité du baccalauréat professionnel préparé par l’élève.</a:t>
            </a:r>
          </a:p>
          <a:p>
            <a:endParaRPr lang="fr-FR" dirty="0"/>
          </a:p>
        </p:txBody>
      </p:sp>
    </p:spTree>
    <p:extLst>
      <p:ext uri="{BB962C8B-B14F-4D97-AF65-F5344CB8AC3E}">
        <p14:creationId xmlns:p14="http://schemas.microsoft.com/office/powerpoint/2010/main" val="29983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B7DAA18-0519-1618-B23C-8D8948972F72}"/>
              </a:ext>
            </a:extLst>
          </p:cNvPr>
          <p:cNvSpPr/>
          <p:nvPr/>
        </p:nvSpPr>
        <p:spPr>
          <a:xfrm>
            <a:off x="-10732" y="5713761"/>
            <a:ext cx="12191996" cy="1253083"/>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7" name="Rectangle 6"/>
          <p:cNvSpPr/>
          <p:nvPr/>
        </p:nvSpPr>
        <p:spPr>
          <a:xfrm>
            <a:off x="1457358" y="197164"/>
            <a:ext cx="9255815" cy="369332"/>
          </a:xfrm>
          <a:prstGeom prst="rect">
            <a:avLst/>
          </a:prstGeom>
        </p:spPr>
        <p:txBody>
          <a:bodyPr wrap="square">
            <a:spAutoFit/>
          </a:bodyPr>
          <a:lstStyle/>
          <a:p>
            <a:pPr algn="ctr"/>
            <a:r>
              <a:rPr lang="fr-FR" b="1" dirty="0">
                <a:ea typeface="Arial Unicode MS" panose="020B0604020202020204" pitchFamily="34" charset="-128"/>
              </a:rPr>
              <a:t>PARCOURS DIVERSIFIÉS : PUISSANT LEVIER À L’ANNUALISATION !</a:t>
            </a:r>
          </a:p>
        </p:txBody>
      </p:sp>
      <p:sp>
        <p:nvSpPr>
          <p:cNvPr id="4" name="ZoneTexte 3"/>
          <p:cNvSpPr txBox="1"/>
          <p:nvPr/>
        </p:nvSpPr>
        <p:spPr>
          <a:xfrm>
            <a:off x="1840866" y="4304743"/>
            <a:ext cx="9964447" cy="338554"/>
          </a:xfrm>
          <a:prstGeom prst="rect">
            <a:avLst/>
          </a:prstGeom>
          <a:noFill/>
        </p:spPr>
        <p:txBody>
          <a:bodyPr wrap="square" rtlCol="0">
            <a:spAutoFit/>
          </a:bodyPr>
          <a:lstStyle/>
          <a:p>
            <a:r>
              <a:rPr lang="fr-FR" sz="1600" b="1" dirty="0"/>
              <a:t>IMPACT SUR NOS EMPLOIS DU TEMPS ET NOS ORS </a:t>
            </a:r>
          </a:p>
        </p:txBody>
      </p:sp>
      <p:pic>
        <p:nvPicPr>
          <p:cNvPr id="14" name="Image 13" descr="Une image contenant Panneau de signalisation, signe, triangle&#10;&#10;Description générée automatiquement">
            <a:extLst>
              <a:ext uri="{FF2B5EF4-FFF2-40B4-BE49-F238E27FC236}">
                <a16:creationId xmlns:a16="http://schemas.microsoft.com/office/drawing/2014/main"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2001" y="1855988"/>
            <a:ext cx="1631601" cy="1441414"/>
          </a:xfrm>
          <a:prstGeom prst="rect">
            <a:avLst/>
          </a:prstGeom>
        </p:spPr>
      </p:pic>
      <p:sp>
        <p:nvSpPr>
          <p:cNvPr id="5" name="Rectangle 4"/>
          <p:cNvSpPr/>
          <p:nvPr/>
        </p:nvSpPr>
        <p:spPr>
          <a:xfrm>
            <a:off x="1457358" y="899354"/>
            <a:ext cx="7480891" cy="584775"/>
          </a:xfrm>
          <a:prstGeom prst="rect">
            <a:avLst/>
          </a:prstGeom>
        </p:spPr>
        <p:txBody>
          <a:bodyPr wrap="square">
            <a:spAutoFit/>
          </a:bodyPr>
          <a:lstStyle/>
          <a:p>
            <a:pPr algn="ctr"/>
            <a:r>
              <a:rPr lang="fr-FR" sz="1600" b="1" dirty="0"/>
              <a:t>AUTONOMIE DES ÉTABLISSEMENTS POUR LA MISE EN ŒUVRE DES PARCOURS</a:t>
            </a:r>
          </a:p>
          <a:p>
            <a:r>
              <a:rPr lang="fr-FR" sz="1600" b="1" dirty="0">
                <a:ea typeface="Arial Unicode MS" panose="020B0604020202020204" pitchFamily="34" charset="-128"/>
              </a:rPr>
              <a:t>        </a:t>
            </a:r>
            <a:endParaRPr lang="fr-FR" sz="1600" dirty="0">
              <a:ea typeface="Arial Unicode MS" panose="020B0604020202020204" pitchFamily="34" charset="-128"/>
            </a:endParaRPr>
          </a:p>
        </p:txBody>
      </p:sp>
      <p:sp>
        <p:nvSpPr>
          <p:cNvPr id="9" name="Rectangle 8"/>
          <p:cNvSpPr/>
          <p:nvPr/>
        </p:nvSpPr>
        <p:spPr>
          <a:xfrm>
            <a:off x="1840866" y="2369972"/>
            <a:ext cx="7097383" cy="1323439"/>
          </a:xfrm>
          <a:prstGeom prst="rect">
            <a:avLst/>
          </a:prstGeom>
        </p:spPr>
        <p:txBody>
          <a:bodyPr wrap="square">
            <a:spAutoFit/>
          </a:bodyPr>
          <a:lstStyle/>
          <a:p>
            <a:pPr lvl="0"/>
            <a:r>
              <a:rPr lang="fr-FR" sz="1600" b="1" dirty="0"/>
              <a:t>AUGMENTATION ET DÉGRADATION DE NOTRE TEMPS DE TRAVAIL </a:t>
            </a:r>
          </a:p>
          <a:p>
            <a:pPr lvl="0"/>
            <a:r>
              <a:rPr lang="fr-FR" sz="1600" dirty="0"/>
              <a:t>Relation avec les familles (fiche de dialogue), entretien à partir de la fiche dialogue, individualisation des parcours </a:t>
            </a:r>
          </a:p>
          <a:p>
            <a:pPr lvl="0"/>
            <a:r>
              <a:rPr lang="fr-FR" sz="1600" dirty="0"/>
              <a:t>Trouver des lieux de PFMP </a:t>
            </a:r>
            <a:r>
              <a:rPr lang="fr-FR" sz="1600" dirty="0" err="1"/>
              <a:t>débouichant</a:t>
            </a:r>
            <a:r>
              <a:rPr lang="fr-FR" sz="1600" dirty="0"/>
              <a:t> sur l’emploi</a:t>
            </a:r>
          </a:p>
          <a:p>
            <a:pPr lvl="0"/>
            <a:r>
              <a:rPr lang="fr-FR" sz="1600" dirty="0" err="1"/>
              <a:t>Professeur·es</a:t>
            </a:r>
            <a:r>
              <a:rPr lang="fr-FR" sz="1600" dirty="0"/>
              <a:t> </a:t>
            </a:r>
            <a:r>
              <a:rPr lang="fr-FR" sz="1600" dirty="0" err="1"/>
              <a:t>référent·es</a:t>
            </a:r>
            <a:r>
              <a:rPr lang="fr-FR" sz="1600" dirty="0"/>
              <a:t> pour les PFMP...</a:t>
            </a:r>
          </a:p>
        </p:txBody>
      </p:sp>
      <p:sp>
        <p:nvSpPr>
          <p:cNvPr id="12" name="Flèche : droite 1">
            <a:extLst>
              <a:ext uri="{FF2B5EF4-FFF2-40B4-BE49-F238E27FC236}">
                <a16:creationId xmlns:a16="http://schemas.microsoft.com/office/drawing/2014/main" id="{6490A9C1-2700-FF2C-48A3-8C5A4A8B0628}"/>
              </a:ext>
            </a:extLst>
          </p:cNvPr>
          <p:cNvSpPr/>
          <p:nvPr/>
        </p:nvSpPr>
        <p:spPr>
          <a:xfrm>
            <a:off x="1258715" y="964440"/>
            <a:ext cx="397286" cy="20838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
            <a:extLst>
              <a:ext uri="{FF2B5EF4-FFF2-40B4-BE49-F238E27FC236}">
                <a16:creationId xmlns:a16="http://schemas.microsoft.com/office/drawing/2014/main" id="{6490A9C1-2700-FF2C-48A3-8C5A4A8B0628}"/>
              </a:ext>
            </a:extLst>
          </p:cNvPr>
          <p:cNvSpPr/>
          <p:nvPr/>
        </p:nvSpPr>
        <p:spPr>
          <a:xfrm>
            <a:off x="1258716" y="2414566"/>
            <a:ext cx="397286" cy="20838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1">
            <a:extLst>
              <a:ext uri="{FF2B5EF4-FFF2-40B4-BE49-F238E27FC236}">
                <a16:creationId xmlns:a16="http://schemas.microsoft.com/office/drawing/2014/main" id="{6490A9C1-2700-FF2C-48A3-8C5A4A8B0628}"/>
              </a:ext>
            </a:extLst>
          </p:cNvPr>
          <p:cNvSpPr/>
          <p:nvPr/>
        </p:nvSpPr>
        <p:spPr>
          <a:xfrm>
            <a:off x="1258716" y="4371180"/>
            <a:ext cx="397286" cy="20838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128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9" grpId="0"/>
      <p:bldP spid="12"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713B-E875-66A7-91D4-C85C41DD85B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F6EFA97-BF79-38CD-8CE8-AEB467CA59A9}"/>
              </a:ext>
            </a:extLst>
          </p:cNvPr>
          <p:cNvSpPr/>
          <p:nvPr/>
        </p:nvSpPr>
        <p:spPr>
          <a:xfrm>
            <a:off x="4" y="5609230"/>
            <a:ext cx="12191996" cy="12487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a:extLst>
              <a:ext uri="{FF2B5EF4-FFF2-40B4-BE49-F238E27FC236}">
                <a16:creationId xmlns:a16="http://schemas.microsoft.com/office/drawing/2014/main" id="{93C60DED-90FA-0F40-838B-366EDB0F92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9" name="Rectangle 8">
            <a:extLst>
              <a:ext uri="{FF2B5EF4-FFF2-40B4-BE49-F238E27FC236}">
                <a16:creationId xmlns:a16="http://schemas.microsoft.com/office/drawing/2014/main" id="{3E8D025E-67FB-FEB2-F587-33F25B55583A}"/>
              </a:ext>
            </a:extLst>
          </p:cNvPr>
          <p:cNvSpPr/>
          <p:nvPr/>
        </p:nvSpPr>
        <p:spPr>
          <a:xfrm>
            <a:off x="3381732" y="6033560"/>
            <a:ext cx="11976548" cy="400110"/>
          </a:xfrm>
          <a:prstGeom prst="rect">
            <a:avLst/>
          </a:prstGeom>
        </p:spPr>
        <p:txBody>
          <a:bodyPr wrap="square">
            <a:spAutoFit/>
          </a:bodyPr>
          <a:lstStyle/>
          <a:p>
            <a:r>
              <a:rPr lang="fr-FR" sz="2000" b="1" dirty="0">
                <a:solidFill>
                  <a:schemeClr val="bg1"/>
                </a:solidFill>
              </a:rPr>
              <a:t>IMPOSER LE PASSAGE EN CONSEIL D’ADMINISTRATION</a:t>
            </a:r>
          </a:p>
        </p:txBody>
      </p:sp>
      <p:sp>
        <p:nvSpPr>
          <p:cNvPr id="12" name="Rectangle 11">
            <a:extLst>
              <a:ext uri="{FF2B5EF4-FFF2-40B4-BE49-F238E27FC236}">
                <a16:creationId xmlns:a16="http://schemas.microsoft.com/office/drawing/2014/main" id="{52006D30-BB9A-2150-E3D0-ECA974452AC6}"/>
              </a:ext>
            </a:extLst>
          </p:cNvPr>
          <p:cNvSpPr/>
          <p:nvPr/>
        </p:nvSpPr>
        <p:spPr>
          <a:xfrm>
            <a:off x="1752822" y="189090"/>
            <a:ext cx="8016195" cy="400110"/>
          </a:xfrm>
          <a:prstGeom prst="rect">
            <a:avLst/>
          </a:prstGeom>
        </p:spPr>
        <p:txBody>
          <a:bodyPr wrap="square">
            <a:spAutoFit/>
          </a:bodyPr>
          <a:lstStyle/>
          <a:p>
            <a:pPr algn="ctr"/>
            <a:r>
              <a:rPr lang="fr-FR" sz="2000" b="1" dirty="0">
                <a:ea typeface="Arial Unicode MS" panose="020B0604020202020204" pitchFamily="34" charset="-128"/>
              </a:rPr>
              <a:t>LA DÉRÉGULATION DE L’ANNÉE DE TERMINALE POUR L’ANNÉE 2025/2026 </a:t>
            </a:r>
          </a:p>
        </p:txBody>
      </p:sp>
      <p:sp>
        <p:nvSpPr>
          <p:cNvPr id="6" name="Control 1">
            <a:extLst>
              <a:ext uri="{FF2B5EF4-FFF2-40B4-BE49-F238E27FC236}">
                <a16:creationId xmlns:a16="http://schemas.microsoft.com/office/drawing/2014/main" id="{4268AFE0-ECBE-FF7E-E352-AE8D746D9232}"/>
              </a:ext>
            </a:extLst>
          </p:cNvPr>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4" name="Control 1">
            <a:extLst>
              <a:ext uri="{FF2B5EF4-FFF2-40B4-BE49-F238E27FC236}">
                <a16:creationId xmlns:a16="http://schemas.microsoft.com/office/drawing/2014/main" id="{6AB43EB9-1982-0D16-4B92-470729121EC7}"/>
              </a:ext>
            </a:extLst>
          </p:cNvPr>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3" name="Rectangle 2"/>
          <p:cNvSpPr/>
          <p:nvPr/>
        </p:nvSpPr>
        <p:spPr>
          <a:xfrm>
            <a:off x="1098042" y="2359263"/>
            <a:ext cx="9693848" cy="1200329"/>
          </a:xfrm>
          <a:prstGeom prst="rect">
            <a:avLst/>
          </a:prstGeom>
        </p:spPr>
        <p:txBody>
          <a:bodyPr wrap="square">
            <a:spAutoFit/>
          </a:bodyPr>
          <a:lstStyle/>
          <a:p>
            <a:pPr marL="285750" indent="-285750" algn="just">
              <a:buFont typeface="Arial" panose="020B0604020202020204" pitchFamily="34" charset="0"/>
              <a:buChar char="•"/>
            </a:pPr>
            <a:r>
              <a:rPr lang="fr-FR" b="1" kern="150" dirty="0">
                <a:ea typeface="NSimSun" panose="02010609030101010101" pitchFamily="49" charset="-122"/>
                <a:cs typeface="Lucida Sans" panose="020B0602030504020204" pitchFamily="34" charset="0"/>
              </a:rPr>
              <a:t>Toute répartition différente du reste de l’année des heures ou des groupes </a:t>
            </a:r>
            <a:r>
              <a:rPr lang="fr-FR" b="1" kern="150" dirty="0">
                <a:ea typeface="NSimSun" panose="02010609030101010101" pitchFamily="49" charset="-122"/>
                <a:cs typeface="Liberation Serif"/>
              </a:rPr>
              <a:t>doit être votée en conseil d’administration </a:t>
            </a:r>
            <a:r>
              <a:rPr lang="fr-FR" dirty="0"/>
              <a:t>(Article R421-20 modifié par l'article 3 du décret n°2012-1193 du 26 octobre 2012 et par l’article 3 du décret 2013-895 du 4 octobre 2013). </a:t>
            </a:r>
            <a:r>
              <a:rPr lang="fr-FR" kern="150" dirty="0">
                <a:ea typeface="NSimSun" panose="02010609030101010101" pitchFamily="49" charset="-122"/>
                <a:cs typeface="Liberation Serif"/>
              </a:rPr>
              <a:t>Cela concerne aussi les modalités du retour pour les révisions (semaine du 23 juin).</a:t>
            </a:r>
            <a:endParaRPr lang="fr-FR" kern="150" dirty="0">
              <a:effectLst/>
              <a:ea typeface="NSimSun" panose="02010609030101010101" pitchFamily="49" charset="-122"/>
              <a:cs typeface="Lucida Sans" panose="020B0602030504020204" pitchFamily="34" charset="0"/>
            </a:endParaRPr>
          </a:p>
        </p:txBody>
      </p:sp>
      <p:sp>
        <p:nvSpPr>
          <p:cNvPr id="7" name="ZoneTexte 6">
            <a:extLst>
              <a:ext uri="{FF2B5EF4-FFF2-40B4-BE49-F238E27FC236}">
                <a16:creationId xmlns:a16="http://schemas.microsoft.com/office/drawing/2014/main" id="{A3E7409F-9068-55D9-D1FB-26860399DA58}"/>
              </a:ext>
            </a:extLst>
          </p:cNvPr>
          <p:cNvSpPr txBox="1"/>
          <p:nvPr/>
        </p:nvSpPr>
        <p:spPr>
          <a:xfrm>
            <a:off x="1186139" y="675637"/>
            <a:ext cx="9149562" cy="464871"/>
          </a:xfrm>
          <a:prstGeom prst="rect">
            <a:avLst/>
          </a:prstGeom>
          <a:noFill/>
        </p:spPr>
        <p:txBody>
          <a:bodyPr wrap="square">
            <a:spAutoFit/>
          </a:bodyPr>
          <a:lstStyle/>
          <a:p>
            <a:pPr algn="ctr">
              <a:lnSpc>
                <a:spcPct val="150000"/>
              </a:lnSpc>
              <a:spcBef>
                <a:spcPts val="1000"/>
              </a:spcBef>
              <a:spcAft>
                <a:spcPts val="0"/>
              </a:spcAft>
            </a:pPr>
            <a:r>
              <a:rPr lang="fr-FR" sz="1800" b="1" kern="150" dirty="0">
                <a:cs typeface="Liberation Serif"/>
              </a:rPr>
              <a:t>QUI DÉCIDE DE L’ORGANISATION DU PARCOURS PERSONNALISÉ ?</a:t>
            </a:r>
          </a:p>
        </p:txBody>
      </p:sp>
      <p:sp>
        <p:nvSpPr>
          <p:cNvPr id="4" name="Rectangle 3">
            <a:extLst>
              <a:ext uri="{FF2B5EF4-FFF2-40B4-BE49-F238E27FC236}">
                <a16:creationId xmlns:a16="http://schemas.microsoft.com/office/drawing/2014/main" id="{BDDC38AA-2D6D-4BF8-925B-A31E51A22931}"/>
              </a:ext>
            </a:extLst>
          </p:cNvPr>
          <p:cNvSpPr/>
          <p:nvPr/>
        </p:nvSpPr>
        <p:spPr>
          <a:xfrm>
            <a:off x="3776663" y="1280303"/>
            <a:ext cx="3733087" cy="369332"/>
          </a:xfrm>
          <a:prstGeom prst="rect">
            <a:avLst/>
          </a:prstGeom>
        </p:spPr>
        <p:txBody>
          <a:bodyPr wrap="square">
            <a:spAutoFit/>
          </a:bodyPr>
          <a:lstStyle/>
          <a:p>
            <a:r>
              <a:rPr lang="fr-FR" b="1" dirty="0">
                <a:solidFill>
                  <a:srgbClr val="FF0000"/>
                </a:solidFill>
              </a:rPr>
              <a:t>LES ETD DOIVENT RESTER LA BASE</a:t>
            </a:r>
          </a:p>
        </p:txBody>
      </p:sp>
    </p:spTree>
    <p:extLst>
      <p:ext uri="{BB962C8B-B14F-4D97-AF65-F5344CB8AC3E}">
        <p14:creationId xmlns:p14="http://schemas.microsoft.com/office/powerpoint/2010/main" val="9059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AF729-B4D6-A034-45E7-AB0EB25D75B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5897515-693D-34E4-10C0-77DCB286BCD7}"/>
              </a:ext>
            </a:extLst>
          </p:cNvPr>
          <p:cNvSpPr/>
          <p:nvPr/>
        </p:nvSpPr>
        <p:spPr>
          <a:xfrm>
            <a:off x="4" y="5609230"/>
            <a:ext cx="12191996" cy="12487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1" name="Image 10">
            <a:extLst>
              <a:ext uri="{FF2B5EF4-FFF2-40B4-BE49-F238E27FC236}">
                <a16:creationId xmlns:a16="http://schemas.microsoft.com/office/drawing/2014/main" id="{45F0E5D2-12BB-71AC-7E82-1BC9C80A9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8049" y="31647"/>
            <a:ext cx="1187661" cy="2037114"/>
          </a:xfrm>
          <a:prstGeom prst="rect">
            <a:avLst/>
          </a:prstGeom>
        </p:spPr>
      </p:pic>
      <p:sp>
        <p:nvSpPr>
          <p:cNvPr id="9" name="Rectangle 8">
            <a:extLst>
              <a:ext uri="{FF2B5EF4-FFF2-40B4-BE49-F238E27FC236}">
                <a16:creationId xmlns:a16="http://schemas.microsoft.com/office/drawing/2014/main" id="{9172FD77-B8D2-36C0-8B6B-50BB1AD95667}"/>
              </a:ext>
            </a:extLst>
          </p:cNvPr>
          <p:cNvSpPr/>
          <p:nvPr/>
        </p:nvSpPr>
        <p:spPr>
          <a:xfrm>
            <a:off x="4143803" y="6033560"/>
            <a:ext cx="5366482" cy="400110"/>
          </a:xfrm>
          <a:prstGeom prst="rect">
            <a:avLst/>
          </a:prstGeom>
        </p:spPr>
        <p:txBody>
          <a:bodyPr wrap="square">
            <a:spAutoFit/>
          </a:bodyPr>
          <a:lstStyle/>
          <a:p>
            <a:r>
              <a:rPr lang="fr-FR" sz="2000" b="1" dirty="0">
                <a:solidFill>
                  <a:schemeClr val="bg1"/>
                </a:solidFill>
              </a:rPr>
              <a:t>LUTTER CONTRE L’ANNUALISATION</a:t>
            </a:r>
          </a:p>
        </p:txBody>
      </p:sp>
      <p:sp>
        <p:nvSpPr>
          <p:cNvPr id="12" name="Rectangle 11">
            <a:extLst>
              <a:ext uri="{FF2B5EF4-FFF2-40B4-BE49-F238E27FC236}">
                <a16:creationId xmlns:a16="http://schemas.microsoft.com/office/drawing/2014/main" id="{BC095DA5-E8CD-7A24-9B0C-F06072AFC980}"/>
              </a:ext>
            </a:extLst>
          </p:cNvPr>
          <p:cNvSpPr/>
          <p:nvPr/>
        </p:nvSpPr>
        <p:spPr>
          <a:xfrm>
            <a:off x="2087902" y="93601"/>
            <a:ext cx="8016195" cy="400110"/>
          </a:xfrm>
          <a:prstGeom prst="rect">
            <a:avLst/>
          </a:prstGeom>
        </p:spPr>
        <p:txBody>
          <a:bodyPr wrap="square">
            <a:spAutoFit/>
          </a:bodyPr>
          <a:lstStyle/>
          <a:p>
            <a:pPr algn="ctr"/>
            <a:r>
              <a:rPr lang="fr-FR" sz="2000" b="1" dirty="0">
                <a:ea typeface="Arial Unicode MS" panose="020B0604020202020204" pitchFamily="34" charset="-128"/>
              </a:rPr>
              <a:t>LA DÉRÉGULATION DE L’ANNÉE DE TERMINALE</a:t>
            </a:r>
          </a:p>
        </p:txBody>
      </p:sp>
      <p:sp>
        <p:nvSpPr>
          <p:cNvPr id="4" name="Rectangle 3">
            <a:extLst>
              <a:ext uri="{FF2B5EF4-FFF2-40B4-BE49-F238E27FC236}">
                <a16:creationId xmlns:a16="http://schemas.microsoft.com/office/drawing/2014/main" id="{1DCF5790-4BB2-E89D-B008-4153E03AD360}"/>
              </a:ext>
            </a:extLst>
          </p:cNvPr>
          <p:cNvSpPr/>
          <p:nvPr/>
        </p:nvSpPr>
        <p:spPr>
          <a:xfrm>
            <a:off x="3638784" y="532740"/>
            <a:ext cx="4914432" cy="646331"/>
          </a:xfrm>
          <a:prstGeom prst="rect">
            <a:avLst/>
          </a:prstGeom>
        </p:spPr>
        <p:txBody>
          <a:bodyPr wrap="square">
            <a:spAutoFit/>
          </a:bodyPr>
          <a:lstStyle/>
          <a:p>
            <a:pPr algn="ctr">
              <a:spcAft>
                <a:spcPts val="0"/>
              </a:spcAft>
            </a:pPr>
            <a:r>
              <a:rPr lang="fr-FR" b="1" dirty="0">
                <a:solidFill>
                  <a:srgbClr val="000000"/>
                </a:solidFill>
                <a:ea typeface="Aptos"/>
              </a:rPr>
              <a:t>COMMENT LUTTER CONTRE L’ANNUALISATION ?</a:t>
            </a:r>
          </a:p>
          <a:p>
            <a:pPr algn="just">
              <a:spcAft>
                <a:spcPts val="0"/>
              </a:spcAft>
            </a:pPr>
            <a:endParaRPr lang="fr-FR" dirty="0">
              <a:solidFill>
                <a:srgbClr val="000000"/>
              </a:solidFill>
              <a:ea typeface="Aptos"/>
            </a:endParaRPr>
          </a:p>
        </p:txBody>
      </p:sp>
      <p:sp>
        <p:nvSpPr>
          <p:cNvPr id="6" name="Control 1">
            <a:extLst>
              <a:ext uri="{FF2B5EF4-FFF2-40B4-BE49-F238E27FC236}">
                <a16:creationId xmlns:a16="http://schemas.microsoft.com/office/drawing/2014/main" id="{F1EC828B-97C7-421D-B0E2-5EC1602577D2}"/>
              </a:ext>
            </a:extLst>
          </p:cNvPr>
          <p:cNvSpPr>
            <a:spLocks noChangeArrowheads="1" noChangeShapeType="1"/>
          </p:cNvSpPr>
          <p:nvPr/>
        </p:nvSpPr>
        <p:spPr bwMode="auto">
          <a:xfrm>
            <a:off x="3776663" y="10107613"/>
            <a:ext cx="6100762" cy="1123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14" name="Control 1">
            <a:extLst>
              <a:ext uri="{FF2B5EF4-FFF2-40B4-BE49-F238E27FC236}">
                <a16:creationId xmlns:a16="http://schemas.microsoft.com/office/drawing/2014/main" id="{63CBCA5E-AE35-7FEC-D720-F87183D97C87}"/>
              </a:ext>
            </a:extLst>
          </p:cNvPr>
          <p:cNvSpPr>
            <a:spLocks noChangeArrowheads="1" noChangeShapeType="1"/>
          </p:cNvSpPr>
          <p:nvPr/>
        </p:nvSpPr>
        <p:spPr bwMode="auto">
          <a:xfrm>
            <a:off x="1098042" y="9783152"/>
            <a:ext cx="9237659" cy="146585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fr-FR"/>
          </a:p>
        </p:txBody>
      </p:sp>
      <p:sp>
        <p:nvSpPr>
          <p:cNvPr id="3" name="Rectangle 2"/>
          <p:cNvSpPr/>
          <p:nvPr/>
        </p:nvSpPr>
        <p:spPr>
          <a:xfrm>
            <a:off x="1098042" y="955775"/>
            <a:ext cx="10204507" cy="2531206"/>
          </a:xfrm>
          <a:prstGeom prst="rect">
            <a:avLst/>
          </a:prstGeom>
        </p:spPr>
        <p:txBody>
          <a:bodyPr wrap="square">
            <a:spAutoFit/>
          </a:bodyPr>
          <a:lstStyle/>
          <a:p>
            <a:pPr algn="ctr">
              <a:spcAft>
                <a:spcPts val="700"/>
              </a:spcAft>
            </a:pPr>
            <a:r>
              <a:rPr lang="fr-FR" sz="1600" b="1" kern="150" dirty="0">
                <a:solidFill>
                  <a:srgbClr val="FF0000"/>
                </a:solidFill>
                <a:ea typeface="NSimSun" panose="02010609030101010101" pitchFamily="49" charset="-122"/>
                <a:cs typeface="Lucida Sans" panose="020B0602030504020204" pitchFamily="34" charset="0"/>
              </a:rPr>
              <a:t>POUR LUTTER CONTRE L’ANNUALISATION </a:t>
            </a:r>
          </a:p>
          <a:p>
            <a:pPr marL="285750" indent="-285750">
              <a:spcAft>
                <a:spcPts val="700"/>
              </a:spcAft>
              <a:buFont typeface="Arial" panose="020B0604020202020204" pitchFamily="34" charset="0"/>
              <a:buChar char="•"/>
            </a:pPr>
            <a:r>
              <a:rPr lang="fr-FR" sz="1600" b="1" kern="150" dirty="0">
                <a:ea typeface="NSimSun" panose="02010609030101010101" pitchFamily="49" charset="-122"/>
                <a:cs typeface="Lucida Sans" panose="020B0602030504020204" pitchFamily="34" charset="0"/>
              </a:rPr>
              <a:t>Le Conseil d’Administration est compétent pour l’organisation des parcours.</a:t>
            </a:r>
          </a:p>
          <a:p>
            <a:pPr marL="285750" indent="-285750">
              <a:spcAft>
                <a:spcPts val="700"/>
              </a:spcAft>
              <a:buFont typeface="Arial" panose="020B0604020202020204" pitchFamily="34" charset="0"/>
              <a:buChar char="•"/>
            </a:pPr>
            <a:r>
              <a:rPr lang="fr-FR" sz="1600" b="1" kern="150" dirty="0">
                <a:ea typeface="NSimSun" panose="02010609030101010101" pitchFamily="49" charset="-122"/>
                <a:cs typeface="Lucida Sans" panose="020B0602030504020204" pitchFamily="34" charset="0"/>
              </a:rPr>
              <a:t>La mise en place des parcours ne doit modifier ni l’EDT des enseignants ni leur VS. </a:t>
            </a:r>
            <a:r>
              <a:rPr lang="fr-FR" sz="1600" b="1" dirty="0"/>
              <a:t>Les services sont hebdomadaires et la ventilation est réalisée pour les 36 semaines de l’année scolaire. </a:t>
            </a:r>
          </a:p>
          <a:p>
            <a:pPr marL="285750" indent="-285750">
              <a:spcAft>
                <a:spcPts val="700"/>
              </a:spcAft>
              <a:buFont typeface="Arial" panose="020B0604020202020204" pitchFamily="34" charset="0"/>
              <a:buChar char="•"/>
            </a:pPr>
            <a:r>
              <a:rPr lang="fr-FR" sz="1600" b="1" kern="150" dirty="0">
                <a:ea typeface="NSimSun" panose="02010609030101010101" pitchFamily="49" charset="-122"/>
                <a:cs typeface="Lucida Sans" panose="020B0602030504020204" pitchFamily="34" charset="0"/>
              </a:rPr>
              <a:t>Refus de prendre des élèves d’autres classes.</a:t>
            </a:r>
          </a:p>
          <a:p>
            <a:pPr marL="285750" indent="-285750">
              <a:spcAft>
                <a:spcPts val="700"/>
              </a:spcAft>
              <a:buFont typeface="Arial" panose="020B0604020202020204" pitchFamily="34" charset="0"/>
              <a:buChar char="•"/>
            </a:pPr>
            <a:r>
              <a:rPr lang="fr-FR" sz="1600" b="1" dirty="0"/>
              <a:t>Pour le suivi des PFMP : le temps de travail pour le suivi des élèves reste décompté selon le décret 92-1189 du 6 novembre 1992 et la circulaire de 2016. </a:t>
            </a:r>
          </a:p>
          <a:p>
            <a:pPr>
              <a:lnSpc>
                <a:spcPct val="115000"/>
              </a:lnSpc>
              <a:spcAft>
                <a:spcPts val="700"/>
              </a:spcAft>
            </a:pPr>
            <a:endParaRPr lang="fr-FR" sz="1600" kern="150" dirty="0">
              <a:effectLst/>
              <a:ea typeface="NSimSun" panose="02010609030101010101" pitchFamily="49" charset="-122"/>
              <a:cs typeface="Lucida Sans" panose="020B0602030504020204" pitchFamily="34" charset="0"/>
            </a:endParaRPr>
          </a:p>
        </p:txBody>
      </p:sp>
      <p:sp>
        <p:nvSpPr>
          <p:cNvPr id="10" name="Rectangle 9"/>
          <p:cNvSpPr/>
          <p:nvPr/>
        </p:nvSpPr>
        <p:spPr>
          <a:xfrm>
            <a:off x="1251771" y="3664848"/>
            <a:ext cx="9255815" cy="369332"/>
          </a:xfrm>
          <a:prstGeom prst="rect">
            <a:avLst/>
          </a:prstGeom>
        </p:spPr>
        <p:txBody>
          <a:bodyPr wrap="square">
            <a:spAutoFit/>
          </a:bodyPr>
          <a:lstStyle/>
          <a:p>
            <a:pPr algn="ctr"/>
            <a:r>
              <a:rPr lang="fr-FR" b="1" dirty="0">
                <a:ea typeface="Arial Unicode MS" panose="020B0604020202020204" pitchFamily="34" charset="-128"/>
              </a:rPr>
              <a:t>REVENDICATIONS !</a:t>
            </a:r>
          </a:p>
        </p:txBody>
      </p:sp>
      <p:sp>
        <p:nvSpPr>
          <p:cNvPr id="13" name="Rectangle 12"/>
          <p:cNvSpPr/>
          <p:nvPr/>
        </p:nvSpPr>
        <p:spPr>
          <a:xfrm>
            <a:off x="3414285" y="4164102"/>
            <a:ext cx="6096000" cy="1477328"/>
          </a:xfrm>
          <a:prstGeom prst="rect">
            <a:avLst/>
          </a:prstGeom>
        </p:spPr>
        <p:txBody>
          <a:bodyPr>
            <a:spAutoFit/>
          </a:bodyPr>
          <a:lstStyle/>
          <a:p>
            <a:pPr lvl="0">
              <a:spcAft>
                <a:spcPts val="0"/>
              </a:spcAft>
              <a:buClr>
                <a:srgbClr val="00B050"/>
              </a:buClr>
            </a:pPr>
            <a:r>
              <a:rPr lang="fr-FR" b="1" kern="150" dirty="0">
                <a:solidFill>
                  <a:srgbClr val="C00000"/>
                </a:solidFill>
                <a:ea typeface="NSimSun" panose="02010609030101010101" pitchFamily="49" charset="-122"/>
                <a:cs typeface="Liberation Serif"/>
              </a:rPr>
              <a:t>L’ABROGATION DU PARCOURS PERSONNALISÉ</a:t>
            </a:r>
          </a:p>
          <a:p>
            <a:pPr lvl="0">
              <a:spcAft>
                <a:spcPts val="0"/>
              </a:spcAft>
              <a:buClr>
                <a:srgbClr val="00B050"/>
              </a:buClr>
            </a:pPr>
            <a:endParaRPr lang="fr-FR" kern="150" dirty="0">
              <a:solidFill>
                <a:srgbClr val="C00000"/>
              </a:solidFill>
              <a:ea typeface="NSimSun" panose="02010609030101010101" pitchFamily="49" charset="-122"/>
              <a:cs typeface="Liberation Serif"/>
            </a:endParaRPr>
          </a:p>
          <a:p>
            <a:pPr lvl="0">
              <a:spcAft>
                <a:spcPts val="0"/>
              </a:spcAft>
              <a:buClr>
                <a:srgbClr val="00B050"/>
              </a:buClr>
            </a:pPr>
            <a:r>
              <a:rPr lang="fr-FR" b="1" kern="150" dirty="0">
                <a:solidFill>
                  <a:srgbClr val="C00000"/>
                </a:solidFill>
                <a:ea typeface="NSimSun" panose="02010609030101010101" pitchFamily="49" charset="-122"/>
                <a:cs typeface="Liberation Serif"/>
              </a:rPr>
              <a:t>LE RETOUR DES EXAMENS MI-JUIN</a:t>
            </a:r>
          </a:p>
          <a:p>
            <a:pPr lvl="0">
              <a:spcAft>
                <a:spcPts val="0"/>
              </a:spcAft>
              <a:buClr>
                <a:srgbClr val="00B050"/>
              </a:buClr>
            </a:pPr>
            <a:endParaRPr lang="fr-FR" b="1" kern="150" dirty="0">
              <a:solidFill>
                <a:srgbClr val="C00000"/>
              </a:solidFill>
              <a:effectLst/>
              <a:ea typeface="NSimSun" panose="02010609030101010101" pitchFamily="49" charset="-122"/>
              <a:cs typeface="Liberation Serif"/>
            </a:endParaRPr>
          </a:p>
          <a:p>
            <a:pPr lvl="0">
              <a:spcAft>
                <a:spcPts val="0"/>
              </a:spcAft>
              <a:buClr>
                <a:srgbClr val="00B050"/>
              </a:buClr>
            </a:pPr>
            <a:r>
              <a:rPr lang="fr-FR" b="1" kern="150" dirty="0">
                <a:solidFill>
                  <a:srgbClr val="C00000"/>
                </a:solidFill>
                <a:ea typeface="NSimSun" panose="02010609030101010101" pitchFamily="49" charset="-122"/>
                <a:cs typeface="Liberation Serif"/>
              </a:rPr>
              <a:t>L’ABROGATION DES RÉFORMES DE LA VOIE PRO</a:t>
            </a:r>
            <a:endParaRPr lang="fr-FR" kern="150" dirty="0">
              <a:solidFill>
                <a:srgbClr val="C00000"/>
              </a:solidFill>
              <a:effectLst/>
              <a:ea typeface="NSimSun" panose="02010609030101010101" pitchFamily="49" charset="-122"/>
              <a:cs typeface="Liberation Serif"/>
            </a:endParaRPr>
          </a:p>
        </p:txBody>
      </p:sp>
    </p:spTree>
    <p:extLst>
      <p:ext uri="{BB962C8B-B14F-4D97-AF65-F5344CB8AC3E}">
        <p14:creationId xmlns:p14="http://schemas.microsoft.com/office/powerpoint/2010/main" val="282538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3"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15723" y="-400504"/>
            <a:ext cx="5479639" cy="7749017"/>
          </a:xfrm>
          <a:prstGeom prst="rect">
            <a:avLst/>
          </a:prstGeom>
        </p:spPr>
      </p:pic>
      <p:sp>
        <p:nvSpPr>
          <p:cNvPr id="5" name="ZoneTexte 4"/>
          <p:cNvSpPr txBox="1"/>
          <p:nvPr/>
        </p:nvSpPr>
        <p:spPr>
          <a:xfrm>
            <a:off x="181033" y="221695"/>
            <a:ext cx="9775095" cy="830997"/>
          </a:xfrm>
          <a:prstGeom prst="rect">
            <a:avLst/>
          </a:prstGeom>
          <a:solidFill>
            <a:schemeClr val="accent6">
              <a:lumMod val="60000"/>
              <a:lumOff val="40000"/>
            </a:schemeClr>
          </a:solidFill>
        </p:spPr>
        <p:txBody>
          <a:bodyPr wrap="square" rtlCol="0">
            <a:spAutoFit/>
          </a:bodyPr>
          <a:lstStyle/>
          <a:p>
            <a:pPr algn="ctr"/>
            <a:r>
              <a:rPr lang="fr-FR" sz="2400" b="1" dirty="0"/>
              <a:t>VOLUME HORAIRE ÉLÈVES CAP 55 SEMAINES D’ENSEIGNEMENT</a:t>
            </a:r>
          </a:p>
          <a:p>
            <a:pPr algn="ctr"/>
            <a:r>
              <a:rPr lang="fr-FR" sz="2400" b="1" dirty="0"/>
              <a:t>14 SEMAINES DE PFMP ET 3 SEMAINES D’EXAMEN </a:t>
            </a:r>
          </a:p>
        </p:txBody>
      </p:sp>
      <p:sp>
        <p:nvSpPr>
          <p:cNvPr id="6" name="Ellipse 5"/>
          <p:cNvSpPr/>
          <p:nvPr/>
        </p:nvSpPr>
        <p:spPr>
          <a:xfrm>
            <a:off x="4312920" y="1943100"/>
            <a:ext cx="419100" cy="3810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V="1">
            <a:off x="4732020" y="1819062"/>
            <a:ext cx="3367074" cy="224155"/>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241030" y="1634377"/>
            <a:ext cx="2772106" cy="646331"/>
          </a:xfrm>
          <a:prstGeom prst="rect">
            <a:avLst/>
          </a:prstGeom>
          <a:noFill/>
        </p:spPr>
        <p:txBody>
          <a:bodyPr wrap="none" rtlCol="0">
            <a:spAutoFit/>
          </a:bodyPr>
          <a:lstStyle/>
          <a:p>
            <a:r>
              <a:rPr lang="fr-FR" sz="1200" dirty="0"/>
              <a:t>Horaire donnant droit au dédoublement</a:t>
            </a:r>
          </a:p>
          <a:p>
            <a:r>
              <a:rPr lang="fr-FR" sz="1200" dirty="0"/>
              <a:t>de la dotation horaire professeur lorsque </a:t>
            </a:r>
          </a:p>
          <a:p>
            <a:r>
              <a:rPr lang="fr-FR" sz="1200" dirty="0">
                <a:hlinkClick r:id="rId4" action="ppaction://hlinkfile"/>
              </a:rPr>
              <a:t>le seuil est atteint</a:t>
            </a:r>
            <a:r>
              <a:rPr lang="fr-FR" sz="1200" dirty="0"/>
              <a:t>.</a:t>
            </a:r>
          </a:p>
        </p:txBody>
      </p:sp>
      <p:sp>
        <p:nvSpPr>
          <p:cNvPr id="11" name="Ellipse 10"/>
          <p:cNvSpPr/>
          <p:nvPr/>
        </p:nvSpPr>
        <p:spPr>
          <a:xfrm>
            <a:off x="2198039" y="2619375"/>
            <a:ext cx="419100" cy="3810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004132" y="2583292"/>
            <a:ext cx="419100" cy="381000"/>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flipV="1">
            <a:off x="5385622" y="2809877"/>
            <a:ext cx="2746823" cy="9065"/>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8224341" y="2409415"/>
            <a:ext cx="3198779" cy="1015663"/>
          </a:xfrm>
          <a:prstGeom prst="rect">
            <a:avLst/>
          </a:prstGeom>
          <a:noFill/>
        </p:spPr>
        <p:txBody>
          <a:bodyPr wrap="square" rtlCol="0">
            <a:spAutoFit/>
          </a:bodyPr>
          <a:lstStyle/>
          <a:p>
            <a:r>
              <a:rPr lang="fr-FR" sz="1200" dirty="0">
                <a:solidFill>
                  <a:srgbClr val="0070C0"/>
                </a:solidFill>
              </a:rPr>
              <a:t>CO-INTERVENTION : La dotation horaire professeur est égale au </a:t>
            </a:r>
          </a:p>
          <a:p>
            <a:r>
              <a:rPr lang="fr-FR" sz="1200" dirty="0">
                <a:solidFill>
                  <a:srgbClr val="0070C0"/>
                </a:solidFill>
              </a:rPr>
              <a:t>double du volume horaire élève</a:t>
            </a:r>
          </a:p>
          <a:p>
            <a:r>
              <a:rPr lang="fr-FR" sz="1200" dirty="0">
                <a:solidFill>
                  <a:srgbClr val="0070C0"/>
                </a:solidFill>
              </a:rPr>
              <a:t>87h EP/43,5 Français/43,5 Maths.</a:t>
            </a:r>
          </a:p>
          <a:p>
            <a:r>
              <a:rPr lang="fr-FR" sz="1200" dirty="0">
                <a:solidFill>
                  <a:srgbClr val="0070C0"/>
                </a:solidFill>
              </a:rPr>
              <a:t>78h EP/39 Français/39 Maths</a:t>
            </a:r>
          </a:p>
        </p:txBody>
      </p:sp>
      <p:sp>
        <p:nvSpPr>
          <p:cNvPr id="18" name="Ellipse 17"/>
          <p:cNvSpPr/>
          <p:nvPr/>
        </p:nvSpPr>
        <p:spPr>
          <a:xfrm>
            <a:off x="3004132" y="2972337"/>
            <a:ext cx="432487" cy="117261"/>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sp>
        <p:nvSpPr>
          <p:cNvPr id="19" name="Ellipse 18"/>
          <p:cNvSpPr/>
          <p:nvPr/>
        </p:nvSpPr>
        <p:spPr>
          <a:xfrm>
            <a:off x="978055" y="2964291"/>
            <a:ext cx="772143" cy="17302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cxnSp>
        <p:nvCxnSpPr>
          <p:cNvPr id="20" name="Connecteur droit avec flèche 19"/>
          <p:cNvCxnSpPr/>
          <p:nvPr/>
        </p:nvCxnSpPr>
        <p:spPr>
          <a:xfrm>
            <a:off x="5385622" y="3096523"/>
            <a:ext cx="2855408" cy="574293"/>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241030" y="3392082"/>
            <a:ext cx="3774495" cy="1200329"/>
          </a:xfrm>
          <a:prstGeom prst="rect">
            <a:avLst/>
          </a:prstGeom>
          <a:noFill/>
        </p:spPr>
        <p:txBody>
          <a:bodyPr wrap="none" rtlCol="0">
            <a:spAutoFit/>
          </a:bodyPr>
          <a:lstStyle/>
          <a:p>
            <a:r>
              <a:rPr lang="fr-FR" sz="1200" dirty="0">
                <a:solidFill>
                  <a:schemeClr val="accent4">
                    <a:lumMod val="75000"/>
                  </a:schemeClr>
                </a:solidFill>
                <a:hlinkClick r:id="rId5" action="ppaction://hlinkpres?slideindex=1&amp;slidetitle="/>
              </a:rPr>
              <a:t>CHEF D’ŒUVRE </a:t>
            </a:r>
            <a:r>
              <a:rPr lang="fr-FR" sz="1200" dirty="0">
                <a:solidFill>
                  <a:schemeClr val="accent4">
                    <a:lumMod val="75000"/>
                  </a:schemeClr>
                </a:solidFill>
              </a:rPr>
              <a:t>: la dotation horaire professeur est égale </a:t>
            </a:r>
          </a:p>
          <a:p>
            <a:r>
              <a:rPr lang="fr-FR" sz="1200" dirty="0">
                <a:solidFill>
                  <a:schemeClr val="accent4">
                    <a:lumMod val="75000"/>
                  </a:schemeClr>
                </a:solidFill>
              </a:rPr>
              <a:t>au double du volume horaire élève (ART6)</a:t>
            </a:r>
          </a:p>
          <a:p>
            <a:r>
              <a:rPr lang="fr-FR" sz="1200" dirty="0">
                <a:solidFill>
                  <a:schemeClr val="accent4">
                    <a:lumMod val="75000"/>
                  </a:schemeClr>
                </a:solidFill>
              </a:rPr>
              <a:t>Dédoublement dotation horaire professeur sans</a:t>
            </a:r>
          </a:p>
          <a:p>
            <a:r>
              <a:rPr lang="fr-FR" sz="1200" dirty="0">
                <a:solidFill>
                  <a:schemeClr val="accent4">
                    <a:lumMod val="75000"/>
                  </a:schemeClr>
                </a:solidFill>
              </a:rPr>
              <a:t>condition de seuil. Caractère pluridisciplinaire. </a:t>
            </a:r>
          </a:p>
          <a:p>
            <a:r>
              <a:rPr lang="fr-FR" sz="1200" dirty="0">
                <a:solidFill>
                  <a:schemeClr val="accent4">
                    <a:lumMod val="75000"/>
                  </a:schemeClr>
                </a:solidFill>
              </a:rPr>
              <a:t>87h EP/87h EG non ciblées.</a:t>
            </a:r>
          </a:p>
          <a:p>
            <a:r>
              <a:rPr lang="fr-FR" sz="1200" dirty="0">
                <a:solidFill>
                  <a:schemeClr val="accent4">
                    <a:lumMod val="75000"/>
                  </a:schemeClr>
                </a:solidFill>
              </a:rPr>
              <a:t>78 EP/78h EG non ciblées.</a:t>
            </a:r>
          </a:p>
        </p:txBody>
      </p:sp>
      <p:sp>
        <p:nvSpPr>
          <p:cNvPr id="23" name="Ellipse 22"/>
          <p:cNvSpPr/>
          <p:nvPr/>
        </p:nvSpPr>
        <p:spPr>
          <a:xfrm>
            <a:off x="3695700" y="4471176"/>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556742" y="4488688"/>
            <a:ext cx="2386912" cy="280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p:cNvCxnSpPr/>
          <p:nvPr/>
        </p:nvCxnSpPr>
        <p:spPr>
          <a:xfrm>
            <a:off x="6022553" y="4682794"/>
            <a:ext cx="2201534" cy="860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224087" y="4592411"/>
            <a:ext cx="4008341" cy="830997"/>
          </a:xfrm>
          <a:prstGeom prst="rect">
            <a:avLst/>
          </a:prstGeom>
          <a:noFill/>
        </p:spPr>
        <p:txBody>
          <a:bodyPr wrap="none" rtlCol="0">
            <a:spAutoFit/>
          </a:bodyPr>
          <a:lstStyle/>
          <a:p>
            <a:r>
              <a:rPr lang="fr-FR" sz="1200" dirty="0">
                <a:solidFill>
                  <a:srgbClr val="FF0000"/>
                </a:solidFill>
              </a:rPr>
              <a:t>Test de positionnement en première année (Français/Maths).</a:t>
            </a:r>
          </a:p>
          <a:p>
            <a:r>
              <a:rPr lang="fr-FR" sz="1200" dirty="0">
                <a:solidFill>
                  <a:srgbClr val="FF0000"/>
                </a:solidFill>
              </a:rPr>
              <a:t>Dédoublement possible en fonction des besoins des élèves.</a:t>
            </a:r>
          </a:p>
          <a:p>
            <a:r>
              <a:rPr lang="fr-FR" sz="1200" dirty="0">
                <a:solidFill>
                  <a:srgbClr val="FF0000"/>
                </a:solidFill>
              </a:rPr>
              <a:t>Contenu de l’AP: CONSOLIDATION des acquis et ORIENTATION</a:t>
            </a:r>
          </a:p>
          <a:p>
            <a:endParaRPr lang="fr-FR" sz="1200" dirty="0">
              <a:solidFill>
                <a:srgbClr val="FF0000"/>
              </a:solidFill>
            </a:endParaRPr>
          </a:p>
        </p:txBody>
      </p:sp>
      <p:sp>
        <p:nvSpPr>
          <p:cNvPr id="26" name="Ellipse 25"/>
          <p:cNvSpPr/>
          <p:nvPr/>
        </p:nvSpPr>
        <p:spPr>
          <a:xfrm>
            <a:off x="2982310" y="4401911"/>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3269" y="1"/>
            <a:ext cx="1191219" cy="2043216"/>
          </a:xfrm>
          <a:prstGeom prst="rect">
            <a:avLst/>
          </a:prstGeom>
        </p:spPr>
      </p:pic>
      <p:sp>
        <p:nvSpPr>
          <p:cNvPr id="29" name="Ellipse 28"/>
          <p:cNvSpPr/>
          <p:nvPr/>
        </p:nvSpPr>
        <p:spPr>
          <a:xfrm>
            <a:off x="6025904" y="1931139"/>
            <a:ext cx="714529" cy="3810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flipV="1">
            <a:off x="6818811" y="1971463"/>
            <a:ext cx="1432683" cy="14472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4885200" y="2591337"/>
            <a:ext cx="419100" cy="3810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4864192" y="2978068"/>
            <a:ext cx="432487" cy="117261"/>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sp>
        <p:nvSpPr>
          <p:cNvPr id="33" name="Ellipse 32"/>
          <p:cNvSpPr/>
          <p:nvPr/>
        </p:nvSpPr>
        <p:spPr>
          <a:xfrm>
            <a:off x="4886410" y="4401911"/>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5515060" y="4401911"/>
            <a:ext cx="4191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8694270" y="6029158"/>
            <a:ext cx="2728850" cy="369332"/>
          </a:xfrm>
          <a:prstGeom prst="rect">
            <a:avLst/>
          </a:prstGeom>
          <a:solidFill>
            <a:schemeClr val="accent6">
              <a:lumMod val="75000"/>
            </a:schemeClr>
          </a:solidFill>
        </p:spPr>
        <p:txBody>
          <a:bodyPr wrap="square" rtlCol="0">
            <a:spAutoFit/>
          </a:bodyPr>
          <a:lstStyle/>
          <a:p>
            <a:pPr algn="ctr"/>
            <a:r>
              <a:rPr lang="fr-FR" b="1" dirty="0">
                <a:hlinkClick r:id="rId4" action="ppaction://hlinkfile"/>
              </a:rPr>
              <a:t>ARRETE</a:t>
            </a:r>
            <a:r>
              <a:rPr lang="fr-FR" b="1" dirty="0"/>
              <a:t> GRILLE CAP</a:t>
            </a:r>
          </a:p>
        </p:txBody>
      </p:sp>
    </p:spTree>
    <p:extLst>
      <p:ext uri="{BB962C8B-B14F-4D97-AF65-F5344CB8AC3E}">
        <p14:creationId xmlns:p14="http://schemas.microsoft.com/office/powerpoint/2010/main" val="31554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P spid="12" grpId="0" animBg="1"/>
      <p:bldP spid="16" grpId="0"/>
      <p:bldP spid="18" grpId="0" animBg="1"/>
      <p:bldP spid="19" grpId="0" animBg="1"/>
      <p:bldP spid="22" grpId="0"/>
      <p:bldP spid="23" grpId="0" animBg="1"/>
      <p:bldP spid="24" grpId="0" animBg="1"/>
      <p:bldP spid="27" grpId="0"/>
      <p:bldP spid="26" grpId="0" animBg="1"/>
      <p:bldP spid="29" grpId="0" animBg="1"/>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456" y="633425"/>
            <a:ext cx="9615055" cy="261610"/>
          </a:xfrm>
          <a:prstGeom prst="rect">
            <a:avLst/>
          </a:prstGeom>
        </p:spPr>
        <p:txBody>
          <a:bodyPr wrap="square">
            <a:spAutoFit/>
          </a:bodyPr>
          <a:lstStyle/>
          <a:p>
            <a:pPr marL="96520" marR="128270" algn="ctr">
              <a:spcBef>
                <a:spcPts val="320"/>
              </a:spcBef>
            </a:pPr>
            <a:r>
              <a:rPr lang="en-US" sz="1100" kern="0" dirty="0">
                <a:latin typeface="Calibri" panose="020F0502020204030204" pitchFamily="34" charset="0"/>
                <a:ea typeface="Times New Roman" panose="02020603050405020304" pitchFamily="18" charset="0"/>
              </a:rPr>
              <a:t>VOLUME HORAIRE DE RÉFÉRENCE (*) CORRESPONDANT À UNE DURÉE DE </a:t>
            </a:r>
            <a:r>
              <a:rPr lang="en-US" sz="1100" b="1" kern="0" dirty="0">
                <a:solidFill>
                  <a:srgbClr val="C00000"/>
                </a:solidFill>
                <a:latin typeface="Calibri" panose="020F0502020204030204" pitchFamily="34" charset="0"/>
                <a:ea typeface="Times New Roman" panose="02020603050405020304" pitchFamily="18" charset="0"/>
              </a:rPr>
              <a:t>82 SEMAINES D'ENSEIGNEMENT, 20 SEMAINES DE PFMP </a:t>
            </a:r>
            <a:r>
              <a:rPr lang="en-US" sz="1100" kern="0" dirty="0">
                <a:latin typeface="Calibri" panose="020F0502020204030204" pitchFamily="34" charset="0"/>
                <a:ea typeface="Times New Roman" panose="02020603050405020304" pitchFamily="18" charset="0"/>
              </a:rPr>
              <a:t>ET </a:t>
            </a:r>
            <a:r>
              <a:rPr lang="en-US" sz="1100" b="1" kern="0" dirty="0">
                <a:solidFill>
                  <a:srgbClr val="C00000"/>
                </a:solidFill>
                <a:latin typeface="Calibri" panose="020F0502020204030204" pitchFamily="34" charset="0"/>
                <a:ea typeface="Times New Roman" panose="02020603050405020304" pitchFamily="18" charset="0"/>
              </a:rPr>
              <a:t>2 SEMAINES D'EXAMEN</a:t>
            </a:r>
            <a:endParaRPr lang="fr-FR" sz="1100" b="1" kern="0" dirty="0">
              <a:solidFill>
                <a:srgbClr val="C00000"/>
              </a:solidFill>
              <a:effectLst/>
              <a:latin typeface="Times New Roman" panose="02020603050405020304" pitchFamily="18" charset="0"/>
              <a:ea typeface="Times New Roman" panose="02020603050405020304" pitchFamily="18"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328648842"/>
              </p:ext>
            </p:extLst>
          </p:nvPr>
        </p:nvGraphicFramePr>
        <p:xfrm>
          <a:off x="194456" y="1003978"/>
          <a:ext cx="7351958" cy="5626464"/>
        </p:xfrm>
        <a:graphic>
          <a:graphicData uri="http://schemas.openxmlformats.org/drawingml/2006/table">
            <a:tbl>
              <a:tblPr firstRow="1" firstCol="1" lastRow="1" lastCol="1" bandRow="1" bandCol="1">
                <a:tableStyleId>{5C22544A-7EE6-4342-B048-85BDC9FD1C3A}</a:tableStyleId>
              </a:tblPr>
              <a:tblGrid>
                <a:gridCol w="2422651">
                  <a:extLst>
                    <a:ext uri="{9D8B030D-6E8A-4147-A177-3AD203B41FA5}">
                      <a16:colId xmlns:a16="http://schemas.microsoft.com/office/drawing/2014/main" val="20000"/>
                    </a:ext>
                  </a:extLst>
                </a:gridCol>
                <a:gridCol w="1258793">
                  <a:extLst>
                    <a:ext uri="{9D8B030D-6E8A-4147-A177-3AD203B41FA5}">
                      <a16:colId xmlns:a16="http://schemas.microsoft.com/office/drawing/2014/main" val="20001"/>
                    </a:ext>
                  </a:extLst>
                </a:gridCol>
                <a:gridCol w="1157707">
                  <a:extLst>
                    <a:ext uri="{9D8B030D-6E8A-4147-A177-3AD203B41FA5}">
                      <a16:colId xmlns:a16="http://schemas.microsoft.com/office/drawing/2014/main" val="20002"/>
                    </a:ext>
                  </a:extLst>
                </a:gridCol>
                <a:gridCol w="1355100">
                  <a:extLst>
                    <a:ext uri="{9D8B030D-6E8A-4147-A177-3AD203B41FA5}">
                      <a16:colId xmlns:a16="http://schemas.microsoft.com/office/drawing/2014/main" val="20003"/>
                    </a:ext>
                  </a:extLst>
                </a:gridCol>
                <a:gridCol w="1157707">
                  <a:extLst>
                    <a:ext uri="{9D8B030D-6E8A-4147-A177-3AD203B41FA5}">
                      <a16:colId xmlns:a16="http://schemas.microsoft.com/office/drawing/2014/main" val="20004"/>
                    </a:ext>
                  </a:extLst>
                </a:gridCol>
              </a:tblGrid>
              <a:tr h="308643">
                <a:tc>
                  <a:txBody>
                    <a:bodyPr/>
                    <a:lstStyle/>
                    <a:p>
                      <a:pPr>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marR="38100" algn="ctr">
                        <a:spcAft>
                          <a:spcPts val="0"/>
                        </a:spcAft>
                      </a:pPr>
                      <a:r>
                        <a:rPr lang="fr-FR" sz="1000">
                          <a:effectLst/>
                        </a:rPr>
                        <a:t>Seconde</a:t>
                      </a:r>
                      <a:r>
                        <a:rPr lang="en-US" sz="1000">
                          <a:effectLst/>
                        </a:rPr>
                        <a:t> prof</a:t>
                      </a:r>
                      <a:endParaRPr lang="fr-FR" sz="1000">
                        <a:effectLst/>
                      </a:endParaRPr>
                    </a:p>
                    <a:p>
                      <a:pPr marL="1905" marR="38100" algn="ctr">
                        <a:spcAft>
                          <a:spcPts val="0"/>
                        </a:spcAft>
                      </a:pPr>
                      <a:r>
                        <a:rPr lang="en-US" sz="1000">
                          <a:effectLst/>
                        </a:rPr>
                        <a:t>30 semaines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1440" marR="9525" indent="-56515" algn="ctr">
                        <a:spcAft>
                          <a:spcPts val="0"/>
                        </a:spcAft>
                      </a:pPr>
                      <a:r>
                        <a:rPr lang="en-US" sz="1000">
                          <a:effectLst/>
                        </a:rPr>
                        <a:t>Première prof</a:t>
                      </a:r>
                      <a:endParaRPr lang="fr-FR" sz="1000">
                        <a:effectLst/>
                      </a:endParaRPr>
                    </a:p>
                    <a:p>
                      <a:pPr marL="91440" marR="9525" indent="-56515" algn="ctr">
                        <a:spcAft>
                          <a:spcPts val="0"/>
                        </a:spcAft>
                      </a:pPr>
                      <a:r>
                        <a:rPr lang="en-US" sz="1000">
                          <a:effectLst/>
                        </a:rPr>
                        <a:t>28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algn="ctr">
                        <a:spcAft>
                          <a:spcPts val="0"/>
                        </a:spcAft>
                      </a:pPr>
                      <a:r>
                        <a:rPr lang="en-US" sz="1000" dirty="0" err="1">
                          <a:effectLst/>
                        </a:rPr>
                        <a:t>Terminale</a:t>
                      </a:r>
                      <a:r>
                        <a:rPr lang="en-US" sz="1000" dirty="0">
                          <a:effectLst/>
                        </a:rPr>
                        <a:t> prof</a:t>
                      </a:r>
                      <a:endParaRPr lang="fr-FR" sz="1000" dirty="0">
                        <a:effectLst/>
                      </a:endParaRPr>
                    </a:p>
                    <a:p>
                      <a:pPr marL="1905" algn="ctr">
                        <a:spcAft>
                          <a:spcPts val="0"/>
                        </a:spcAft>
                      </a:pPr>
                      <a:r>
                        <a:rPr lang="en-US" sz="1000" dirty="0">
                          <a:solidFill>
                            <a:schemeClr val="bg1"/>
                          </a:solidFill>
                          <a:effectLst/>
                        </a:rPr>
                        <a:t> 24 </a:t>
                      </a:r>
                      <a:r>
                        <a:rPr lang="en-US" sz="1000" dirty="0" err="1">
                          <a:solidFill>
                            <a:schemeClr val="bg1"/>
                          </a:solidFill>
                          <a:effectLst/>
                        </a:rPr>
                        <a:t>semaines</a:t>
                      </a:r>
                      <a:r>
                        <a:rPr lang="en-US" sz="1000" dirty="0">
                          <a:solidFill>
                            <a:schemeClr val="bg1"/>
                          </a:solidFill>
                          <a:effectLst/>
                        </a:rPr>
                        <a:t> </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59410" marR="90170" indent="-245745" algn="ctr">
                        <a:spcAft>
                          <a:spcPts val="0"/>
                        </a:spcAft>
                      </a:pPr>
                      <a:r>
                        <a:rPr lang="en-US" sz="1000" dirty="0">
                          <a:effectLst/>
                        </a:rPr>
                        <a:t>Total sur 3 </a:t>
                      </a:r>
                      <a:r>
                        <a:rPr lang="en-US" sz="1000" dirty="0" err="1">
                          <a:effectLst/>
                        </a:rPr>
                        <a:t>ans</a:t>
                      </a:r>
                      <a:endParaRPr lang="fr-FR" sz="1000" dirty="0">
                        <a:effectLst/>
                      </a:endParaRPr>
                    </a:p>
                    <a:p>
                      <a:pPr marL="359410" marR="90170" indent="-245745" algn="ctr">
                        <a:spcAft>
                          <a:spcPts val="0"/>
                        </a:spcAft>
                      </a:pPr>
                      <a:r>
                        <a:rPr lang="en-US" sz="1000" dirty="0">
                          <a:solidFill>
                            <a:schemeClr val="bg1"/>
                          </a:solidFill>
                          <a:effectLst/>
                        </a:rPr>
                        <a:t>82 </a:t>
                      </a:r>
                      <a:r>
                        <a:rPr lang="en-US" sz="1000" dirty="0" err="1">
                          <a:solidFill>
                            <a:schemeClr val="bg1"/>
                          </a:solidFill>
                          <a:effectLst/>
                        </a:rPr>
                        <a:t>s</a:t>
                      </a:r>
                      <a:r>
                        <a:rPr lang="en-US" sz="1000" dirty="0" err="1">
                          <a:effectLst/>
                        </a:rPr>
                        <a:t>emaines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197528">
                <a:tc>
                  <a:txBody>
                    <a:bodyPr/>
                    <a:lstStyle/>
                    <a:p>
                      <a:pPr marL="15875" marR="541655">
                        <a:spcAft>
                          <a:spcPts val="0"/>
                        </a:spcAft>
                      </a:pPr>
                      <a:r>
                        <a:rPr lang="en-US" sz="1000">
                          <a:effectLst/>
                        </a:rPr>
                        <a:t>ENSEIGNEMENTS PROFESSIONNELS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450                         </a:t>
                      </a:r>
                      <a:r>
                        <a:rPr lang="en-US" sz="1000" dirty="0">
                          <a:solidFill>
                            <a:srgbClr val="FF0000"/>
                          </a:solidFill>
                          <a:effectLst/>
                        </a:rPr>
                        <a:t>15H</a:t>
                      </a:r>
                      <a:r>
                        <a:rPr lang="en-US" sz="1000" dirty="0">
                          <a:solidFill>
                            <a:srgbClr val="C00000"/>
                          </a:solidFill>
                          <a:effectLst/>
                        </a:rPr>
                        <a:t>/S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420                     </a:t>
                      </a:r>
                      <a:r>
                        <a:rPr lang="en-US" sz="1000" dirty="0">
                          <a:solidFill>
                            <a:srgbClr val="FF0000"/>
                          </a:solidFill>
                          <a:effectLst/>
                        </a:rPr>
                        <a:t>15H</a:t>
                      </a:r>
                      <a:r>
                        <a:rPr lang="en-US" sz="1000" dirty="0">
                          <a:solidFill>
                            <a:srgbClr val="C00000"/>
                          </a:solidFill>
                          <a:effectLst/>
                        </a:rPr>
                        <a:t>/S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19685">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348                         </a:t>
                      </a:r>
                      <a:r>
                        <a:rPr lang="en-US" sz="1000" dirty="0">
                          <a:solidFill>
                            <a:srgbClr val="FF0000"/>
                          </a:solidFill>
                          <a:effectLst/>
                        </a:rPr>
                        <a:t>14,5H</a:t>
                      </a:r>
                      <a:r>
                        <a:rPr lang="en-US" sz="1000" dirty="0">
                          <a:solidFill>
                            <a:srgbClr val="C00000"/>
                          </a:solidFill>
                          <a:effectLst/>
                        </a:rPr>
                        <a:t>/S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0">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1 218</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144664">
                <a:tc>
                  <a:txBody>
                    <a:bodyPr/>
                    <a:lstStyle/>
                    <a:p>
                      <a:pPr marL="15875">
                        <a:spcAft>
                          <a:spcPts val="0"/>
                        </a:spcAft>
                      </a:pPr>
                      <a:r>
                        <a:rPr lang="en-US" sz="1000">
                          <a:effectLst/>
                        </a:rPr>
                        <a:t>Enseignement professionnel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360                         </a:t>
                      </a:r>
                      <a:r>
                        <a:rPr lang="en-US" sz="1000" dirty="0">
                          <a:solidFill>
                            <a:srgbClr val="C00000"/>
                          </a:solidFill>
                          <a:effectLst/>
                        </a:rPr>
                        <a:t>12h/s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294                   </a:t>
                      </a:r>
                      <a:r>
                        <a:rPr lang="en-US" sz="1000" dirty="0">
                          <a:solidFill>
                            <a:srgbClr val="C00000"/>
                          </a:solidFill>
                          <a:effectLst/>
                        </a:rPr>
                        <a:t>10,5h/s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252                          </a:t>
                      </a:r>
                      <a:r>
                        <a:rPr lang="en-US" sz="1000" dirty="0">
                          <a:solidFill>
                            <a:srgbClr val="C00000"/>
                          </a:solidFill>
                          <a:effectLst/>
                        </a:rPr>
                        <a:t>10,5h/s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906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02886">
                <a:tc>
                  <a:txBody>
                    <a:bodyPr/>
                    <a:lstStyle/>
                    <a:p>
                      <a:pPr marL="15875" marR="72390">
                        <a:spcAft>
                          <a:spcPts val="0"/>
                        </a:spcAft>
                      </a:pPr>
                      <a:r>
                        <a:rPr lang="en-US" sz="1000">
                          <a:effectLst/>
                        </a:rPr>
                        <a:t>Enseignements professionnels et français en co-intervention (a)</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15                           </a:t>
                      </a:r>
                      <a:r>
                        <a:rPr lang="en-US" sz="1000" dirty="0">
                          <a:solidFill>
                            <a:srgbClr val="C00000"/>
                          </a:solidFill>
                          <a:effectLst/>
                        </a:rPr>
                        <a:t>0,5h/</a:t>
                      </a:r>
                      <a:r>
                        <a:rPr lang="en-US" sz="1000" dirty="0">
                          <a:effectLst/>
                        </a:rPr>
                        <a:t>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14                       </a:t>
                      </a:r>
                      <a:r>
                        <a:rPr lang="en-US" sz="1000" dirty="0">
                          <a:solidFill>
                            <a:srgbClr val="C00000"/>
                          </a:solidFill>
                          <a:effectLst/>
                        </a:rPr>
                        <a:t>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a:effectLst/>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29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257180">
                <a:tc>
                  <a:txBody>
                    <a:bodyPr/>
                    <a:lstStyle/>
                    <a:p>
                      <a:pPr marR="83820">
                        <a:spcAft>
                          <a:spcPts val="0"/>
                        </a:spcAft>
                      </a:pPr>
                      <a:r>
                        <a:rPr lang="en-US" sz="1000" dirty="0" err="1">
                          <a:effectLst/>
                        </a:rPr>
                        <a:t>Enseignements</a:t>
                      </a:r>
                      <a:r>
                        <a:rPr lang="en-US" sz="1000" dirty="0">
                          <a:effectLst/>
                        </a:rPr>
                        <a:t> </a:t>
                      </a:r>
                      <a:r>
                        <a:rPr lang="en-US" sz="1000" dirty="0" err="1">
                          <a:effectLst/>
                        </a:rPr>
                        <a:t>professionnels</a:t>
                      </a:r>
                      <a:r>
                        <a:rPr lang="en-US" sz="1000" dirty="0">
                          <a:effectLst/>
                        </a:rPr>
                        <a:t> et </a:t>
                      </a:r>
                      <a:r>
                        <a:rPr lang="en-US" sz="1000" dirty="0" err="1">
                          <a:effectLst/>
                        </a:rPr>
                        <a:t>mathématiques</a:t>
                      </a:r>
                      <a:r>
                        <a:rPr lang="en-US" sz="1000" dirty="0">
                          <a:effectLst/>
                        </a:rPr>
                        <a:t>-sciences </a:t>
                      </a:r>
                      <a:r>
                        <a:rPr lang="en-US" sz="1000" dirty="0" err="1">
                          <a:effectLst/>
                        </a:rPr>
                        <a:t>en</a:t>
                      </a:r>
                      <a:r>
                        <a:rPr lang="en-US" sz="1000" dirty="0">
                          <a:effectLst/>
                        </a:rPr>
                        <a:t> co-intervention (a)</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15                           </a:t>
                      </a:r>
                      <a:r>
                        <a:rPr lang="en-US" sz="1000" dirty="0">
                          <a:solidFill>
                            <a:srgbClr val="C00000"/>
                          </a:solidFill>
                          <a:effectLst/>
                        </a:rPr>
                        <a:t>0,5h/s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14                       </a:t>
                      </a:r>
                      <a:r>
                        <a:rPr lang="en-US" sz="1000" dirty="0">
                          <a:solidFill>
                            <a:srgbClr val="C00000"/>
                          </a:solidFill>
                          <a:effectLst/>
                        </a:rPr>
                        <a:t>0,5h/s</a:t>
                      </a:r>
                      <a:r>
                        <a:rPr lang="en-US"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fr-FR" sz="1000">
                        <a:effectLst/>
                      </a:endParaRPr>
                    </a:p>
                    <a:p>
                      <a:pPr marL="19050">
                        <a:spcAft>
                          <a:spcPts val="0"/>
                        </a:spcAft>
                      </a:pPr>
                      <a:r>
                        <a:rPr lang="en-US" sz="1000">
                          <a:effectLst/>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29 </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138234">
                <a:tc>
                  <a:txBody>
                    <a:bodyPr/>
                    <a:lstStyle/>
                    <a:p>
                      <a:pPr marL="15875">
                        <a:spcAft>
                          <a:spcPts val="0"/>
                        </a:spcAft>
                      </a:pPr>
                      <a:r>
                        <a:rPr lang="en-US" sz="1000">
                          <a:effectLst/>
                        </a:rPr>
                        <a:t>Réalisation d'un projet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a:effectLst/>
                        </a:rPr>
                        <a: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42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24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66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239872">
                <a:tc>
                  <a:txBody>
                    <a:bodyPr/>
                    <a:lstStyle/>
                    <a:p>
                      <a:pPr marL="15875" marR="838835">
                        <a:spcAft>
                          <a:spcPts val="0"/>
                        </a:spcAft>
                      </a:pPr>
                      <a:r>
                        <a:rPr lang="en-US" sz="1000">
                          <a:effectLst/>
                        </a:rPr>
                        <a:t>Prévention-santé-environnement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36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94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274122">
                <a:tc>
                  <a:txBody>
                    <a:bodyPr/>
                    <a:lstStyle/>
                    <a:p>
                      <a:pPr marR="626110">
                        <a:spcAft>
                          <a:spcPts val="0"/>
                        </a:spcAft>
                      </a:pPr>
                      <a:r>
                        <a:rPr lang="en-US" sz="1000">
                          <a:effectLst/>
                        </a:rPr>
                        <a:t>Eco-gestion ou éco-droit (selon la spécialité)</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 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36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94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r h="185384">
                <a:tc>
                  <a:txBody>
                    <a:bodyPr/>
                    <a:lstStyle/>
                    <a:p>
                      <a:pPr marL="15875" marR="584200">
                        <a:spcAft>
                          <a:spcPts val="0"/>
                        </a:spcAft>
                      </a:pPr>
                      <a:r>
                        <a:rPr lang="en-US" sz="1000">
                          <a:effectLst/>
                        </a:rPr>
                        <a:t>ENSEIGNEMENTS GÉNÉRAUX</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390                         </a:t>
                      </a:r>
                      <a:r>
                        <a:rPr lang="en-US" sz="1000" dirty="0">
                          <a:solidFill>
                            <a:srgbClr val="C00000"/>
                          </a:solidFill>
                          <a:effectLst/>
                        </a:rPr>
                        <a:t>13H/S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350                  </a:t>
                      </a:r>
                      <a:r>
                        <a:rPr lang="en-US" sz="1000" dirty="0">
                          <a:solidFill>
                            <a:srgbClr val="C00000"/>
                          </a:solidFill>
                          <a:effectLst/>
                        </a:rPr>
                        <a:t>13,5H/S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360                            </a:t>
                      </a:r>
                      <a:r>
                        <a:rPr lang="en-US" sz="1000" dirty="0">
                          <a:solidFill>
                            <a:srgbClr val="C00000"/>
                          </a:solidFill>
                          <a:effectLst/>
                        </a:rPr>
                        <a:t>15H/S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1 100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8"/>
                  </a:ext>
                </a:extLst>
              </a:tr>
              <a:tr h="283238">
                <a:tc>
                  <a:txBody>
                    <a:bodyPr/>
                    <a:lstStyle/>
                    <a:p>
                      <a:pPr marL="15875" marR="135890">
                        <a:spcAft>
                          <a:spcPts val="0"/>
                        </a:spcAft>
                      </a:pPr>
                      <a:r>
                        <a:rPr lang="en-US" sz="1000">
                          <a:effectLst/>
                        </a:rPr>
                        <a:t>Français, histoire-géographie et enseignement moral et civique (b)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120                            </a:t>
                      </a:r>
                      <a:r>
                        <a:rPr lang="en-US" sz="1000" dirty="0">
                          <a:solidFill>
                            <a:srgbClr val="C00000"/>
                          </a:solidFill>
                          <a:effectLst/>
                        </a:rPr>
                        <a:t>4h/s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98                       </a:t>
                      </a:r>
                      <a:r>
                        <a:rPr lang="en-US" sz="1000" dirty="0">
                          <a:solidFill>
                            <a:srgbClr val="C00000"/>
                          </a:solidFill>
                          <a:effectLst/>
                        </a:rPr>
                        <a:t>3,5h/s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108                            </a:t>
                      </a:r>
                      <a:r>
                        <a:rPr lang="en-US" sz="1000" dirty="0">
                          <a:solidFill>
                            <a:srgbClr val="C00000"/>
                          </a:solidFill>
                          <a:effectLst/>
                        </a:rPr>
                        <a:t>4,5h/s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326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9"/>
                  </a:ext>
                </a:extLst>
              </a:tr>
              <a:tr h="150379">
                <a:tc>
                  <a:txBody>
                    <a:bodyPr/>
                    <a:lstStyle/>
                    <a:p>
                      <a:pPr marL="15875">
                        <a:spcAft>
                          <a:spcPts val="0"/>
                        </a:spcAft>
                      </a:pPr>
                      <a:r>
                        <a:rPr lang="en-US" sz="1000">
                          <a:effectLst/>
                        </a:rPr>
                        <a:t>Mathématiques (b)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60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56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60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176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0"/>
                  </a:ext>
                </a:extLst>
              </a:tr>
              <a:tr h="152165">
                <a:tc>
                  <a:txBody>
                    <a:bodyPr/>
                    <a:lstStyle/>
                    <a:p>
                      <a:pPr marL="15875">
                        <a:spcAft>
                          <a:spcPts val="0"/>
                        </a:spcAft>
                      </a:pPr>
                      <a:r>
                        <a:rPr lang="en-US" sz="1000">
                          <a:effectLst/>
                        </a:rPr>
                        <a:t>Langue vivante A</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60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56                           </a:t>
                      </a:r>
                      <a:r>
                        <a:rPr lang="en-US" sz="1000" dirty="0">
                          <a:solidFill>
                            <a:srgbClr val="C00000"/>
                          </a:solidFill>
                          <a:effectLst/>
                        </a:rPr>
                        <a:t>2h/s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60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176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1"/>
                  </a:ext>
                </a:extLst>
              </a:tr>
              <a:tr h="195028">
                <a:tc>
                  <a:txBody>
                    <a:bodyPr/>
                    <a:lstStyle/>
                    <a:p>
                      <a:pPr marL="15875" marR="102235">
                        <a:spcAft>
                          <a:spcPts val="0"/>
                        </a:spcAft>
                      </a:pPr>
                      <a:r>
                        <a:rPr lang="en-US" sz="1000">
                          <a:effectLst/>
                        </a:rPr>
                        <a:t>Physique-chimie ou langue vivante B (selon la spécialité)</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45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42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36                              </a:t>
                      </a:r>
                      <a:r>
                        <a:rPr lang="en-US" sz="1000" dirty="0">
                          <a:solidFill>
                            <a:srgbClr val="C00000"/>
                          </a:solidFill>
                          <a:effectLst/>
                        </a:rPr>
                        <a:t>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123 </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2"/>
                  </a:ext>
                </a:extLst>
              </a:tr>
              <a:tr h="167524">
                <a:tc>
                  <a:txBody>
                    <a:bodyPr/>
                    <a:lstStyle/>
                    <a:p>
                      <a:pPr marL="15875" marR="419735">
                        <a:spcAft>
                          <a:spcPts val="0"/>
                        </a:spcAft>
                      </a:pPr>
                      <a:r>
                        <a:rPr lang="en-US" sz="1000">
                          <a:effectLst/>
                        </a:rPr>
                        <a:t>Arts appliqués et culture artistique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24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82  </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3"/>
                  </a:ext>
                </a:extLst>
              </a:tr>
              <a:tr h="149664">
                <a:tc>
                  <a:txBody>
                    <a:bodyPr/>
                    <a:lstStyle/>
                    <a:p>
                      <a:pPr marL="15875">
                        <a:spcAft>
                          <a:spcPts val="0"/>
                        </a:spcAft>
                      </a:pPr>
                      <a:r>
                        <a:rPr lang="en-US" sz="1000">
                          <a:effectLst/>
                        </a:rPr>
                        <a:t>Education physique et sportive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75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70                       </a:t>
                      </a:r>
                      <a:r>
                        <a:rPr lang="en-US" sz="1000" dirty="0">
                          <a:solidFill>
                            <a:srgbClr val="C00000"/>
                          </a:solidFill>
                          <a:effectLst/>
                        </a:rPr>
                        <a:t>2,5h/s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72                                 </a:t>
                      </a:r>
                      <a:r>
                        <a:rPr lang="en-US" sz="1000" dirty="0">
                          <a:solidFill>
                            <a:srgbClr val="C00000"/>
                          </a:solidFill>
                          <a:effectLst/>
                        </a:rPr>
                        <a:t>3h/s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217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4"/>
                  </a:ext>
                </a:extLst>
              </a:tr>
              <a:tr h="197528">
                <a:tc>
                  <a:txBody>
                    <a:bodyPr/>
                    <a:lstStyle/>
                    <a:p>
                      <a:pPr marL="14605">
                        <a:spcAft>
                          <a:spcPts val="0"/>
                        </a:spcAft>
                      </a:pPr>
                      <a:r>
                        <a:rPr lang="en-US" sz="1000">
                          <a:effectLst/>
                        </a:rPr>
                        <a:t>SOUTIEN AU PARCOURS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8415">
                        <a:spcAft>
                          <a:spcPts val="0"/>
                        </a:spcAft>
                      </a:pPr>
                      <a:r>
                        <a:rPr lang="en-US" sz="1000" dirty="0">
                          <a:effectLst/>
                        </a:rPr>
                        <a:t>30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
                        <a:spcAft>
                          <a:spcPts val="0"/>
                        </a:spcAft>
                      </a:pPr>
                      <a:r>
                        <a:rPr lang="en-US" sz="1000" dirty="0">
                          <a:effectLst/>
                        </a:rPr>
                        <a:t>28                           </a:t>
                      </a:r>
                      <a:r>
                        <a:rPr lang="en-US" sz="1000" dirty="0">
                          <a:solidFill>
                            <a:srgbClr val="C00000"/>
                          </a:solidFill>
                          <a:effectLst/>
                        </a:rPr>
                        <a:t>1h/s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a:spcAft>
                          <a:spcPts val="0"/>
                        </a:spcAft>
                      </a:pPr>
                      <a:r>
                        <a:rPr lang="en-US" sz="1000" dirty="0">
                          <a:effectLst/>
                        </a:rPr>
                        <a:t>36                             </a:t>
                      </a:r>
                      <a:r>
                        <a:rPr lang="en-US" sz="1000" dirty="0">
                          <a:solidFill>
                            <a:srgbClr val="C00000"/>
                          </a:solidFill>
                          <a:effectLst/>
                        </a:rPr>
                        <a:t> 1,5h/s</a:t>
                      </a:r>
                      <a:endParaRPr lang="fr-FR" sz="1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7150">
                        <a:spcAft>
                          <a:spcPts val="0"/>
                        </a:spcAft>
                      </a:pPr>
                      <a:r>
                        <a:rPr lang="en-US" sz="1000" dirty="0">
                          <a:effectLst/>
                        </a:rPr>
                        <a:t>94</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5"/>
                  </a:ext>
                </a:extLst>
              </a:tr>
              <a:tr h="195385">
                <a:tc>
                  <a:txBody>
                    <a:bodyPr/>
                    <a:lstStyle/>
                    <a:p>
                      <a:pPr marL="14605">
                        <a:spcAft>
                          <a:spcPts val="0"/>
                        </a:spcAft>
                      </a:pPr>
                      <a:r>
                        <a:rPr lang="en-US" sz="1000">
                          <a:effectLst/>
                        </a:rPr>
                        <a:t>TOTAL DES HEURES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870                         </a:t>
                      </a:r>
                      <a:r>
                        <a:rPr lang="en-US" sz="1000" b="1" dirty="0">
                          <a:solidFill>
                            <a:srgbClr val="C00000"/>
                          </a:solidFill>
                          <a:effectLst/>
                        </a:rPr>
                        <a:t>29h/s</a:t>
                      </a:r>
                      <a:endParaRPr lang="fr-FR"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798                   </a:t>
                      </a:r>
                      <a:r>
                        <a:rPr lang="en-US" sz="1000" b="1" dirty="0">
                          <a:solidFill>
                            <a:srgbClr val="C00000"/>
                          </a:solidFill>
                          <a:effectLst/>
                        </a:rPr>
                        <a:t>28,5h/s</a:t>
                      </a:r>
                      <a:endParaRPr lang="fr-FR"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744                             </a:t>
                      </a:r>
                      <a:r>
                        <a:rPr lang="en-US" sz="1000" b="1" dirty="0">
                          <a:solidFill>
                            <a:srgbClr val="C00000"/>
                          </a:solidFill>
                          <a:effectLst/>
                        </a:rPr>
                        <a:t>31h/s</a:t>
                      </a:r>
                      <a:endParaRPr lang="fr-FR"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 </a:t>
                      </a:r>
                      <a:r>
                        <a:rPr lang="en-US" sz="1000" dirty="0">
                          <a:solidFill>
                            <a:schemeClr val="bg1"/>
                          </a:solidFill>
                          <a:effectLst/>
                        </a:rPr>
                        <a:t>2412</a:t>
                      </a:r>
                      <a:endParaRPr lang="fr-FR"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6"/>
                  </a:ext>
                </a:extLst>
              </a:tr>
              <a:tr h="225971">
                <a:tc>
                  <a:txBody>
                    <a:bodyPr/>
                    <a:lstStyle/>
                    <a:p>
                      <a:pPr marL="15875" marR="84455">
                        <a:spcAft>
                          <a:spcPts val="0"/>
                        </a:spcAft>
                      </a:pPr>
                      <a:r>
                        <a:rPr lang="en-US" sz="1000">
                          <a:effectLst/>
                        </a:rPr>
                        <a:t>PFMP OBLIGATOIRE POUR L’EXAMEN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26670">
                        <a:spcAft>
                          <a:spcPts val="0"/>
                        </a:spcAft>
                      </a:pPr>
                      <a:r>
                        <a:rPr lang="en-US" sz="1000" dirty="0">
                          <a:effectLst/>
                        </a:rPr>
                        <a:t>4 à 6 </a:t>
                      </a:r>
                      <a:r>
                        <a:rPr lang="en-US" sz="1000" dirty="0" err="1">
                          <a:effectLst/>
                        </a:rPr>
                        <a:t>semaines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41275">
                        <a:spcAft>
                          <a:spcPts val="0"/>
                        </a:spcAft>
                      </a:pPr>
                      <a:r>
                        <a:rPr lang="en-US" sz="1000">
                          <a:effectLst/>
                        </a:rPr>
                        <a:t>6 à 8 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6 </a:t>
                      </a:r>
                      <a:r>
                        <a:rPr lang="en-US" sz="1000" dirty="0" err="1">
                          <a:effectLst/>
                        </a:rPr>
                        <a:t>semaines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16 à 20</a:t>
                      </a:r>
                      <a:endParaRPr lang="fr-FR" sz="1000">
                        <a:effectLst/>
                      </a:endParaRPr>
                    </a:p>
                    <a:p>
                      <a:pPr marL="19050">
                        <a:spcAft>
                          <a:spcPts val="0"/>
                        </a:spcAft>
                      </a:pPr>
                      <a:r>
                        <a:rPr lang="en-US" sz="1000">
                          <a:effectLst/>
                        </a:rPr>
                        <a:t>semaines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7"/>
                  </a:ext>
                </a:extLst>
              </a:tr>
              <a:tr h="428633">
                <a:tc>
                  <a:txBody>
                    <a:bodyPr/>
                    <a:lstStyle/>
                    <a:p>
                      <a:pPr marR="690245">
                        <a:spcAft>
                          <a:spcPts val="0"/>
                        </a:spcAft>
                      </a:pPr>
                      <a:r>
                        <a:rPr lang="en-US" sz="1000" dirty="0">
                          <a:effectLst/>
                        </a:rPr>
                        <a:t>PARCOURS </a:t>
                      </a:r>
                      <a:r>
                        <a:rPr lang="en-US" sz="1000" dirty="0">
                          <a:solidFill>
                            <a:schemeClr val="bg1"/>
                          </a:solidFill>
                          <a:effectLst/>
                        </a:rPr>
                        <a:t>PERSONNALISÉ :</a:t>
                      </a:r>
                      <a:endParaRPr lang="fr-FR" sz="1000" dirty="0">
                        <a:solidFill>
                          <a:schemeClr val="bg1"/>
                        </a:solidFill>
                        <a:effectLst/>
                      </a:endParaRPr>
                    </a:p>
                  </a:txBody>
                  <a:tcPr marL="0" marR="0" marT="0" marB="0"/>
                </a:tc>
                <a:tc>
                  <a:txBody>
                    <a:bodyPr/>
                    <a:lstStyle/>
                    <a:p>
                      <a:pPr>
                        <a:spcAft>
                          <a:spcPts val="0"/>
                        </a:spcAft>
                      </a:pPr>
                      <a:r>
                        <a:rPr lang="en-US"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0" marR="163195">
                        <a:spcAft>
                          <a:spcPts val="0"/>
                        </a:spcAft>
                        <a:tabLst>
                          <a:tab pos="108585" algn="l"/>
                        </a:tabLst>
                      </a:pPr>
                      <a:r>
                        <a:rPr lang="en-US" sz="1000">
                          <a:effectLst/>
                        </a:rPr>
                        <a:t>PFMP</a:t>
                      </a:r>
                      <a:endParaRPr lang="fr-FR" sz="1000">
                        <a:effectLst/>
                      </a:endParaRPr>
                    </a:p>
                    <a:p>
                      <a:pPr marL="19050" marR="94615">
                        <a:spcAft>
                          <a:spcPts val="0"/>
                        </a:spcAft>
                        <a:tabLst>
                          <a:tab pos="108585" algn="l"/>
                        </a:tabLst>
                      </a:pPr>
                      <a:r>
                        <a:rPr lang="en-US" sz="1000">
                          <a:effectLst/>
                        </a:rPr>
                        <a:t>Préparation poursuite d’études : (30 h/s)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Aft>
                          <a:spcPts val="0"/>
                        </a:spcAft>
                      </a:pPr>
                      <a:r>
                        <a:rPr lang="en-US" sz="1000" dirty="0">
                          <a:effectLst/>
                        </a:rPr>
                        <a:t> </a:t>
                      </a:r>
                      <a:endParaRPr lang="fr-FR" sz="1000" dirty="0">
                        <a:effectLst/>
                      </a:endParaRPr>
                    </a:p>
                    <a:p>
                      <a:pPr>
                        <a:spcAft>
                          <a:spcPts val="0"/>
                        </a:spcAft>
                      </a:pPr>
                      <a:r>
                        <a:rPr lang="en-US" sz="1000" dirty="0">
                          <a:effectLst/>
                        </a:rPr>
                        <a:t> </a:t>
                      </a:r>
                      <a:endParaRPr lang="fr-FR" sz="1000" dirty="0">
                        <a:effectLst/>
                      </a:endParaRPr>
                    </a:p>
                    <a:p>
                      <a:pPr>
                        <a:spcAft>
                          <a:spcPts val="0"/>
                        </a:spcAft>
                      </a:pPr>
                      <a:r>
                        <a:rPr lang="en-US" sz="1000" dirty="0">
                          <a:effectLst/>
                        </a:rPr>
                        <a:t>4 </a:t>
                      </a:r>
                      <a:r>
                        <a:rPr lang="en-US" sz="1000" dirty="0" err="1">
                          <a:effectLst/>
                        </a:rPr>
                        <a:t>semaines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18"/>
                  </a:ext>
                </a:extLst>
              </a:tr>
              <a:tr h="541506">
                <a:tc gridSpan="5">
                  <a:txBody>
                    <a:bodyPr/>
                    <a:lstStyle/>
                    <a:p>
                      <a:pPr marL="15875">
                        <a:spcAft>
                          <a:spcPts val="0"/>
                        </a:spcAft>
                      </a:pPr>
                      <a:r>
                        <a:rPr lang="en-US" sz="1000" dirty="0">
                          <a:effectLst/>
                        </a:rPr>
                        <a:t>(*)      Volume </a:t>
                      </a:r>
                      <a:r>
                        <a:rPr lang="en-US" sz="1000" dirty="0" err="1">
                          <a:effectLst/>
                        </a:rPr>
                        <a:t>horaire</a:t>
                      </a:r>
                      <a:r>
                        <a:rPr lang="en-US" sz="1000" dirty="0">
                          <a:effectLst/>
                        </a:rPr>
                        <a:t> </a:t>
                      </a:r>
                      <a:r>
                        <a:rPr lang="en-US" sz="1000" dirty="0" err="1">
                          <a:effectLst/>
                        </a:rPr>
                        <a:t>élève</a:t>
                      </a:r>
                      <a:r>
                        <a:rPr lang="en-US" sz="1000" dirty="0">
                          <a:effectLst/>
                        </a:rPr>
                        <a:t> </a:t>
                      </a:r>
                      <a:r>
                        <a:rPr lang="en-US" sz="1000" dirty="0" err="1">
                          <a:effectLst/>
                        </a:rPr>
                        <a:t>identique</a:t>
                      </a:r>
                      <a:r>
                        <a:rPr lang="en-US" sz="1000" dirty="0">
                          <a:effectLst/>
                        </a:rPr>
                        <a:t> </a:t>
                      </a:r>
                      <a:r>
                        <a:rPr lang="en-US" sz="1000" dirty="0" err="1">
                          <a:effectLst/>
                        </a:rPr>
                        <a:t>quelle</a:t>
                      </a:r>
                      <a:r>
                        <a:rPr lang="en-US" sz="1000" dirty="0">
                          <a:effectLst/>
                        </a:rPr>
                        <a:t> que </a:t>
                      </a:r>
                      <a:r>
                        <a:rPr lang="en-US" sz="1000" dirty="0" err="1">
                          <a:effectLst/>
                        </a:rPr>
                        <a:t>soit</a:t>
                      </a:r>
                      <a:r>
                        <a:rPr lang="en-US" sz="1000" dirty="0">
                          <a:effectLst/>
                        </a:rPr>
                        <a:t> la </a:t>
                      </a:r>
                      <a:r>
                        <a:rPr lang="en-US" sz="1000" dirty="0" err="1">
                          <a:effectLst/>
                        </a:rPr>
                        <a:t>spécialité</a:t>
                      </a:r>
                      <a:r>
                        <a:rPr lang="en-US" sz="1000" dirty="0">
                          <a:effectLst/>
                        </a:rPr>
                        <a:t> (2 350h).</a:t>
                      </a:r>
                      <a:endParaRPr lang="fr-FR" sz="1000" dirty="0">
                        <a:effectLst/>
                      </a:endParaRPr>
                    </a:p>
                    <a:p>
                      <a:pPr marL="342900" lvl="0" indent="-342900">
                        <a:spcAft>
                          <a:spcPts val="0"/>
                        </a:spcAft>
                        <a:buSzPts val="1000"/>
                        <a:buFont typeface="Times New Roman" panose="02020603050405020304" pitchFamily="18" charset="0"/>
                        <a:buAutoNum type="alphaLcParenBoth"/>
                        <a:tabLst>
                          <a:tab pos="238760" algn="l"/>
                        </a:tabLst>
                      </a:pPr>
                      <a:r>
                        <a:rPr lang="en-US" sz="1000" spc="-5" dirty="0">
                          <a:effectLst/>
                        </a:rPr>
                        <a:t>La dotation </a:t>
                      </a:r>
                      <a:r>
                        <a:rPr lang="en-US" sz="1000" spc="-5" dirty="0" err="1">
                          <a:effectLst/>
                        </a:rPr>
                        <a:t>horaire</a:t>
                      </a:r>
                      <a:r>
                        <a:rPr lang="en-US" sz="1000" spc="-5" dirty="0">
                          <a:effectLst/>
                        </a:rPr>
                        <a:t> </a:t>
                      </a:r>
                      <a:r>
                        <a:rPr lang="en-US" sz="1000" spc="-5" dirty="0" err="1">
                          <a:effectLst/>
                        </a:rPr>
                        <a:t>professeur</a:t>
                      </a:r>
                      <a:r>
                        <a:rPr lang="en-US" sz="1000" spc="-5" dirty="0">
                          <a:effectLst/>
                        </a:rPr>
                        <a:t> </a:t>
                      </a:r>
                      <a:r>
                        <a:rPr lang="en-US" sz="1000" spc="-5" dirty="0" err="1">
                          <a:effectLst/>
                        </a:rPr>
                        <a:t>est</a:t>
                      </a:r>
                      <a:r>
                        <a:rPr lang="en-US" sz="1000" spc="-5" dirty="0">
                          <a:effectLst/>
                        </a:rPr>
                        <a:t> </a:t>
                      </a:r>
                      <a:r>
                        <a:rPr lang="en-US" sz="1000" spc="-5" dirty="0" err="1">
                          <a:effectLst/>
                        </a:rPr>
                        <a:t>égale</a:t>
                      </a:r>
                      <a:r>
                        <a:rPr lang="en-US" sz="1000" spc="-5" dirty="0">
                          <a:effectLst/>
                        </a:rPr>
                        <a:t> au double du volume </a:t>
                      </a:r>
                      <a:r>
                        <a:rPr lang="en-US" sz="1000" spc="-5" dirty="0" err="1">
                          <a:effectLst/>
                        </a:rPr>
                        <a:t>horaire</a:t>
                      </a:r>
                      <a:r>
                        <a:rPr lang="en-US" sz="1000" spc="-35" dirty="0">
                          <a:effectLst/>
                        </a:rPr>
                        <a:t> </a:t>
                      </a:r>
                      <a:r>
                        <a:rPr lang="en-US" sz="1000" spc="-5" dirty="0" err="1">
                          <a:effectLst/>
                        </a:rPr>
                        <a:t>élève</a:t>
                      </a:r>
                      <a:r>
                        <a:rPr lang="en-US" sz="1000" spc="-5" dirty="0">
                          <a:effectLst/>
                        </a:rPr>
                        <a:t>.</a:t>
                      </a:r>
                      <a:endParaRPr lang="fr-FR" sz="1000" spc="-5" dirty="0">
                        <a:effectLst/>
                      </a:endParaRPr>
                    </a:p>
                    <a:p>
                      <a:pPr marL="342900" marR="136525" lvl="0" indent="-342900">
                        <a:spcAft>
                          <a:spcPts val="0"/>
                        </a:spcAft>
                        <a:buSzPts val="1000"/>
                        <a:buFont typeface="Times New Roman" panose="02020603050405020304" pitchFamily="18" charset="0"/>
                        <a:buAutoNum type="alphaLcParenBoth"/>
                        <a:tabLst>
                          <a:tab pos="238760" algn="l"/>
                        </a:tabLst>
                      </a:pPr>
                      <a:r>
                        <a:rPr lang="en-US" sz="1000" spc="-5" dirty="0">
                          <a:effectLst/>
                        </a:rPr>
                        <a:t>Les </a:t>
                      </a:r>
                      <a:r>
                        <a:rPr lang="en-US" sz="1000" spc="-5" dirty="0" err="1">
                          <a:effectLst/>
                        </a:rPr>
                        <a:t>heures</a:t>
                      </a:r>
                      <a:r>
                        <a:rPr lang="en-US" sz="1000" spc="-5" dirty="0">
                          <a:effectLst/>
                        </a:rPr>
                        <a:t> de </a:t>
                      </a:r>
                      <a:r>
                        <a:rPr lang="en-US" sz="1000" spc="-5" dirty="0" err="1">
                          <a:effectLst/>
                        </a:rPr>
                        <a:t>français</a:t>
                      </a:r>
                      <a:r>
                        <a:rPr lang="en-US" sz="1000" spc="-5" dirty="0">
                          <a:effectLst/>
                        </a:rPr>
                        <a:t> et de </a:t>
                      </a:r>
                      <a:r>
                        <a:rPr lang="en-US" sz="1000" spc="-5" dirty="0" err="1">
                          <a:effectLst/>
                        </a:rPr>
                        <a:t>mathématiques</a:t>
                      </a:r>
                      <a:r>
                        <a:rPr lang="en-US" sz="1000" spc="-5" dirty="0">
                          <a:effectLst/>
                        </a:rPr>
                        <a:t> </a:t>
                      </a:r>
                      <a:r>
                        <a:rPr lang="en-US" sz="1000" spc="-5" dirty="0" err="1">
                          <a:effectLst/>
                        </a:rPr>
                        <a:t>en</a:t>
                      </a:r>
                      <a:r>
                        <a:rPr lang="en-US" sz="1000" spc="-5" dirty="0">
                          <a:effectLst/>
                        </a:rPr>
                        <a:t> </a:t>
                      </a:r>
                      <a:r>
                        <a:rPr lang="en-US" sz="1000" spc="-5" dirty="0" err="1">
                          <a:effectLst/>
                        </a:rPr>
                        <a:t>seconde</a:t>
                      </a:r>
                      <a:r>
                        <a:rPr lang="en-US" sz="1000" spc="-5" dirty="0">
                          <a:effectLst/>
                        </a:rPr>
                        <a:t> et </a:t>
                      </a:r>
                      <a:r>
                        <a:rPr lang="en-US" sz="1000" spc="-5" dirty="0" err="1">
                          <a:effectLst/>
                        </a:rPr>
                        <a:t>en</a:t>
                      </a:r>
                      <a:r>
                        <a:rPr lang="en-US" sz="1000" spc="-5" dirty="0">
                          <a:effectLst/>
                        </a:rPr>
                        <a:t> première</a:t>
                      </a:r>
                      <a:r>
                        <a:rPr lang="fr-FR" sz="1000" spc="-5" dirty="0">
                          <a:effectLst/>
                        </a:rPr>
                        <a:t> professionnelle</a:t>
                      </a:r>
                      <a:r>
                        <a:rPr lang="en-US" sz="1000" spc="-5" dirty="0">
                          <a:effectLst/>
                        </a:rPr>
                        <a:t> font </a:t>
                      </a:r>
                      <a:r>
                        <a:rPr lang="en-US" sz="1000" spc="-5" dirty="0" err="1">
                          <a:effectLst/>
                        </a:rPr>
                        <a:t>l’objet</a:t>
                      </a:r>
                      <a:r>
                        <a:rPr lang="en-US" sz="1000" spc="-5" dirty="0">
                          <a:effectLst/>
                        </a:rPr>
                        <a:t> de </a:t>
                      </a:r>
                      <a:r>
                        <a:rPr lang="en-US" sz="1000" spc="-5" dirty="0" err="1">
                          <a:effectLst/>
                        </a:rPr>
                        <a:t>groupes</a:t>
                      </a:r>
                      <a:r>
                        <a:rPr lang="en-US" sz="1000" spc="-5" dirty="0">
                          <a:effectLst/>
                        </a:rPr>
                        <a:t> à </a:t>
                      </a:r>
                      <a:r>
                        <a:rPr lang="en-US" sz="1000" spc="-5" dirty="0" err="1">
                          <a:effectLst/>
                        </a:rPr>
                        <a:t>effectifs</a:t>
                      </a:r>
                      <a:r>
                        <a:rPr lang="en-US" sz="1000" spc="-5" dirty="0">
                          <a:effectLst/>
                        </a:rPr>
                        <a:t> </a:t>
                      </a:r>
                      <a:r>
                        <a:rPr lang="en-US" sz="1000" spc="-5" dirty="0" err="1">
                          <a:effectLst/>
                        </a:rPr>
                        <a:t>réduits</a:t>
                      </a:r>
                      <a:r>
                        <a:rPr lang="en-US" sz="1000" spc="-5" dirty="0">
                          <a:effectLst/>
                        </a:rPr>
                        <a:t> </a:t>
                      </a:r>
                      <a:r>
                        <a:rPr lang="en-US" sz="1000" spc="-5" dirty="0" err="1">
                          <a:effectLst/>
                        </a:rPr>
                        <a:t>s’appuyant</a:t>
                      </a:r>
                      <a:r>
                        <a:rPr lang="en-US" sz="1000" spc="-5" dirty="0">
                          <a:effectLst/>
                        </a:rPr>
                        <a:t> sur les </a:t>
                      </a:r>
                      <a:r>
                        <a:rPr lang="en-US" sz="1000" spc="-5" dirty="0" err="1">
                          <a:effectLst/>
                        </a:rPr>
                        <a:t>besoins</a:t>
                      </a:r>
                      <a:r>
                        <a:rPr lang="en-US" sz="1000" spc="-5" dirty="0">
                          <a:effectLst/>
                        </a:rPr>
                        <a:t> des </a:t>
                      </a:r>
                      <a:r>
                        <a:rPr lang="en-US" sz="1000" spc="-5" dirty="0" err="1">
                          <a:effectLst/>
                        </a:rPr>
                        <a:t>élèves</a:t>
                      </a:r>
                      <a:r>
                        <a:rPr lang="en-US" sz="1000" spc="-5" dirty="0">
                          <a:effectLst/>
                        </a:rPr>
                        <a:t> pour </a:t>
                      </a:r>
                      <a:r>
                        <a:rPr lang="en-US" sz="1000" spc="-5" dirty="0" err="1">
                          <a:effectLst/>
                        </a:rPr>
                        <a:t>renforcer</a:t>
                      </a:r>
                      <a:r>
                        <a:rPr lang="en-US" sz="1000" spc="-5" dirty="0">
                          <a:effectLst/>
                        </a:rPr>
                        <a:t> </a:t>
                      </a:r>
                      <a:r>
                        <a:rPr lang="en-US" sz="1000" spc="-5" dirty="0" err="1">
                          <a:effectLst/>
                        </a:rPr>
                        <a:t>l’acquisition</a:t>
                      </a:r>
                      <a:r>
                        <a:rPr lang="en-US" sz="1000" spc="-5" dirty="0">
                          <a:effectLst/>
                        </a:rPr>
                        <a:t> des </a:t>
                      </a:r>
                      <a:r>
                        <a:rPr lang="en-US" sz="1000" spc="-5" dirty="0" err="1">
                          <a:effectLst/>
                        </a:rPr>
                        <a:t>savoirs</a:t>
                      </a:r>
                      <a:r>
                        <a:rPr lang="en-US" sz="1000" spc="-5" dirty="0">
                          <a:effectLst/>
                        </a:rPr>
                        <a:t> </a:t>
                      </a:r>
                      <a:r>
                        <a:rPr lang="en-US" sz="1000" spc="-5" dirty="0" err="1">
                          <a:effectLst/>
                        </a:rPr>
                        <a:t>fondamentaux</a:t>
                      </a:r>
                      <a:r>
                        <a:rPr lang="en-US" sz="1000" spc="-5" dirty="0">
                          <a:effectLst/>
                        </a:rPr>
                        <a:t>, sur la base de </a:t>
                      </a:r>
                      <a:r>
                        <a:rPr lang="en-US" sz="1000" spc="-5" dirty="0" err="1">
                          <a:effectLst/>
                        </a:rPr>
                        <a:t>l’article</a:t>
                      </a:r>
                      <a:r>
                        <a:rPr lang="en-US" sz="1000" spc="-5" dirty="0">
                          <a:effectLst/>
                        </a:rPr>
                        <a:t> 6 et de </a:t>
                      </a:r>
                      <a:r>
                        <a:rPr lang="en-US" sz="1000" spc="-5" dirty="0" err="1">
                          <a:effectLst/>
                        </a:rPr>
                        <a:t>l’annexe</a:t>
                      </a:r>
                      <a:r>
                        <a:rPr lang="en-US" sz="1000" spc="-5" dirty="0">
                          <a:effectLst/>
                        </a:rPr>
                        <a:t> 2 du </a:t>
                      </a:r>
                      <a:r>
                        <a:rPr lang="en-US" sz="1000" spc="-5" dirty="0" err="1">
                          <a:effectLst/>
                        </a:rPr>
                        <a:t>présent</a:t>
                      </a:r>
                      <a:r>
                        <a:rPr lang="en-US" sz="1000" spc="-5" dirty="0">
                          <a:effectLst/>
                        </a:rPr>
                        <a:t> </a:t>
                      </a:r>
                      <a:r>
                        <a:rPr lang="en-US" sz="1000" spc="-5" dirty="0" err="1">
                          <a:effectLst/>
                        </a:rPr>
                        <a:t>arrêté</a:t>
                      </a:r>
                      <a:r>
                        <a:rPr lang="en-US" sz="1000" spc="-5" dirty="0">
                          <a:effectLst/>
                        </a:rPr>
                        <a:t>.</a:t>
                      </a:r>
                      <a:endParaRPr lang="fr-FR" sz="1000" spc="-5"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9"/>
                  </a:ext>
                </a:extLst>
              </a:tr>
            </a:tbl>
          </a:graphicData>
        </a:graphic>
      </p:graphicFrame>
      <p:sp>
        <p:nvSpPr>
          <p:cNvPr id="9" name="Rectangle 8">
            <a:extLst>
              <a:ext uri="{FF2B5EF4-FFF2-40B4-BE49-F238E27FC236}">
                <a16:creationId xmlns:a16="http://schemas.microsoft.com/office/drawing/2014/main" id="{DF276C74-0B4E-94EF-3867-AC33F1B526B9}"/>
              </a:ext>
            </a:extLst>
          </p:cNvPr>
          <p:cNvSpPr/>
          <p:nvPr/>
        </p:nvSpPr>
        <p:spPr>
          <a:xfrm>
            <a:off x="1037567" y="316674"/>
            <a:ext cx="7477688" cy="369332"/>
          </a:xfrm>
          <a:prstGeom prst="rect">
            <a:avLst/>
          </a:prstGeom>
        </p:spPr>
        <p:txBody>
          <a:bodyPr wrap="none">
            <a:spAutoFit/>
          </a:bodyPr>
          <a:lstStyle/>
          <a:p>
            <a:r>
              <a:rPr lang="fr-FR" b="1" dirty="0"/>
              <a:t>MISE EN PLACE DÈS 2024 SUR L’ENSEMBLE DES NIVEAUX DE LA FORMATION </a:t>
            </a:r>
          </a:p>
        </p:txBody>
      </p:sp>
      <p:sp>
        <p:nvSpPr>
          <p:cNvPr id="10" name="Rectangle 9"/>
          <p:cNvSpPr/>
          <p:nvPr/>
        </p:nvSpPr>
        <p:spPr>
          <a:xfrm>
            <a:off x="2441362" y="46735"/>
            <a:ext cx="8265994" cy="369332"/>
          </a:xfrm>
          <a:prstGeom prst="rect">
            <a:avLst/>
          </a:prstGeom>
        </p:spPr>
        <p:txBody>
          <a:bodyPr wrap="square">
            <a:spAutoFit/>
          </a:bodyPr>
          <a:lstStyle/>
          <a:p>
            <a:r>
              <a:rPr lang="fr-FR" b="1" dirty="0"/>
              <a:t>LE BAC PRO : - 108H SUR LES TROIS ANS</a:t>
            </a:r>
          </a:p>
        </p:txBody>
      </p:sp>
      <p:sp>
        <p:nvSpPr>
          <p:cNvPr id="2" name="Rectangle 1"/>
          <p:cNvSpPr/>
          <p:nvPr/>
        </p:nvSpPr>
        <p:spPr>
          <a:xfrm>
            <a:off x="7796531" y="1226459"/>
            <a:ext cx="4300408" cy="1600438"/>
          </a:xfrm>
          <a:prstGeom prst="rect">
            <a:avLst/>
          </a:prstGeom>
        </p:spPr>
        <p:txBody>
          <a:bodyPr wrap="none">
            <a:spAutoFit/>
          </a:bodyPr>
          <a:lstStyle/>
          <a:p>
            <a:pPr algn="ctr"/>
            <a:r>
              <a:rPr lang="fr-FR" sz="1400" b="1" dirty="0">
                <a:ea typeface="Arial Unicode MS" panose="020B0604020202020204" pitchFamily="34" charset="-128"/>
              </a:rPr>
              <a:t>EN SECONDE</a:t>
            </a:r>
          </a:p>
          <a:p>
            <a:r>
              <a:rPr lang="fr-FR" sz="1400" b="1" dirty="0">
                <a:ea typeface="Arial Unicode MS" panose="020B0604020202020204" pitchFamily="34" charset="-128"/>
              </a:rPr>
              <a:t>Mise en place de groupe à effectifs réduits « financés » </a:t>
            </a:r>
          </a:p>
          <a:p>
            <a:r>
              <a:rPr lang="fr-FR" sz="1400" b="1" dirty="0">
                <a:ea typeface="Arial Unicode MS" panose="020B0604020202020204" pitchFamily="34" charset="-128"/>
              </a:rPr>
              <a:t>par 15% du VC Heures profs</a:t>
            </a:r>
          </a:p>
          <a:p>
            <a:r>
              <a:rPr lang="fr-FR" sz="1400" b="1" dirty="0">
                <a:ea typeface="Arial Unicode MS" panose="020B0604020202020204" pitchFamily="34" charset="-128"/>
              </a:rPr>
              <a:t>Diminution de la moitié des heures de </a:t>
            </a:r>
            <a:r>
              <a:rPr lang="fr-FR" sz="1400" b="1" dirty="0" err="1">
                <a:ea typeface="Arial Unicode MS" panose="020B0604020202020204" pitchFamily="34" charset="-128"/>
              </a:rPr>
              <a:t>co</a:t>
            </a:r>
            <a:r>
              <a:rPr lang="fr-FR" sz="1400" b="1" dirty="0">
                <a:ea typeface="Arial Unicode MS" panose="020B0604020202020204" pitchFamily="34" charset="-128"/>
              </a:rPr>
              <a:t>-intervention </a:t>
            </a:r>
          </a:p>
          <a:p>
            <a:r>
              <a:rPr lang="fr-FR" sz="1400" b="1" dirty="0">
                <a:ea typeface="Arial Unicode MS" panose="020B0604020202020204" pitchFamily="34" charset="-128"/>
              </a:rPr>
              <a:t>redéployées vers le disciplinaire.</a:t>
            </a:r>
          </a:p>
          <a:p>
            <a:r>
              <a:rPr lang="fr-FR" sz="1400" b="1" dirty="0">
                <a:ea typeface="Arial Unicode MS" panose="020B0604020202020204" pitchFamily="34" charset="-128"/>
              </a:rPr>
              <a:t>Suppression de 60h d’AP</a:t>
            </a:r>
          </a:p>
          <a:p>
            <a:endParaRPr lang="fr-FR" sz="1400" b="1" dirty="0">
              <a:ea typeface="Arial Unicode MS" panose="020B0604020202020204" pitchFamily="34" charset="-128"/>
            </a:endParaRPr>
          </a:p>
        </p:txBody>
      </p:sp>
      <p:sp>
        <p:nvSpPr>
          <p:cNvPr id="3" name="Rectangle 2"/>
          <p:cNvSpPr/>
          <p:nvPr/>
        </p:nvSpPr>
        <p:spPr>
          <a:xfrm>
            <a:off x="7853655" y="2611454"/>
            <a:ext cx="4300408" cy="1600438"/>
          </a:xfrm>
          <a:prstGeom prst="rect">
            <a:avLst/>
          </a:prstGeom>
        </p:spPr>
        <p:txBody>
          <a:bodyPr wrap="square">
            <a:spAutoFit/>
          </a:bodyPr>
          <a:lstStyle/>
          <a:p>
            <a:pPr algn="ctr"/>
            <a:r>
              <a:rPr lang="fr-FR" sz="1400" b="1" dirty="0">
                <a:ea typeface="Arial Unicode MS" panose="020B0604020202020204" pitchFamily="34" charset="-128"/>
              </a:rPr>
              <a:t>EN PREMIÈRE</a:t>
            </a:r>
          </a:p>
          <a:p>
            <a:r>
              <a:rPr lang="fr-FR" sz="1400" b="1" dirty="0">
                <a:ea typeface="Arial Unicode MS" panose="020B0604020202020204" pitchFamily="34" charset="-128"/>
              </a:rPr>
              <a:t>Mise en place de groupe à effectifs réduits « financés » </a:t>
            </a:r>
          </a:p>
          <a:p>
            <a:r>
              <a:rPr lang="fr-FR" sz="1400" b="1" dirty="0">
                <a:ea typeface="Arial Unicode MS" panose="020B0604020202020204" pitchFamily="34" charset="-128"/>
              </a:rPr>
              <a:t>par 15% du VC Heures profs</a:t>
            </a:r>
          </a:p>
          <a:p>
            <a:r>
              <a:rPr lang="fr-FR" sz="1400" b="1" dirty="0">
                <a:ea typeface="Arial Unicode MS" panose="020B0604020202020204" pitchFamily="34" charset="-128"/>
              </a:rPr>
              <a:t>Diminution des heures de </a:t>
            </a:r>
            <a:r>
              <a:rPr lang="fr-FR" sz="1400" b="1" dirty="0" err="1">
                <a:ea typeface="Arial Unicode MS" panose="020B0604020202020204" pitchFamily="34" charset="-128"/>
              </a:rPr>
              <a:t>co</a:t>
            </a:r>
            <a:r>
              <a:rPr lang="fr-FR" sz="1400" b="1" dirty="0">
                <a:ea typeface="Arial Unicode MS" panose="020B0604020202020204" pitchFamily="34" charset="-128"/>
              </a:rPr>
              <a:t>-intervention et de chef-d'œuvre redéployées vers le disciplinaire.</a:t>
            </a:r>
          </a:p>
          <a:p>
            <a:r>
              <a:rPr lang="fr-FR" sz="1400" b="1" dirty="0">
                <a:ea typeface="Arial Unicode MS" panose="020B0604020202020204" pitchFamily="34" charset="-128"/>
              </a:rPr>
              <a:t>Suppression de 56h d’AP</a:t>
            </a:r>
          </a:p>
          <a:p>
            <a:endParaRPr lang="fr-FR" sz="1400" dirty="0"/>
          </a:p>
        </p:txBody>
      </p:sp>
      <p:sp>
        <p:nvSpPr>
          <p:cNvPr id="5" name="Rectangle 4"/>
          <p:cNvSpPr/>
          <p:nvPr/>
        </p:nvSpPr>
        <p:spPr>
          <a:xfrm>
            <a:off x="7853655" y="3938670"/>
            <a:ext cx="4300408" cy="1815882"/>
          </a:xfrm>
          <a:prstGeom prst="rect">
            <a:avLst/>
          </a:prstGeom>
        </p:spPr>
        <p:txBody>
          <a:bodyPr wrap="square">
            <a:spAutoFit/>
          </a:bodyPr>
          <a:lstStyle/>
          <a:p>
            <a:pPr algn="ctr"/>
            <a:r>
              <a:rPr lang="fr-FR" sz="1400" b="1" dirty="0">
                <a:ea typeface="Arial Unicode MS" panose="020B0604020202020204" pitchFamily="34" charset="-128"/>
              </a:rPr>
              <a:t>EN TERMINALE (avec les aménagements 2025)</a:t>
            </a:r>
          </a:p>
          <a:p>
            <a:r>
              <a:rPr lang="fr-FR" sz="1400" b="1" dirty="0">
                <a:ea typeface="Arial Unicode MS" panose="020B0604020202020204" pitchFamily="34" charset="-128"/>
              </a:rPr>
              <a:t>Diminution et réorganisation de l’année de Terminale (parcours « personnalisé »)</a:t>
            </a:r>
          </a:p>
          <a:p>
            <a:r>
              <a:rPr lang="fr-FR" sz="1400" b="1" dirty="0">
                <a:ea typeface="Arial Unicode MS" panose="020B0604020202020204" pitchFamily="34" charset="-128"/>
              </a:rPr>
              <a:t>Perte d’heures en enseignement professionnel</a:t>
            </a:r>
          </a:p>
          <a:p>
            <a:r>
              <a:rPr lang="fr-FR" sz="1400" b="1" dirty="0">
                <a:ea typeface="Arial Unicode MS" panose="020B0604020202020204" pitchFamily="34" charset="-128"/>
              </a:rPr>
              <a:t>Suppression des heures de </a:t>
            </a:r>
            <a:r>
              <a:rPr lang="fr-FR" sz="1400" b="1" dirty="0" err="1">
                <a:ea typeface="Arial Unicode MS" panose="020B0604020202020204" pitchFamily="34" charset="-128"/>
              </a:rPr>
              <a:t>co</a:t>
            </a:r>
            <a:r>
              <a:rPr lang="fr-FR" sz="1400" b="1" dirty="0">
                <a:ea typeface="Arial Unicode MS" panose="020B0604020202020204" pitchFamily="34" charset="-128"/>
              </a:rPr>
              <a:t>-intervention et diminution des heures de chef-d'œuvre redéployées vers le disciplinaire.</a:t>
            </a:r>
          </a:p>
          <a:p>
            <a:endParaRPr lang="fr-FR" sz="1400" dirty="0"/>
          </a:p>
        </p:txBody>
      </p:sp>
      <p:sp>
        <p:nvSpPr>
          <p:cNvPr id="6" name="Ellipse 5"/>
          <p:cNvSpPr/>
          <p:nvPr/>
        </p:nvSpPr>
        <p:spPr>
          <a:xfrm>
            <a:off x="4625676" y="5333637"/>
            <a:ext cx="2551143" cy="72692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F7E96E2F-8D44-4AE2-849E-9DA488809DCE}"/>
              </a:ext>
            </a:extLst>
          </p:cNvPr>
          <p:cNvSpPr/>
          <p:nvPr/>
        </p:nvSpPr>
        <p:spPr>
          <a:xfrm rot="1111124">
            <a:off x="9388721" y="426675"/>
            <a:ext cx="2792111" cy="646331"/>
          </a:xfrm>
          <a:prstGeom prst="rect">
            <a:avLst/>
          </a:prstGeom>
        </p:spPr>
        <p:txBody>
          <a:bodyPr wrap="none">
            <a:spAutoFit/>
          </a:bodyPr>
          <a:lstStyle/>
          <a:p>
            <a:pPr algn="ctr"/>
            <a:r>
              <a:rPr lang="fr-FR" b="1" dirty="0">
                <a:solidFill>
                  <a:srgbClr val="FF0000"/>
                </a:solidFill>
                <a:ea typeface="Arial Unicode MS" panose="020B0604020202020204" pitchFamily="34" charset="-128"/>
              </a:rPr>
              <a:t>AVEC LES AMÉNAGEMENTS</a:t>
            </a:r>
          </a:p>
          <a:p>
            <a:pPr algn="ctr"/>
            <a:r>
              <a:rPr lang="fr-FR" b="1" dirty="0">
                <a:solidFill>
                  <a:srgbClr val="FF0000"/>
                </a:solidFill>
                <a:ea typeface="Arial Unicode MS" panose="020B0604020202020204" pitchFamily="34" charset="-128"/>
              </a:rPr>
              <a:t>RENRÉE 2025</a:t>
            </a:r>
            <a:endParaRPr lang="fr-FR" dirty="0">
              <a:solidFill>
                <a:srgbClr val="FF0000"/>
              </a:solidFill>
            </a:endParaRPr>
          </a:p>
        </p:txBody>
      </p:sp>
    </p:spTree>
    <p:extLst>
      <p:ext uri="{BB962C8B-B14F-4D97-AF65-F5344CB8AC3E}">
        <p14:creationId xmlns:p14="http://schemas.microsoft.com/office/powerpoint/2010/main" val="38077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1875"/>
            <a:ext cx="8744300" cy="6183442"/>
          </a:xfrm>
          <a:prstGeom prst="rect">
            <a:avLst/>
          </a:prstGeom>
        </p:spPr>
      </p:pic>
      <p:sp>
        <p:nvSpPr>
          <p:cNvPr id="8" name="ZoneTexte 7"/>
          <p:cNvSpPr txBox="1"/>
          <p:nvPr/>
        </p:nvSpPr>
        <p:spPr>
          <a:xfrm>
            <a:off x="2013124" y="269245"/>
            <a:ext cx="7735643" cy="830997"/>
          </a:xfrm>
          <a:prstGeom prst="rect">
            <a:avLst/>
          </a:prstGeom>
          <a:solidFill>
            <a:schemeClr val="accent6">
              <a:lumMod val="60000"/>
              <a:lumOff val="40000"/>
            </a:schemeClr>
          </a:solidFill>
        </p:spPr>
        <p:txBody>
          <a:bodyPr wrap="none" rtlCol="0">
            <a:spAutoFit/>
          </a:bodyPr>
          <a:lstStyle/>
          <a:p>
            <a:pPr algn="ctr"/>
            <a:r>
              <a:rPr lang="fr-FR" sz="2400" b="1" dirty="0"/>
              <a:t>GRILLES HEBDOMADAIRES CAP 14 SEMAINES DE PFMP</a:t>
            </a:r>
          </a:p>
          <a:p>
            <a:pPr algn="ctr"/>
            <a:r>
              <a:rPr lang="fr-FR" sz="2400" b="1" dirty="0"/>
              <a:t>(Référence 55 semaines + 14 PFMP + 3 semaines d’examen)</a:t>
            </a:r>
            <a:endParaRPr lang="fr-FR" sz="2400" dirty="0"/>
          </a:p>
        </p:txBody>
      </p:sp>
      <p:sp>
        <p:nvSpPr>
          <p:cNvPr id="4" name="ZoneTexte 3"/>
          <p:cNvSpPr txBox="1"/>
          <p:nvPr/>
        </p:nvSpPr>
        <p:spPr>
          <a:xfrm>
            <a:off x="8362714" y="2096123"/>
            <a:ext cx="2999830" cy="830997"/>
          </a:xfrm>
          <a:prstGeom prst="rect">
            <a:avLst/>
          </a:prstGeom>
          <a:noFill/>
        </p:spPr>
        <p:txBody>
          <a:bodyPr wrap="square" rtlCol="0">
            <a:spAutoFit/>
          </a:bodyPr>
          <a:lstStyle/>
          <a:p>
            <a:r>
              <a:rPr lang="fr-FR" sz="1200" dirty="0"/>
              <a:t>GROUPE : </a:t>
            </a:r>
          </a:p>
          <a:p>
            <a:r>
              <a:rPr lang="fr-FR" sz="1200" dirty="0"/>
              <a:t>Horaire donnant droit au dédoublement</a:t>
            </a:r>
          </a:p>
          <a:p>
            <a:r>
              <a:rPr lang="fr-FR" sz="1200" dirty="0"/>
              <a:t>de la dotation horaire professeur lorsque </a:t>
            </a:r>
          </a:p>
          <a:p>
            <a:r>
              <a:rPr lang="fr-FR" sz="1200" dirty="0"/>
              <a:t>le seuil est atteint.</a:t>
            </a:r>
          </a:p>
        </p:txBody>
      </p:sp>
      <p:sp>
        <p:nvSpPr>
          <p:cNvPr id="5" name="ZoneTexte 4"/>
          <p:cNvSpPr txBox="1"/>
          <p:nvPr/>
        </p:nvSpPr>
        <p:spPr>
          <a:xfrm>
            <a:off x="8362714" y="2927120"/>
            <a:ext cx="2887137" cy="830997"/>
          </a:xfrm>
          <a:prstGeom prst="rect">
            <a:avLst/>
          </a:prstGeom>
          <a:noFill/>
        </p:spPr>
        <p:txBody>
          <a:bodyPr wrap="none" rtlCol="0">
            <a:spAutoFit/>
          </a:bodyPr>
          <a:lstStyle/>
          <a:p>
            <a:r>
              <a:rPr lang="fr-FR" sz="1200" dirty="0">
                <a:solidFill>
                  <a:schemeClr val="accent1">
                    <a:lumMod val="75000"/>
                  </a:schemeClr>
                </a:solidFill>
              </a:rPr>
              <a:t>La dotation horaire professeur est égale au </a:t>
            </a:r>
          </a:p>
          <a:p>
            <a:r>
              <a:rPr lang="fr-FR" sz="1200" dirty="0">
                <a:solidFill>
                  <a:schemeClr val="accent1">
                    <a:lumMod val="75000"/>
                  </a:schemeClr>
                </a:solidFill>
              </a:rPr>
              <a:t>double du volume horaire élève:</a:t>
            </a:r>
          </a:p>
          <a:p>
            <a:r>
              <a:rPr lang="fr-FR" sz="1200" dirty="0">
                <a:solidFill>
                  <a:schemeClr val="accent1">
                    <a:lumMod val="75000"/>
                  </a:schemeClr>
                </a:solidFill>
              </a:rPr>
              <a:t>87h EP/43,5 Français/43,5 Maths.</a:t>
            </a:r>
          </a:p>
          <a:p>
            <a:r>
              <a:rPr lang="fr-FR" sz="1200" dirty="0">
                <a:solidFill>
                  <a:schemeClr val="accent1">
                    <a:lumMod val="75000"/>
                  </a:schemeClr>
                </a:solidFill>
              </a:rPr>
              <a:t>78h EP/39 Français/39 Maths</a:t>
            </a:r>
          </a:p>
        </p:txBody>
      </p:sp>
      <p:sp>
        <p:nvSpPr>
          <p:cNvPr id="6" name="ZoneTexte 5"/>
          <p:cNvSpPr txBox="1"/>
          <p:nvPr/>
        </p:nvSpPr>
        <p:spPr>
          <a:xfrm>
            <a:off x="8362714" y="3712143"/>
            <a:ext cx="3182090" cy="1384995"/>
          </a:xfrm>
          <a:prstGeom prst="rect">
            <a:avLst/>
          </a:prstGeom>
          <a:noFill/>
        </p:spPr>
        <p:txBody>
          <a:bodyPr wrap="none" rtlCol="0">
            <a:spAutoFit/>
          </a:bodyPr>
          <a:lstStyle/>
          <a:p>
            <a:r>
              <a:rPr lang="fr-FR" sz="1200" dirty="0">
                <a:solidFill>
                  <a:schemeClr val="accent4">
                    <a:lumMod val="75000"/>
                  </a:schemeClr>
                </a:solidFill>
              </a:rPr>
              <a:t>La dotation horaire professeur est égale </a:t>
            </a:r>
          </a:p>
          <a:p>
            <a:r>
              <a:rPr lang="fr-FR" sz="1200" dirty="0">
                <a:solidFill>
                  <a:schemeClr val="accent4">
                    <a:lumMod val="75000"/>
                  </a:schemeClr>
                </a:solidFill>
              </a:rPr>
              <a:t>au double du volume horaire élève</a:t>
            </a:r>
          </a:p>
          <a:p>
            <a:r>
              <a:rPr lang="fr-FR" sz="1200" dirty="0">
                <a:solidFill>
                  <a:schemeClr val="accent4">
                    <a:lumMod val="75000"/>
                  </a:schemeClr>
                </a:solidFill>
              </a:rPr>
              <a:t>Dédoublement dotation horaire professeur sans</a:t>
            </a:r>
          </a:p>
          <a:p>
            <a:r>
              <a:rPr lang="fr-FR" sz="1200" dirty="0">
                <a:solidFill>
                  <a:schemeClr val="accent4">
                    <a:lumMod val="75000"/>
                  </a:schemeClr>
                </a:solidFill>
              </a:rPr>
              <a:t>condition de seuil</a:t>
            </a:r>
          </a:p>
          <a:p>
            <a:r>
              <a:rPr lang="fr-FR" sz="1200" dirty="0">
                <a:solidFill>
                  <a:schemeClr val="accent4">
                    <a:lumMod val="75000"/>
                  </a:schemeClr>
                </a:solidFill>
              </a:rPr>
              <a:t>87 EP/87 EG non ciblées.</a:t>
            </a:r>
          </a:p>
          <a:p>
            <a:r>
              <a:rPr lang="fr-FR" sz="1200" dirty="0">
                <a:solidFill>
                  <a:schemeClr val="accent4">
                    <a:lumMod val="75000"/>
                  </a:schemeClr>
                </a:solidFill>
              </a:rPr>
              <a:t>78 EP/78 EG non ciblées</a:t>
            </a:r>
          </a:p>
          <a:p>
            <a:r>
              <a:rPr lang="fr-FR" sz="1200" dirty="0">
                <a:solidFill>
                  <a:schemeClr val="accent4">
                    <a:lumMod val="75000"/>
                  </a:schemeClr>
                </a:solidFill>
              </a:rPr>
              <a:t>Caractère pluridisciplinaire. </a:t>
            </a:r>
          </a:p>
        </p:txBody>
      </p:sp>
      <p:sp>
        <p:nvSpPr>
          <p:cNvPr id="9" name="ZoneTexte 8"/>
          <p:cNvSpPr txBox="1"/>
          <p:nvPr/>
        </p:nvSpPr>
        <p:spPr>
          <a:xfrm>
            <a:off x="8362714" y="5158771"/>
            <a:ext cx="4024500" cy="830997"/>
          </a:xfrm>
          <a:prstGeom prst="rect">
            <a:avLst/>
          </a:prstGeom>
          <a:noFill/>
        </p:spPr>
        <p:txBody>
          <a:bodyPr wrap="none" rtlCol="0">
            <a:spAutoFit/>
          </a:bodyPr>
          <a:lstStyle/>
          <a:p>
            <a:r>
              <a:rPr lang="fr-FR" sz="1200" dirty="0">
                <a:solidFill>
                  <a:srgbClr val="FF0000"/>
                </a:solidFill>
              </a:rPr>
              <a:t>Test de positionnement en première année (Français/Maths).</a:t>
            </a:r>
          </a:p>
          <a:p>
            <a:r>
              <a:rPr lang="fr-FR" sz="1200" dirty="0">
                <a:solidFill>
                  <a:srgbClr val="FF0000"/>
                </a:solidFill>
              </a:rPr>
              <a:t>Dédoublement possible en fonction des besoins des élèves.</a:t>
            </a:r>
          </a:p>
          <a:p>
            <a:r>
              <a:rPr lang="fr-FR" sz="1200" dirty="0">
                <a:solidFill>
                  <a:srgbClr val="FF0000"/>
                </a:solidFill>
              </a:rPr>
              <a:t>Contenu de l’AP: CONSOLIDATION des acquis et ORIENTATION</a:t>
            </a:r>
          </a:p>
          <a:p>
            <a:endParaRPr lang="fr-FR" sz="1200" dirty="0">
              <a:solidFill>
                <a:srgbClr val="FF0000"/>
              </a:solidFill>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9715" y="0"/>
            <a:ext cx="1354774" cy="2323751"/>
          </a:xfrm>
          <a:prstGeom prst="rect">
            <a:avLst/>
          </a:prstGeom>
        </p:spPr>
      </p:pic>
    </p:spTree>
    <p:extLst>
      <p:ext uri="{BB962C8B-B14F-4D97-AF65-F5344CB8AC3E}">
        <p14:creationId xmlns:p14="http://schemas.microsoft.com/office/powerpoint/2010/main" val="17839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16" y="1100419"/>
            <a:ext cx="6575450" cy="4630662"/>
          </a:xfrm>
          <a:prstGeom prst="rect">
            <a:avLst/>
          </a:prstGeom>
        </p:spPr>
      </p:pic>
      <p:sp>
        <p:nvSpPr>
          <p:cNvPr id="4" name="ZoneTexte 3"/>
          <p:cNvSpPr txBox="1"/>
          <p:nvPr/>
        </p:nvSpPr>
        <p:spPr>
          <a:xfrm>
            <a:off x="2059705" y="513115"/>
            <a:ext cx="6278880" cy="369332"/>
          </a:xfrm>
          <a:prstGeom prst="rect">
            <a:avLst/>
          </a:prstGeom>
          <a:solidFill>
            <a:schemeClr val="accent6">
              <a:lumMod val="60000"/>
              <a:lumOff val="40000"/>
            </a:schemeClr>
          </a:solidFill>
        </p:spPr>
        <p:txBody>
          <a:bodyPr wrap="square" rtlCol="0">
            <a:spAutoFit/>
          </a:bodyPr>
          <a:lstStyle/>
          <a:p>
            <a:pPr algn="ctr"/>
            <a:r>
              <a:rPr lang="fr-FR" b="1" dirty="0"/>
              <a:t>VOLUME HORAIRE ELEVES 3 PREPA METIERS</a:t>
            </a:r>
          </a:p>
        </p:txBody>
      </p:sp>
      <p:sp>
        <p:nvSpPr>
          <p:cNvPr id="6" name="Ellipse 5"/>
          <p:cNvSpPr/>
          <p:nvPr/>
        </p:nvSpPr>
        <p:spPr>
          <a:xfrm>
            <a:off x="4231549" y="3700658"/>
            <a:ext cx="1302581" cy="3822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5598059" y="3793485"/>
            <a:ext cx="2161914" cy="5468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018283" y="4068495"/>
            <a:ext cx="1749903" cy="1015663"/>
          </a:xfrm>
          <a:prstGeom prst="rect">
            <a:avLst/>
          </a:prstGeom>
          <a:noFill/>
        </p:spPr>
        <p:txBody>
          <a:bodyPr wrap="none" rtlCol="0">
            <a:spAutoFit/>
          </a:bodyPr>
          <a:lstStyle/>
          <a:p>
            <a:r>
              <a:rPr lang="fr-FR" sz="1200" b="1" dirty="0">
                <a:solidFill>
                  <a:srgbClr val="FF0000"/>
                </a:solidFill>
              </a:rPr>
              <a:t>Moins 1 heure</a:t>
            </a:r>
          </a:p>
          <a:p>
            <a:r>
              <a:rPr lang="fr-FR" sz="1200" b="1" dirty="0">
                <a:solidFill>
                  <a:srgbClr val="FF0000"/>
                </a:solidFill>
              </a:rPr>
              <a:t>1 à 4 semaines de stage</a:t>
            </a:r>
          </a:p>
          <a:p>
            <a:r>
              <a:rPr lang="fr-FR" sz="1200" b="1" dirty="0">
                <a:solidFill>
                  <a:srgbClr val="FF0000"/>
                </a:solidFill>
              </a:rPr>
              <a:t>et périodes d’immersion</a:t>
            </a:r>
          </a:p>
          <a:p>
            <a:r>
              <a:rPr lang="fr-FR" sz="1200" b="1" dirty="0">
                <a:solidFill>
                  <a:srgbClr val="FF0000"/>
                </a:solidFill>
              </a:rPr>
              <a:t>séquence d’observation</a:t>
            </a:r>
          </a:p>
          <a:p>
            <a:endParaRPr lang="fr-FR" sz="1200" dirty="0">
              <a:solidFill>
                <a:srgbClr val="FF0000"/>
              </a:solidFill>
            </a:endParaRPr>
          </a:p>
        </p:txBody>
      </p:sp>
      <p:sp>
        <p:nvSpPr>
          <p:cNvPr id="14" name="Ellipse 13"/>
          <p:cNvSpPr/>
          <p:nvPr/>
        </p:nvSpPr>
        <p:spPr>
          <a:xfrm>
            <a:off x="4464870" y="3005653"/>
            <a:ext cx="712470" cy="26337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75000"/>
                </a:schemeClr>
              </a:solidFill>
            </a:endParaRPr>
          </a:p>
        </p:txBody>
      </p:sp>
      <p:cxnSp>
        <p:nvCxnSpPr>
          <p:cNvPr id="15" name="Connecteur droit avec flèche 14"/>
          <p:cNvCxnSpPr/>
          <p:nvPr/>
        </p:nvCxnSpPr>
        <p:spPr>
          <a:xfrm flipV="1">
            <a:off x="5332702" y="3085396"/>
            <a:ext cx="2689767" cy="36967"/>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8114452" y="2930069"/>
            <a:ext cx="1088311" cy="276999"/>
          </a:xfrm>
          <a:prstGeom prst="rect">
            <a:avLst/>
          </a:prstGeom>
          <a:noFill/>
        </p:spPr>
        <p:txBody>
          <a:bodyPr wrap="none" rtlCol="0">
            <a:spAutoFit/>
          </a:bodyPr>
          <a:lstStyle/>
          <a:p>
            <a:r>
              <a:rPr lang="fr-FR" sz="1200" dirty="0">
                <a:solidFill>
                  <a:schemeClr val="accent2">
                    <a:lumMod val="75000"/>
                  </a:schemeClr>
                </a:solidFill>
              </a:rPr>
              <a:t>Moins 1 heure</a:t>
            </a:r>
          </a:p>
        </p:txBody>
      </p:sp>
      <p:sp>
        <p:nvSpPr>
          <p:cNvPr id="19" name="Ellipse 18"/>
          <p:cNvSpPr/>
          <p:nvPr/>
        </p:nvSpPr>
        <p:spPr>
          <a:xfrm>
            <a:off x="4464869" y="3258882"/>
            <a:ext cx="712471" cy="24801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p:nvPr/>
        </p:nvCxnSpPr>
        <p:spPr>
          <a:xfrm>
            <a:off x="5365741" y="3415750"/>
            <a:ext cx="2656728" cy="7069"/>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114452" y="3284320"/>
            <a:ext cx="885179" cy="276999"/>
          </a:xfrm>
          <a:prstGeom prst="rect">
            <a:avLst/>
          </a:prstGeom>
          <a:noFill/>
        </p:spPr>
        <p:txBody>
          <a:bodyPr wrap="none" rtlCol="0">
            <a:spAutoFit/>
          </a:bodyPr>
          <a:lstStyle/>
          <a:p>
            <a:r>
              <a:rPr lang="fr-FR" sz="1200" dirty="0">
                <a:solidFill>
                  <a:schemeClr val="accent2">
                    <a:lumMod val="75000"/>
                  </a:schemeClr>
                </a:solidFill>
              </a:rPr>
              <a:t>Moins 1,5h</a:t>
            </a:r>
          </a:p>
        </p:txBody>
      </p:sp>
      <p:sp>
        <p:nvSpPr>
          <p:cNvPr id="24" name="Ellipse 23"/>
          <p:cNvSpPr/>
          <p:nvPr/>
        </p:nvSpPr>
        <p:spPr>
          <a:xfrm>
            <a:off x="4425761" y="2479818"/>
            <a:ext cx="720268" cy="185346"/>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75000"/>
                </a:schemeClr>
              </a:solidFill>
            </a:endParaRPr>
          </a:p>
        </p:txBody>
      </p:sp>
      <p:cxnSp>
        <p:nvCxnSpPr>
          <p:cNvPr id="25" name="Connecteur droit avec flèche 24"/>
          <p:cNvCxnSpPr/>
          <p:nvPr/>
        </p:nvCxnSpPr>
        <p:spPr>
          <a:xfrm flipV="1">
            <a:off x="5687855" y="2538419"/>
            <a:ext cx="2368805" cy="38779"/>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114452" y="2388165"/>
            <a:ext cx="885179" cy="276999"/>
          </a:xfrm>
          <a:prstGeom prst="rect">
            <a:avLst/>
          </a:prstGeom>
          <a:noFill/>
          <a:ln>
            <a:noFill/>
          </a:ln>
        </p:spPr>
        <p:txBody>
          <a:bodyPr wrap="none" rtlCol="0">
            <a:spAutoFit/>
          </a:bodyPr>
          <a:lstStyle/>
          <a:p>
            <a:r>
              <a:rPr lang="fr-FR" sz="1200" dirty="0">
                <a:solidFill>
                  <a:schemeClr val="accent2">
                    <a:lumMod val="75000"/>
                  </a:schemeClr>
                </a:solidFill>
              </a:rPr>
              <a:t>Moins 0,5h</a:t>
            </a:r>
          </a:p>
        </p:txBody>
      </p:sp>
      <p:sp>
        <p:nvSpPr>
          <p:cNvPr id="28" name="ZoneTexte 27"/>
          <p:cNvSpPr txBox="1"/>
          <p:nvPr/>
        </p:nvSpPr>
        <p:spPr>
          <a:xfrm>
            <a:off x="2494027" y="5736000"/>
            <a:ext cx="5369034" cy="369332"/>
          </a:xfrm>
          <a:prstGeom prst="rect">
            <a:avLst/>
          </a:prstGeom>
          <a:noFill/>
        </p:spPr>
        <p:txBody>
          <a:bodyPr wrap="none" rtlCol="0">
            <a:spAutoFit/>
          </a:bodyPr>
          <a:lstStyle/>
          <a:p>
            <a:r>
              <a:rPr lang="fr-FR" dirty="0"/>
              <a:t>AU TOTAL – 2 HEURES PAR RAPPORT A </a:t>
            </a:r>
            <a:r>
              <a:rPr lang="fr-FR" dirty="0">
                <a:hlinkClick r:id="rId4" action="ppaction://hlinksldjump"/>
              </a:rPr>
              <a:t>LA 3 PREPA-PRO</a:t>
            </a:r>
            <a:endParaRPr lang="fr-FR" dirty="0"/>
          </a:p>
        </p:txBody>
      </p:sp>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9715" y="0"/>
            <a:ext cx="1354774" cy="2323751"/>
          </a:xfrm>
          <a:prstGeom prst="rect">
            <a:avLst/>
          </a:prstGeom>
        </p:spPr>
      </p:pic>
      <p:sp>
        <p:nvSpPr>
          <p:cNvPr id="29" name="Ellipse 28"/>
          <p:cNvSpPr/>
          <p:nvPr/>
        </p:nvSpPr>
        <p:spPr>
          <a:xfrm>
            <a:off x="3603010" y="1962942"/>
            <a:ext cx="2084846" cy="517617"/>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75000"/>
                </a:schemeClr>
              </a:solidFill>
            </a:endParaRPr>
          </a:p>
        </p:txBody>
      </p:sp>
      <p:cxnSp>
        <p:nvCxnSpPr>
          <p:cNvPr id="30" name="Connecteur droit avec flèche 29"/>
          <p:cNvCxnSpPr/>
          <p:nvPr/>
        </p:nvCxnSpPr>
        <p:spPr>
          <a:xfrm flipV="1">
            <a:off x="5689492" y="2038564"/>
            <a:ext cx="2373706" cy="12935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056660" y="1897191"/>
            <a:ext cx="1510863" cy="461665"/>
          </a:xfrm>
          <a:prstGeom prst="rect">
            <a:avLst/>
          </a:prstGeom>
          <a:noFill/>
          <a:ln>
            <a:solidFill>
              <a:schemeClr val="bg1"/>
            </a:solidFill>
          </a:ln>
        </p:spPr>
        <p:txBody>
          <a:bodyPr wrap="none" rtlCol="0">
            <a:spAutoFit/>
          </a:bodyPr>
          <a:lstStyle/>
          <a:p>
            <a:r>
              <a:rPr lang="fr-FR" sz="1200" dirty="0">
                <a:solidFill>
                  <a:schemeClr val="accent1">
                    <a:lumMod val="75000"/>
                  </a:schemeClr>
                </a:solidFill>
              </a:rPr>
              <a:t>Plus 1h consolidation</a:t>
            </a:r>
          </a:p>
          <a:p>
            <a:r>
              <a:rPr lang="fr-FR" sz="1200" dirty="0">
                <a:solidFill>
                  <a:schemeClr val="accent1">
                    <a:lumMod val="75000"/>
                  </a:schemeClr>
                </a:solidFill>
              </a:rPr>
              <a:t>= 2h profs</a:t>
            </a:r>
          </a:p>
        </p:txBody>
      </p:sp>
      <p:sp>
        <p:nvSpPr>
          <p:cNvPr id="38" name="Accolade fermante 37"/>
          <p:cNvSpPr/>
          <p:nvPr/>
        </p:nvSpPr>
        <p:spPr>
          <a:xfrm>
            <a:off x="9722885" y="1758863"/>
            <a:ext cx="441887" cy="19631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ZoneTexte 38"/>
          <p:cNvSpPr txBox="1"/>
          <p:nvPr/>
        </p:nvSpPr>
        <p:spPr>
          <a:xfrm>
            <a:off x="10164772" y="2249788"/>
            <a:ext cx="1663853" cy="954107"/>
          </a:xfrm>
          <a:prstGeom prst="rect">
            <a:avLst/>
          </a:prstGeom>
          <a:noFill/>
        </p:spPr>
        <p:txBody>
          <a:bodyPr wrap="none" rtlCol="0">
            <a:spAutoFit/>
          </a:bodyPr>
          <a:lstStyle/>
          <a:p>
            <a:r>
              <a:rPr lang="fr-FR" sz="1400" dirty="0"/>
              <a:t>Les fondamentaux </a:t>
            </a:r>
          </a:p>
          <a:p>
            <a:r>
              <a:rPr lang="fr-FR" sz="1400" dirty="0"/>
              <a:t>au détriment </a:t>
            </a:r>
          </a:p>
          <a:p>
            <a:r>
              <a:rPr lang="fr-FR" sz="1400" dirty="0"/>
              <a:t>de l’ouverture et de </a:t>
            </a:r>
          </a:p>
          <a:p>
            <a:r>
              <a:rPr lang="fr-FR" sz="1400" dirty="0"/>
              <a:t>la culture</a:t>
            </a:r>
          </a:p>
        </p:txBody>
      </p:sp>
      <p:sp>
        <p:nvSpPr>
          <p:cNvPr id="41" name="Accolade fermante 40"/>
          <p:cNvSpPr/>
          <p:nvPr/>
        </p:nvSpPr>
        <p:spPr>
          <a:xfrm>
            <a:off x="9755043" y="3789855"/>
            <a:ext cx="441887" cy="247446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ZoneTexte 41"/>
          <p:cNvSpPr txBox="1"/>
          <p:nvPr/>
        </p:nvSpPr>
        <p:spPr>
          <a:xfrm>
            <a:off x="10266088" y="4439060"/>
            <a:ext cx="1925912" cy="1169551"/>
          </a:xfrm>
          <a:prstGeom prst="rect">
            <a:avLst/>
          </a:prstGeom>
          <a:noFill/>
        </p:spPr>
        <p:txBody>
          <a:bodyPr wrap="none" rtlCol="0">
            <a:spAutoFit/>
          </a:bodyPr>
          <a:lstStyle/>
          <a:p>
            <a:r>
              <a:rPr lang="fr-FR" sz="1400" dirty="0"/>
              <a:t>Personnalisation du</a:t>
            </a:r>
          </a:p>
          <a:p>
            <a:r>
              <a:rPr lang="fr-FR" sz="1400" dirty="0"/>
              <a:t>parcours de l’élève</a:t>
            </a:r>
          </a:p>
          <a:p>
            <a:r>
              <a:rPr lang="fr-FR" sz="1400" dirty="0"/>
              <a:t>Entreprise formatrice</a:t>
            </a:r>
          </a:p>
          <a:p>
            <a:r>
              <a:rPr lang="fr-FR" sz="1400" dirty="0"/>
              <a:t>Employabilité des profs </a:t>
            </a:r>
          </a:p>
          <a:p>
            <a:r>
              <a:rPr lang="fr-FR" sz="1400" dirty="0"/>
              <a:t>(orientation)</a:t>
            </a:r>
          </a:p>
        </p:txBody>
      </p:sp>
      <p:sp>
        <p:nvSpPr>
          <p:cNvPr id="32" name="Ellipse 31"/>
          <p:cNvSpPr/>
          <p:nvPr/>
        </p:nvSpPr>
        <p:spPr>
          <a:xfrm>
            <a:off x="4114507" y="4043325"/>
            <a:ext cx="1218196" cy="2611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avec flèche 32"/>
          <p:cNvCxnSpPr/>
          <p:nvPr/>
        </p:nvCxnSpPr>
        <p:spPr>
          <a:xfrm>
            <a:off x="2935744" y="4682966"/>
            <a:ext cx="4953384" cy="6817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8001984" y="5006515"/>
            <a:ext cx="2008755" cy="1569660"/>
          </a:xfrm>
          <a:prstGeom prst="rect">
            <a:avLst/>
          </a:prstGeom>
          <a:noFill/>
        </p:spPr>
        <p:txBody>
          <a:bodyPr wrap="none" rtlCol="0">
            <a:spAutoFit/>
          </a:bodyPr>
          <a:lstStyle/>
          <a:p>
            <a:r>
              <a:rPr lang="fr-FR" sz="1200" b="1">
                <a:solidFill>
                  <a:srgbClr val="FF0000"/>
                </a:solidFill>
              </a:rPr>
              <a:t>36h </a:t>
            </a:r>
            <a:r>
              <a:rPr lang="fr-FR" sz="1200" b="1" dirty="0">
                <a:solidFill>
                  <a:srgbClr val="FF0000"/>
                </a:solidFill>
              </a:rPr>
              <a:t>annuelles</a:t>
            </a:r>
          </a:p>
          <a:p>
            <a:r>
              <a:rPr lang="fr-FR" sz="1200" b="1" dirty="0">
                <a:solidFill>
                  <a:srgbClr val="FF0000"/>
                </a:solidFill>
              </a:rPr>
              <a:t>d’accompagnement à </a:t>
            </a:r>
          </a:p>
          <a:p>
            <a:r>
              <a:rPr lang="fr-FR" sz="1200" b="1" dirty="0">
                <a:solidFill>
                  <a:srgbClr val="FF0000"/>
                </a:solidFill>
              </a:rPr>
              <a:t>l’orientation (Tous les</a:t>
            </a:r>
          </a:p>
          <a:p>
            <a:r>
              <a:rPr lang="fr-FR" sz="1200" b="1" dirty="0">
                <a:solidFill>
                  <a:srgbClr val="FF0000"/>
                </a:solidFill>
              </a:rPr>
              <a:t>enseignements participent)</a:t>
            </a:r>
          </a:p>
          <a:p>
            <a:r>
              <a:rPr lang="fr-FR" sz="1200" b="1" dirty="0">
                <a:solidFill>
                  <a:srgbClr val="FF0000"/>
                </a:solidFill>
              </a:rPr>
              <a:t>10h de vie de classe</a:t>
            </a:r>
          </a:p>
          <a:p>
            <a:r>
              <a:rPr lang="fr-FR" sz="1200" b="1" dirty="0">
                <a:solidFill>
                  <a:srgbClr val="FF0000"/>
                </a:solidFill>
              </a:rPr>
              <a:t>PSC1, ASSR2 et certification</a:t>
            </a:r>
          </a:p>
          <a:p>
            <a:r>
              <a:rPr lang="fr-FR" sz="1200" b="1" dirty="0">
                <a:solidFill>
                  <a:srgbClr val="FF0000"/>
                </a:solidFill>
              </a:rPr>
              <a:t>numérique</a:t>
            </a:r>
          </a:p>
          <a:p>
            <a:endParaRPr lang="fr-FR" sz="1200" dirty="0">
              <a:solidFill>
                <a:srgbClr val="FF0000"/>
              </a:solidFill>
            </a:endParaRPr>
          </a:p>
        </p:txBody>
      </p:sp>
      <p:cxnSp>
        <p:nvCxnSpPr>
          <p:cNvPr id="35" name="Connecteur droit avec flèche 34"/>
          <p:cNvCxnSpPr/>
          <p:nvPr/>
        </p:nvCxnSpPr>
        <p:spPr>
          <a:xfrm>
            <a:off x="5332702" y="4212013"/>
            <a:ext cx="2556426" cy="10624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9099775" y="6447149"/>
            <a:ext cx="2728850" cy="369332"/>
          </a:xfrm>
          <a:prstGeom prst="rect">
            <a:avLst/>
          </a:prstGeom>
          <a:solidFill>
            <a:schemeClr val="accent6">
              <a:lumMod val="75000"/>
            </a:schemeClr>
          </a:solidFill>
        </p:spPr>
        <p:txBody>
          <a:bodyPr wrap="square" rtlCol="0">
            <a:spAutoFit/>
          </a:bodyPr>
          <a:lstStyle/>
          <a:p>
            <a:pPr algn="ctr"/>
            <a:r>
              <a:rPr lang="fr-FR" b="1" dirty="0">
                <a:hlinkClick r:id="rId6" action="ppaction://hlinkfile"/>
              </a:rPr>
              <a:t>ARRETE</a:t>
            </a:r>
            <a:r>
              <a:rPr lang="fr-FR" b="1" dirty="0"/>
              <a:t> 3 PREPA-METIER </a:t>
            </a:r>
          </a:p>
        </p:txBody>
      </p:sp>
    </p:spTree>
    <p:extLst>
      <p:ext uri="{BB962C8B-B14F-4D97-AF65-F5344CB8AC3E}">
        <p14:creationId xmlns:p14="http://schemas.microsoft.com/office/powerpoint/2010/main" val="35951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4" grpId="0" animBg="1"/>
      <p:bldP spid="16" grpId="0"/>
      <p:bldP spid="19" grpId="0" animBg="1"/>
      <p:bldP spid="21" grpId="0"/>
      <p:bldP spid="24" grpId="0" animBg="1"/>
      <p:bldP spid="27" grpId="0"/>
      <p:bldP spid="28" grpId="0"/>
      <p:bldP spid="29" grpId="0" animBg="1"/>
      <p:bldP spid="31" grpId="0" animBg="1"/>
      <p:bldP spid="38" grpId="0" animBg="1"/>
      <p:bldP spid="39" grpId="0"/>
      <p:bldP spid="41" grpId="0" animBg="1"/>
      <p:bldP spid="42" grpId="0"/>
      <p:bldP spid="32" grpId="0" animBg="1"/>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303" y="900027"/>
            <a:ext cx="8105631" cy="5731815"/>
          </a:xfrm>
          <a:prstGeom prst="rect">
            <a:avLst/>
          </a:prstGeom>
        </p:spPr>
      </p:pic>
      <p:sp>
        <p:nvSpPr>
          <p:cNvPr id="5" name="ZoneTexte 4"/>
          <p:cNvSpPr txBox="1"/>
          <p:nvPr/>
        </p:nvSpPr>
        <p:spPr>
          <a:xfrm>
            <a:off x="1556084" y="277631"/>
            <a:ext cx="8839200" cy="461665"/>
          </a:xfrm>
          <a:prstGeom prst="rect">
            <a:avLst/>
          </a:prstGeom>
          <a:solidFill>
            <a:schemeClr val="accent6">
              <a:lumMod val="60000"/>
              <a:lumOff val="40000"/>
            </a:schemeClr>
          </a:solidFill>
        </p:spPr>
        <p:txBody>
          <a:bodyPr wrap="square" rtlCol="0">
            <a:spAutoFit/>
          </a:bodyPr>
          <a:lstStyle/>
          <a:p>
            <a:pPr algn="ctr"/>
            <a:r>
              <a:rPr lang="fr-FR" sz="2400" b="1"/>
              <a:t>COMPARAISON TROISIÈME: 3 PRÉPA-PRO</a:t>
            </a:r>
            <a:r>
              <a:rPr lang="fr-FR" sz="2400" b="1" dirty="0"/>
              <a:t>/</a:t>
            </a:r>
            <a:r>
              <a:rPr lang="fr-FR" sz="2400" b="1"/>
              <a:t>3 PRÉPA MÉTIERS</a:t>
            </a:r>
            <a:endParaRPr lang="fr-FR" sz="2400" b="1"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195" y="1"/>
            <a:ext cx="1262293" cy="2165124"/>
          </a:xfrm>
          <a:prstGeom prst="rect">
            <a:avLst/>
          </a:prstGeom>
        </p:spPr>
      </p:pic>
    </p:spTree>
    <p:extLst>
      <p:ext uri="{BB962C8B-B14F-4D97-AF65-F5344CB8AC3E}">
        <p14:creationId xmlns:p14="http://schemas.microsoft.com/office/powerpoint/2010/main" val="26902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B7DAA18-0519-1618-B23C-8D8948972F72}"/>
              </a:ext>
            </a:extLst>
          </p:cNvPr>
          <p:cNvSpPr/>
          <p:nvPr/>
        </p:nvSpPr>
        <p:spPr>
          <a:xfrm>
            <a:off x="4" y="6714492"/>
            <a:ext cx="12191996" cy="24242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2785" y="0"/>
            <a:ext cx="1187661" cy="1883391"/>
          </a:xfrm>
          <a:prstGeom prst="rect">
            <a:avLst/>
          </a:prstGeom>
        </p:spPr>
      </p:pic>
      <p:sp>
        <p:nvSpPr>
          <p:cNvPr id="7" name="Rectangle 6"/>
          <p:cNvSpPr/>
          <p:nvPr/>
        </p:nvSpPr>
        <p:spPr>
          <a:xfrm>
            <a:off x="1127374" y="168696"/>
            <a:ext cx="9255815" cy="338554"/>
          </a:xfrm>
          <a:prstGeom prst="rect">
            <a:avLst/>
          </a:prstGeom>
        </p:spPr>
        <p:txBody>
          <a:bodyPr wrap="square">
            <a:spAutoFit/>
          </a:bodyPr>
          <a:lstStyle/>
          <a:p>
            <a:pPr algn="ctr"/>
            <a:r>
              <a:rPr lang="fr-FR" sz="1600" b="1" dirty="0">
                <a:ea typeface="Arial Unicode MS" panose="020B0604020202020204" pitchFamily="34" charset="-128"/>
              </a:rPr>
              <a:t>« FINANCEMENT » DES GROUPES À « EFFECTIFS RÉDUITS » EN SECONDE ET EN PREMIÈRE</a:t>
            </a:r>
          </a:p>
        </p:txBody>
      </p:sp>
      <p:sp>
        <p:nvSpPr>
          <p:cNvPr id="17" name="Rectangle 16"/>
          <p:cNvSpPr/>
          <p:nvPr/>
        </p:nvSpPr>
        <p:spPr>
          <a:xfrm>
            <a:off x="3044622" y="3102612"/>
            <a:ext cx="6046251" cy="584775"/>
          </a:xfrm>
          <a:prstGeom prst="rect">
            <a:avLst/>
          </a:prstGeom>
        </p:spPr>
        <p:txBody>
          <a:bodyPr wrap="square">
            <a:spAutoFit/>
          </a:bodyPr>
          <a:lstStyle/>
          <a:p>
            <a:pPr algn="ctr"/>
            <a:r>
              <a:rPr lang="fr-FR" sz="1600" b="1" dirty="0"/>
              <a:t>ANNEXE 2</a:t>
            </a:r>
          </a:p>
          <a:p>
            <a:pPr algn="ctr"/>
            <a:r>
              <a:rPr lang="fr-FR" sz="1600" b="1" dirty="0"/>
              <a:t>VOLUME COMPLÉMENTAIRE D'HEURES-PROFESSEUR </a:t>
            </a:r>
          </a:p>
        </p:txBody>
      </p:sp>
      <p:sp>
        <p:nvSpPr>
          <p:cNvPr id="13" name="Accolade fermante 12"/>
          <p:cNvSpPr/>
          <p:nvPr/>
        </p:nvSpPr>
        <p:spPr>
          <a:xfrm>
            <a:off x="8898341" y="4196116"/>
            <a:ext cx="411842" cy="2313866"/>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p:cNvSpPr txBox="1"/>
          <p:nvPr/>
        </p:nvSpPr>
        <p:spPr>
          <a:xfrm>
            <a:off x="9535113" y="4815944"/>
            <a:ext cx="3982527" cy="1200329"/>
          </a:xfrm>
          <a:prstGeom prst="rect">
            <a:avLst/>
          </a:prstGeom>
          <a:noFill/>
        </p:spPr>
        <p:txBody>
          <a:bodyPr wrap="square" rtlCol="0">
            <a:spAutoFit/>
          </a:bodyPr>
          <a:lstStyle/>
          <a:p>
            <a:r>
              <a:rPr lang="fr-FR" b="1" dirty="0">
                <a:solidFill>
                  <a:srgbClr val="FF0000"/>
                </a:solidFill>
              </a:rPr>
              <a:t>15% DU VC</a:t>
            </a:r>
          </a:p>
          <a:p>
            <a:r>
              <a:rPr lang="fr-FR" b="1" dirty="0">
                <a:solidFill>
                  <a:srgbClr val="FF0000"/>
                </a:solidFill>
              </a:rPr>
              <a:t>Groupes de niveaux</a:t>
            </a:r>
          </a:p>
          <a:p>
            <a:r>
              <a:rPr lang="fr-FR" b="1" dirty="0">
                <a:solidFill>
                  <a:srgbClr val="FF0000"/>
                </a:solidFill>
              </a:rPr>
              <a:t>EN FRANÇAIS</a:t>
            </a:r>
          </a:p>
          <a:p>
            <a:r>
              <a:rPr lang="fr-FR" b="1" dirty="0">
                <a:solidFill>
                  <a:srgbClr val="FF0000"/>
                </a:solidFill>
              </a:rPr>
              <a:t>EN MATH </a:t>
            </a:r>
          </a:p>
        </p:txBody>
      </p:sp>
      <p:sp>
        <p:nvSpPr>
          <p:cNvPr id="5" name="Rectangle 4"/>
          <p:cNvSpPr/>
          <p:nvPr/>
        </p:nvSpPr>
        <p:spPr>
          <a:xfrm>
            <a:off x="1347000" y="680258"/>
            <a:ext cx="9341396" cy="882742"/>
          </a:xfrm>
          <a:prstGeom prst="rect">
            <a:avLst/>
          </a:prstGeom>
        </p:spPr>
        <p:txBody>
          <a:bodyPr wrap="square">
            <a:spAutoFit/>
          </a:bodyPr>
          <a:lstStyle/>
          <a:p>
            <a:pPr>
              <a:lnSpc>
                <a:spcPct val="107000"/>
              </a:lnSpc>
              <a:spcAft>
                <a:spcPts val="0"/>
              </a:spcAft>
            </a:pPr>
            <a:r>
              <a:rPr lang="fr-FR" sz="1600" dirty="0"/>
              <a:t>(b) Les heures de français et de mathématiques en seconde et en première professionnelle font l’objet de groupes à effectifs réduits s’appuyant sur les besoins des élèves pour renforcer l’acquisition des savoirs fondamentaux, sur la base de </a:t>
            </a:r>
            <a:r>
              <a:rPr lang="fr-FR" sz="1600" b="1" dirty="0"/>
              <a:t>l’article 6</a:t>
            </a:r>
            <a:r>
              <a:rPr lang="fr-FR" sz="1600" dirty="0"/>
              <a:t> et de </a:t>
            </a:r>
            <a:r>
              <a:rPr lang="fr-FR" sz="1600" b="1" dirty="0"/>
              <a:t>l’annexe 2</a:t>
            </a:r>
            <a:r>
              <a:rPr lang="fr-FR" sz="1600" dirty="0"/>
              <a:t> du présent arrêté.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02888" y="1729788"/>
            <a:ext cx="11529721" cy="1340688"/>
          </a:xfrm>
          <a:prstGeom prst="rect">
            <a:avLst/>
          </a:prstGeom>
        </p:spPr>
        <p:txBody>
          <a:bodyPr wrap="square">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ARTICLE 6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r>
              <a:rPr lang="fr-FR" sz="1600" dirty="0"/>
              <a:t>Au total des heures d'enseignement s'ajoute un volume complémentaire d'heures-professeur de </a:t>
            </a:r>
            <a:r>
              <a:rPr lang="fr-FR" sz="1600" b="1" dirty="0"/>
              <a:t>16 heures en moyenne en classe de seconde et de première et de 13 heures et 30 minutes hebdomadaires en moyenne en classe de terminale. </a:t>
            </a:r>
            <a:r>
              <a:rPr lang="fr-FR" sz="1600" dirty="0"/>
              <a:t>Il est calculé conformément aux dispositions de l'annexe 2 du présent arrêté et réparti par établissement. En classe de seconde et de première </a:t>
            </a:r>
            <a:r>
              <a:rPr lang="fr-FR" sz="1600" b="1" dirty="0"/>
              <a:t>au moins 15 % de cet horaire complémentaire est dédié à l'enseignement du français et des mathématiques. 	</a:t>
            </a:r>
          </a:p>
        </p:txBody>
      </p:sp>
      <p:graphicFrame>
        <p:nvGraphicFramePr>
          <p:cNvPr id="15" name="Tableau 14"/>
          <p:cNvGraphicFramePr>
            <a:graphicFrameLocks noGrp="1"/>
          </p:cNvGraphicFramePr>
          <p:nvPr/>
        </p:nvGraphicFramePr>
        <p:xfrm>
          <a:off x="466092" y="4131045"/>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fr-FR" dirty="0"/>
                        <a:t>Plus de 15 élèves</a:t>
                      </a:r>
                    </a:p>
                  </a:txBody>
                  <a:tcPr/>
                </a:tc>
                <a:tc>
                  <a:txBody>
                    <a:bodyPr/>
                    <a:lstStyle/>
                    <a:p>
                      <a:pPr algn="ctr"/>
                      <a:r>
                        <a:rPr lang="fr-FR" dirty="0"/>
                        <a:t>15 élèves au moins  et regroupés</a:t>
                      </a:r>
                    </a:p>
                  </a:txBody>
                  <a:tcPr/>
                </a:tc>
                <a:extLst>
                  <a:ext uri="{0D108BD9-81ED-4DB2-BD59-A6C34878D82A}">
                    <a16:rowId xmlns:a16="http://schemas.microsoft.com/office/drawing/2014/main" val="10000"/>
                  </a:ext>
                </a:extLst>
              </a:tr>
              <a:tr h="370840">
                <a:tc>
                  <a:txBody>
                    <a:bodyPr/>
                    <a:lstStyle/>
                    <a:p>
                      <a:pPr algn="ctr"/>
                      <a:r>
                        <a:rPr lang="fr-FR" dirty="0"/>
                        <a:t>(Nombre d’élèves</a:t>
                      </a:r>
                      <a:r>
                        <a:rPr lang="fr-FR" baseline="0" dirty="0"/>
                        <a:t>/20)X16</a:t>
                      </a:r>
                      <a:endParaRPr lang="fr-FR" dirty="0"/>
                    </a:p>
                  </a:txBody>
                  <a:tcPr/>
                </a:tc>
                <a:tc>
                  <a:txBody>
                    <a:bodyPr/>
                    <a:lstStyle/>
                    <a:p>
                      <a:pPr algn="ctr"/>
                      <a:r>
                        <a:rPr lang="fr-FR" dirty="0"/>
                        <a:t>(Nombre d’élèves</a:t>
                      </a:r>
                      <a:r>
                        <a:rPr lang="fr-FR" baseline="0" dirty="0"/>
                        <a:t>/20)X8</a:t>
                      </a:r>
                      <a:endParaRPr lang="fr-FR" dirty="0"/>
                    </a:p>
                  </a:txBody>
                  <a:tcPr/>
                </a:tc>
                <a:extLst>
                  <a:ext uri="{0D108BD9-81ED-4DB2-BD59-A6C34878D82A}">
                    <a16:rowId xmlns:a16="http://schemas.microsoft.com/office/drawing/2014/main" val="10001"/>
                  </a:ext>
                </a:extLst>
              </a:tr>
            </a:tbl>
          </a:graphicData>
        </a:graphic>
      </p:graphicFrame>
      <p:sp>
        <p:nvSpPr>
          <p:cNvPr id="2" name="Rectangle 1"/>
          <p:cNvSpPr/>
          <p:nvPr/>
        </p:nvSpPr>
        <p:spPr>
          <a:xfrm>
            <a:off x="302888" y="3724550"/>
            <a:ext cx="4802148" cy="369332"/>
          </a:xfrm>
          <a:prstGeom prst="rect">
            <a:avLst/>
          </a:prstGeom>
        </p:spPr>
        <p:txBody>
          <a:bodyPr wrap="none">
            <a:spAutoFit/>
          </a:bodyPr>
          <a:lstStyle/>
          <a:p>
            <a:r>
              <a:rPr lang="fr-FR" dirty="0">
                <a:solidFill>
                  <a:srgbClr val="FF0000"/>
                </a:solidFill>
              </a:rPr>
              <a:t>Spécialités relevant du secteur de la production : </a:t>
            </a:r>
            <a:endParaRPr lang="fr-FR" dirty="0"/>
          </a:p>
        </p:txBody>
      </p:sp>
      <p:sp>
        <p:nvSpPr>
          <p:cNvPr id="18" name="Rectangle 17"/>
          <p:cNvSpPr/>
          <p:nvPr/>
        </p:nvSpPr>
        <p:spPr>
          <a:xfrm>
            <a:off x="380337" y="4963771"/>
            <a:ext cx="8750170" cy="276999"/>
          </a:xfrm>
          <a:prstGeom prst="rect">
            <a:avLst/>
          </a:prstGeom>
        </p:spPr>
        <p:txBody>
          <a:bodyPr wrap="square">
            <a:spAutoFit/>
          </a:bodyPr>
          <a:lstStyle/>
          <a:p>
            <a:r>
              <a:rPr lang="fr-FR" sz="1200" dirty="0"/>
              <a:t>Les autres divisions dont l’effectif est inférieur ou égal à 15 ne donnent droit à aucun volume complémentaire d’heures-professeur. </a:t>
            </a:r>
          </a:p>
        </p:txBody>
      </p:sp>
      <p:sp>
        <p:nvSpPr>
          <p:cNvPr id="10" name="Rectangle 9"/>
          <p:cNvSpPr/>
          <p:nvPr/>
        </p:nvSpPr>
        <p:spPr>
          <a:xfrm>
            <a:off x="302888" y="5219521"/>
            <a:ext cx="4387996" cy="369332"/>
          </a:xfrm>
          <a:prstGeom prst="rect">
            <a:avLst/>
          </a:prstGeom>
        </p:spPr>
        <p:txBody>
          <a:bodyPr wrap="none">
            <a:spAutoFit/>
          </a:bodyPr>
          <a:lstStyle/>
          <a:p>
            <a:r>
              <a:rPr lang="fr-FR" dirty="0">
                <a:solidFill>
                  <a:srgbClr val="FF0000"/>
                </a:solidFill>
              </a:rPr>
              <a:t>Spécialités relevant du secteur des services : </a:t>
            </a:r>
            <a:endParaRPr lang="fr-FR" dirty="0"/>
          </a:p>
        </p:txBody>
      </p:sp>
      <p:sp>
        <p:nvSpPr>
          <p:cNvPr id="19" name="Rectangle 18"/>
          <p:cNvSpPr/>
          <p:nvPr/>
        </p:nvSpPr>
        <p:spPr>
          <a:xfrm>
            <a:off x="380337" y="6385275"/>
            <a:ext cx="8750170" cy="276999"/>
          </a:xfrm>
          <a:prstGeom prst="rect">
            <a:avLst/>
          </a:prstGeom>
        </p:spPr>
        <p:txBody>
          <a:bodyPr wrap="square">
            <a:spAutoFit/>
          </a:bodyPr>
          <a:lstStyle/>
          <a:p>
            <a:r>
              <a:rPr lang="fr-FR" sz="1200" dirty="0"/>
              <a:t>Les autres divisions dont l’effectif est inférieur ou égal à 18 ne donnent droit à aucun volume complémentaire d’heures-professeur. </a:t>
            </a:r>
          </a:p>
        </p:txBody>
      </p:sp>
      <p:graphicFrame>
        <p:nvGraphicFramePr>
          <p:cNvPr id="20" name="Tableau 19"/>
          <p:cNvGraphicFramePr>
            <a:graphicFrameLocks noGrp="1"/>
          </p:cNvGraphicFramePr>
          <p:nvPr/>
        </p:nvGraphicFramePr>
        <p:xfrm>
          <a:off x="466092" y="5580682"/>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fr-FR" dirty="0"/>
                        <a:t>Plus de 18 élèves</a:t>
                      </a:r>
                    </a:p>
                  </a:txBody>
                  <a:tcPr/>
                </a:tc>
                <a:tc>
                  <a:txBody>
                    <a:bodyPr/>
                    <a:lstStyle/>
                    <a:p>
                      <a:pPr algn="ctr"/>
                      <a:r>
                        <a:rPr lang="fr-FR" dirty="0"/>
                        <a:t>18 élèves au moins  et regroupés</a:t>
                      </a:r>
                    </a:p>
                  </a:txBody>
                  <a:tcPr/>
                </a:tc>
                <a:extLst>
                  <a:ext uri="{0D108BD9-81ED-4DB2-BD59-A6C34878D82A}">
                    <a16:rowId xmlns:a16="http://schemas.microsoft.com/office/drawing/2014/main" val="10000"/>
                  </a:ext>
                </a:extLst>
              </a:tr>
              <a:tr h="370840">
                <a:tc>
                  <a:txBody>
                    <a:bodyPr/>
                    <a:lstStyle/>
                    <a:p>
                      <a:pPr algn="ctr"/>
                      <a:r>
                        <a:rPr lang="fr-FR" dirty="0"/>
                        <a:t>(Nombre d’élèves</a:t>
                      </a:r>
                      <a:r>
                        <a:rPr lang="fr-FR" baseline="0" dirty="0"/>
                        <a:t>/24)X16</a:t>
                      </a:r>
                      <a:endParaRPr lang="fr-FR" dirty="0"/>
                    </a:p>
                  </a:txBody>
                  <a:tcPr/>
                </a:tc>
                <a:tc>
                  <a:txBody>
                    <a:bodyPr/>
                    <a:lstStyle/>
                    <a:p>
                      <a:pPr algn="ctr"/>
                      <a:r>
                        <a:rPr lang="fr-FR" dirty="0"/>
                        <a:t>(Nombre d’élèves/</a:t>
                      </a:r>
                      <a:r>
                        <a:rPr lang="fr-FR" baseline="0" dirty="0"/>
                        <a:t>24)X8</a:t>
                      </a:r>
                      <a:endParaRPr lang="fr-F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2984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3" grpId="0" animBg="1"/>
      <p:bldP spid="4" grpId="0"/>
      <p:bldP spid="5" grpId="0"/>
      <p:bldP spid="9" grpId="0"/>
      <p:bldP spid="2" grpId="0"/>
      <p:bldP spid="18" grpId="0"/>
      <p:bldP spid="10"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B7DAA18-0519-1618-B23C-8D8948972F72}"/>
              </a:ext>
            </a:extLst>
          </p:cNvPr>
          <p:cNvSpPr/>
          <p:nvPr/>
        </p:nvSpPr>
        <p:spPr>
          <a:xfrm>
            <a:off x="-10732" y="5713761"/>
            <a:ext cx="12191996" cy="1253083"/>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7" name="Rectangle 6"/>
          <p:cNvSpPr/>
          <p:nvPr/>
        </p:nvSpPr>
        <p:spPr>
          <a:xfrm>
            <a:off x="1127374" y="168696"/>
            <a:ext cx="9255815" cy="861774"/>
          </a:xfrm>
          <a:prstGeom prst="rect">
            <a:avLst/>
          </a:prstGeom>
        </p:spPr>
        <p:txBody>
          <a:bodyPr wrap="square">
            <a:spAutoFit/>
          </a:bodyPr>
          <a:lstStyle/>
          <a:p>
            <a:pPr algn="ctr"/>
            <a:r>
              <a:rPr lang="fr-FR" sz="1600" b="1" dirty="0">
                <a:ea typeface="Arial Unicode MS" panose="020B0604020202020204" pitchFamily="34" charset="-128"/>
              </a:rPr>
              <a:t>EN SECONDE</a:t>
            </a:r>
          </a:p>
          <a:p>
            <a:pPr algn="ctr"/>
            <a:r>
              <a:rPr lang="fr-FR" sz="1600" b="1" dirty="0"/>
              <a:t>NOMBRE D’HEURES HEBDOMADAIRES 29H, SOIT 29H X 30 = 870H (ACT 900H) = </a:t>
            </a:r>
            <a:r>
              <a:rPr lang="fr-FR" sz="1600" b="1" dirty="0">
                <a:solidFill>
                  <a:srgbClr val="FF0000"/>
                </a:solidFill>
              </a:rPr>
              <a:t>-30H </a:t>
            </a:r>
            <a:endParaRPr lang="fr-FR" sz="1600" dirty="0">
              <a:solidFill>
                <a:srgbClr val="FF0000"/>
              </a:solidFill>
            </a:endParaRPr>
          </a:p>
          <a:p>
            <a:pPr algn="ctr"/>
            <a:endParaRPr lang="fr-FR" sz="1600" b="1" dirty="0">
              <a:ea typeface="Arial Unicode MS" panose="020B0604020202020204" pitchFamily="34" charset="-128"/>
            </a:endParaRPr>
          </a:p>
        </p:txBody>
      </p:sp>
      <p:sp>
        <p:nvSpPr>
          <p:cNvPr id="3" name="Rectangle 2"/>
          <p:cNvSpPr/>
          <p:nvPr/>
        </p:nvSpPr>
        <p:spPr>
          <a:xfrm>
            <a:off x="6096002" y="3250202"/>
            <a:ext cx="1840864" cy="646331"/>
          </a:xfrm>
          <a:prstGeom prst="rect">
            <a:avLst/>
          </a:prstGeom>
        </p:spPr>
        <p:txBody>
          <a:bodyPr wrap="square">
            <a:spAutoFit/>
          </a:bodyPr>
          <a:lstStyle/>
          <a:p>
            <a:r>
              <a:rPr lang="fr-FR" sz="3600" b="1" dirty="0">
                <a:solidFill>
                  <a:srgbClr val="C00000"/>
                </a:solidFill>
              </a:rPr>
              <a:t> </a:t>
            </a:r>
            <a:endParaRPr lang="fr-FR" sz="1600" dirty="0"/>
          </a:p>
        </p:txBody>
      </p:sp>
      <p:sp>
        <p:nvSpPr>
          <p:cNvPr id="13" name="Accolade fermante 12"/>
          <p:cNvSpPr/>
          <p:nvPr/>
        </p:nvSpPr>
        <p:spPr>
          <a:xfrm>
            <a:off x="6497781" y="2855139"/>
            <a:ext cx="174463" cy="699917"/>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p:cNvSpPr txBox="1"/>
          <p:nvPr/>
        </p:nvSpPr>
        <p:spPr>
          <a:xfrm>
            <a:off x="6784167" y="2781051"/>
            <a:ext cx="5294102" cy="2862322"/>
          </a:xfrm>
          <a:prstGeom prst="rect">
            <a:avLst/>
          </a:prstGeom>
          <a:noFill/>
        </p:spPr>
        <p:txBody>
          <a:bodyPr wrap="square" rtlCol="0">
            <a:spAutoFit/>
          </a:bodyPr>
          <a:lstStyle/>
          <a:p>
            <a:r>
              <a:rPr lang="fr-FR" sz="1600" b="1" dirty="0">
                <a:solidFill>
                  <a:srgbClr val="FF0000"/>
                </a:solidFill>
              </a:rPr>
              <a:t>EN FRANÇAIS</a:t>
            </a:r>
          </a:p>
          <a:p>
            <a:r>
              <a:rPr lang="fr-FR" sz="1600" b="1" dirty="0">
                <a:solidFill>
                  <a:srgbClr val="FF0000"/>
                </a:solidFill>
              </a:rPr>
              <a:t>EN MATH </a:t>
            </a:r>
          </a:p>
          <a:p>
            <a:r>
              <a:rPr lang="fr-FR" sz="1600" dirty="0"/>
              <a:t>Ex : 30 élèves en seconde métiers des transitions numérique et énergétique</a:t>
            </a:r>
          </a:p>
          <a:p>
            <a:r>
              <a:rPr lang="fr-FR" sz="1600" dirty="0"/>
              <a:t>(Nombre d’élèves:20)X16 = (30/20)X16 = 24h/s</a:t>
            </a:r>
          </a:p>
          <a:p>
            <a:r>
              <a:rPr lang="fr-FR" sz="1600" dirty="0"/>
              <a:t>24X15%  = 3,5 h</a:t>
            </a:r>
          </a:p>
          <a:p>
            <a:r>
              <a:rPr lang="fr-FR" sz="1600" dirty="0"/>
              <a:t>30 élèves en seconde métiers de la relation client</a:t>
            </a:r>
          </a:p>
          <a:p>
            <a:r>
              <a:rPr lang="fr-FR" sz="1600" dirty="0"/>
              <a:t>(Nombre d’élèves:24)X16 = (30/24)X16 = 20h/s</a:t>
            </a:r>
          </a:p>
          <a:p>
            <a:r>
              <a:rPr lang="fr-FR" sz="1600" dirty="0"/>
              <a:t>20X15%  = 3 h</a:t>
            </a:r>
          </a:p>
          <a:p>
            <a:endParaRPr lang="fr-FR" b="1" dirty="0"/>
          </a:p>
          <a:p>
            <a:endParaRPr lang="fr-FR" b="1" dirty="0">
              <a:solidFill>
                <a:srgbClr val="FF0000"/>
              </a:solidFill>
            </a:endParaRPr>
          </a:p>
        </p:txBody>
      </p:sp>
      <p:pic>
        <p:nvPicPr>
          <p:cNvPr id="14" name="Image 13" descr="Une image contenant Panneau de signalisation, signe, triangle&#10;&#10;Description générée automatiquement">
            <a:extLst>
              <a:ext uri="{FF2B5EF4-FFF2-40B4-BE49-F238E27FC236}">
                <a16:creationId xmlns:a16="http://schemas.microsoft.com/office/drawing/2014/main"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6973" y="157555"/>
            <a:ext cx="649580" cy="573862"/>
          </a:xfrm>
          <a:prstGeom prst="rect">
            <a:avLst/>
          </a:prstGeom>
        </p:spPr>
      </p:pic>
      <p:sp>
        <p:nvSpPr>
          <p:cNvPr id="5" name="Rectangle 4"/>
          <p:cNvSpPr/>
          <p:nvPr/>
        </p:nvSpPr>
        <p:spPr>
          <a:xfrm>
            <a:off x="271037" y="1213091"/>
            <a:ext cx="6207923" cy="2200089"/>
          </a:xfrm>
          <a:prstGeom prst="rect">
            <a:avLst/>
          </a:prstGeom>
        </p:spPr>
        <p:txBody>
          <a:bodyPr wrap="square">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DIMINUTION DES HEURES DE LA CO-INTERVENTION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Actuellement : 60h EP/30h Français/30h Maths/</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Réforme Macron : 30h EP (-30h) /15h Français (-15h) /15h Maths (- 15h).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L’enseignement professionnel récupère 30h et passe de 330h à 360h.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 français récupère 15h et passe de 105h à 120h.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Les maths récupèrent 15h et passe de 45h à 60h.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Fléchage de 15% du volume horaire complémentaire pour mettre en place les groupes à effectifs réduits.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89858" y="3610712"/>
            <a:ext cx="6096000" cy="1146211"/>
          </a:xfrm>
          <a:prstGeom prst="rect">
            <a:avLst/>
          </a:prstGeom>
        </p:spPr>
        <p:txBody>
          <a:bodyPr>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SUPPRESSION DE 60H D’ACCOMPAGNEMENT PERSONNALISÉ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Passage de 90h (3h) à 30 h (1h) </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Reste 1 heure d’accompagnement : soutien au parcours (orientation et notamment travail sur le choix entre les parcours différenciés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20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4" grpId="0"/>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B7DAA18-0519-1618-B23C-8D8948972F72}"/>
              </a:ext>
            </a:extLst>
          </p:cNvPr>
          <p:cNvSpPr/>
          <p:nvPr/>
        </p:nvSpPr>
        <p:spPr>
          <a:xfrm>
            <a:off x="-10732" y="6187047"/>
            <a:ext cx="12191996" cy="769865"/>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15" name="Rectangle 14"/>
          <p:cNvSpPr/>
          <p:nvPr/>
        </p:nvSpPr>
        <p:spPr>
          <a:xfrm>
            <a:off x="1127374" y="168696"/>
            <a:ext cx="9255815" cy="584775"/>
          </a:xfrm>
          <a:prstGeom prst="rect">
            <a:avLst/>
          </a:prstGeom>
        </p:spPr>
        <p:txBody>
          <a:bodyPr wrap="square">
            <a:spAutoFit/>
          </a:bodyPr>
          <a:lstStyle/>
          <a:p>
            <a:pPr algn="ctr"/>
            <a:r>
              <a:rPr lang="fr-FR" sz="1600" b="1" dirty="0">
                <a:ea typeface="Arial Unicode MS" panose="020B0604020202020204" pitchFamily="34" charset="-128"/>
              </a:rPr>
              <a:t>EN PREMIÈRE</a:t>
            </a:r>
          </a:p>
          <a:p>
            <a:pPr algn="ctr"/>
            <a:r>
              <a:rPr lang="fr-FR" sz="1600" b="1" dirty="0"/>
              <a:t>NOMBRE D’HEURES HEBDOMADAIRES 28,5H, SOIT 28,5H X 28 = 798H (ACT 840H) = </a:t>
            </a:r>
            <a:r>
              <a:rPr lang="fr-FR" sz="1600" b="1" dirty="0">
                <a:solidFill>
                  <a:srgbClr val="FF0000"/>
                </a:solidFill>
              </a:rPr>
              <a:t>- 42H </a:t>
            </a:r>
            <a:endParaRPr lang="fr-FR" sz="1600" b="1" dirty="0">
              <a:solidFill>
                <a:srgbClr val="FF0000"/>
              </a:solidFill>
              <a:ea typeface="Arial Unicode MS" panose="020B0604020202020204" pitchFamily="34" charset="-128"/>
            </a:endParaRPr>
          </a:p>
        </p:txBody>
      </p:sp>
      <p:pic>
        <p:nvPicPr>
          <p:cNvPr id="18" name="Image 17" descr="Une image contenant Panneau de signalisation, signe, triangle&#10;&#10;Description générée automatiquement">
            <a:extLst>
              <a:ext uri="{FF2B5EF4-FFF2-40B4-BE49-F238E27FC236}">
                <a16:creationId xmlns:a16="http://schemas.microsoft.com/office/drawing/2014/main"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275" y="137776"/>
            <a:ext cx="647664" cy="572169"/>
          </a:xfrm>
          <a:prstGeom prst="rect">
            <a:avLst/>
          </a:prstGeom>
        </p:spPr>
      </p:pic>
      <p:sp>
        <p:nvSpPr>
          <p:cNvPr id="5" name="Rectangle 4"/>
          <p:cNvSpPr/>
          <p:nvPr/>
        </p:nvSpPr>
        <p:spPr>
          <a:xfrm>
            <a:off x="399977" y="1136656"/>
            <a:ext cx="6096000" cy="2727029"/>
          </a:xfrm>
          <a:prstGeom prst="rect">
            <a:avLst/>
          </a:prstGeom>
        </p:spPr>
        <p:txBody>
          <a:bodyPr>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DIMINUTION DES HEURES DE LA CO-INTERVENTION ET DE CHEF-D’ŒUVRE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Actuellement : 42h EP/28h Français/14h Maths/</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Réforme Macron : 28h EP (-14h) /14h Français (-14h) /14h Maths.</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L’enseignement professionnel récupère 14h auxquelles s’ajoutent </a:t>
            </a:r>
            <a:r>
              <a:rPr lang="fr-FR" sz="1600" b="1" dirty="0">
                <a:latin typeface="Calibri" panose="020F0502020204030204" pitchFamily="34" charset="0"/>
                <a:ea typeface="Calibri" panose="020F0502020204030204" pitchFamily="34" charset="0"/>
                <a:cs typeface="Times New Roman" panose="02020603050405020304" pitchFamily="18" charset="0"/>
              </a:rPr>
              <a:t>14h de projet (ex-chef-d ’œuvre qui passe de 56h à 42h)</a:t>
            </a:r>
            <a:r>
              <a:rPr lang="fr-FR" sz="1600" dirty="0">
                <a:latin typeface="Calibri" panose="020F0502020204030204" pitchFamily="34" charset="0"/>
                <a:ea typeface="Calibri" panose="020F0502020204030204" pitchFamily="34" charset="0"/>
                <a:cs typeface="Times New Roman" panose="02020603050405020304" pitchFamily="18" charset="0"/>
              </a:rPr>
              <a:t> et passe de 266h à 294h (+28h).</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Le français récupère 14h et passe de 84h à 98h. Les maths rien.</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Fléchage de 15% du volume complémentaire pour mettre en place les groupes à effectifs réduits.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Accolade fermante 19"/>
          <p:cNvSpPr/>
          <p:nvPr/>
        </p:nvSpPr>
        <p:spPr>
          <a:xfrm>
            <a:off x="6470218" y="3217459"/>
            <a:ext cx="187232" cy="538818"/>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Rectangle 21"/>
          <p:cNvSpPr/>
          <p:nvPr/>
        </p:nvSpPr>
        <p:spPr>
          <a:xfrm>
            <a:off x="467834" y="3959928"/>
            <a:ext cx="6096000" cy="1146211"/>
          </a:xfrm>
          <a:prstGeom prst="rect">
            <a:avLst/>
          </a:prstGeom>
        </p:spPr>
        <p:txBody>
          <a:bodyPr>
            <a:spAutoFit/>
          </a:bodyPr>
          <a:lstStyle/>
          <a:p>
            <a:pPr algn="ctr">
              <a:lnSpc>
                <a:spcPct val="107000"/>
              </a:lnSpc>
              <a:spcAft>
                <a:spcPts val="0"/>
              </a:spcAft>
            </a:pPr>
            <a:r>
              <a:rPr lang="fr-FR" sz="1600" b="1" dirty="0">
                <a:latin typeface="Calibri" panose="020F0502020204030204" pitchFamily="34" charset="0"/>
                <a:ea typeface="Calibri" panose="020F0502020204030204" pitchFamily="34" charset="0"/>
                <a:cs typeface="Times New Roman" panose="02020603050405020304" pitchFamily="18" charset="0"/>
              </a:rPr>
              <a:t>SUPPRESSION DE 56H D’ACCOMPAGNEMENT PERSONNALISÉ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Passage de 84h (3h) à 28h (1h) </a:t>
            </a: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Reste 1heure d’accompagnement : soutien au parcours (orientation et notamment travail sur le choix entre les parcours différenciés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p:cNvSpPr txBox="1"/>
          <p:nvPr/>
        </p:nvSpPr>
        <p:spPr>
          <a:xfrm>
            <a:off x="6783598" y="3140715"/>
            <a:ext cx="5294102" cy="3108543"/>
          </a:xfrm>
          <a:prstGeom prst="rect">
            <a:avLst/>
          </a:prstGeom>
          <a:noFill/>
        </p:spPr>
        <p:txBody>
          <a:bodyPr wrap="square" rtlCol="0">
            <a:spAutoFit/>
          </a:bodyPr>
          <a:lstStyle/>
          <a:p>
            <a:r>
              <a:rPr lang="fr-FR" sz="1600" b="1" dirty="0">
                <a:solidFill>
                  <a:srgbClr val="FF0000"/>
                </a:solidFill>
              </a:rPr>
              <a:t>EN FRANÇAIS</a:t>
            </a:r>
          </a:p>
          <a:p>
            <a:r>
              <a:rPr lang="fr-FR" sz="1600" b="1" dirty="0">
                <a:solidFill>
                  <a:srgbClr val="FF0000"/>
                </a:solidFill>
              </a:rPr>
              <a:t>EN MATH </a:t>
            </a:r>
          </a:p>
          <a:p>
            <a:r>
              <a:rPr lang="fr-FR" sz="1600" b="1" dirty="0"/>
              <a:t>Ex : 15 élèves en première métiers des transitions numérique et énergétique </a:t>
            </a:r>
            <a:r>
              <a:rPr lang="fr-FR" sz="1600" dirty="0"/>
              <a:t>(15 élèves au moins  et regroupés)</a:t>
            </a:r>
          </a:p>
          <a:p>
            <a:r>
              <a:rPr lang="fr-FR" sz="1600" dirty="0"/>
              <a:t>(Nombre d’élèves:20)X8 = (15/20)X8 = 6h/s</a:t>
            </a:r>
          </a:p>
          <a:p>
            <a:r>
              <a:rPr lang="fr-FR" sz="1600" dirty="0"/>
              <a:t>6X15%  = 0,9h</a:t>
            </a:r>
          </a:p>
          <a:p>
            <a:r>
              <a:rPr lang="fr-FR" sz="1600" b="1" dirty="0"/>
              <a:t>18 élèves en première métiers de la relation client</a:t>
            </a:r>
          </a:p>
          <a:p>
            <a:r>
              <a:rPr lang="fr-FR" sz="1600" dirty="0"/>
              <a:t>(18 élèves au moins  et regroupés)</a:t>
            </a:r>
          </a:p>
          <a:p>
            <a:r>
              <a:rPr lang="fr-FR" sz="1600" dirty="0"/>
              <a:t>(Nombre d’élèves:24)X8 = (18/24)X8 = 6h/s</a:t>
            </a:r>
          </a:p>
          <a:p>
            <a:r>
              <a:rPr lang="fr-FR" sz="1600" dirty="0"/>
              <a:t>6X15%  = 0,9 h</a:t>
            </a:r>
          </a:p>
          <a:p>
            <a:endParaRPr lang="fr-FR" b="1" dirty="0"/>
          </a:p>
          <a:p>
            <a:endParaRPr lang="fr-FR" b="1" dirty="0">
              <a:solidFill>
                <a:srgbClr val="FF0000"/>
              </a:solidFill>
            </a:endParaRPr>
          </a:p>
        </p:txBody>
      </p:sp>
    </p:spTree>
    <p:extLst>
      <p:ext uri="{BB962C8B-B14F-4D97-AF65-F5344CB8AC3E}">
        <p14:creationId xmlns:p14="http://schemas.microsoft.com/office/powerpoint/2010/main" val="32645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20" grpId="0" animBg="1"/>
      <p:bldP spid="2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17306"/>
            <a:ext cx="3977499" cy="1323439"/>
          </a:xfrm>
          <a:prstGeom prst="rect">
            <a:avLst/>
          </a:prstGeom>
        </p:spPr>
        <p:txBody>
          <a:bodyPr wrap="none">
            <a:spAutoFit/>
          </a:bodyPr>
          <a:lstStyle/>
          <a:p>
            <a:pPr algn="ctr"/>
            <a:r>
              <a:rPr lang="fr-FR" sz="1600" b="1" dirty="0">
                <a:ea typeface="Arial Unicode MS" panose="020B0604020202020204" pitchFamily="34" charset="-128"/>
              </a:rPr>
              <a:t>SUPPRESSION DE LA CO-INTERVENTION </a:t>
            </a:r>
          </a:p>
          <a:p>
            <a:pPr algn="ctr"/>
            <a:r>
              <a:rPr lang="fr-FR" sz="1600" b="1" dirty="0">
                <a:ea typeface="Arial Unicode MS" panose="020B0604020202020204" pitchFamily="34" charset="-128"/>
              </a:rPr>
              <a:t>et/ ou atelier de philosophie et/ ou</a:t>
            </a:r>
          </a:p>
          <a:p>
            <a:pPr algn="ctr"/>
            <a:r>
              <a:rPr lang="fr-FR" sz="1600" b="1" dirty="0">
                <a:ea typeface="Arial Unicode MS" panose="020B0604020202020204" pitchFamily="34" charset="-128"/>
              </a:rPr>
              <a:t>insertion professionnelle-poursuite d'études</a:t>
            </a:r>
            <a:endParaRPr lang="fr-FR" sz="1600" b="1" baseline="30000" dirty="0">
              <a:ea typeface="Arial Unicode MS" panose="020B0604020202020204" pitchFamily="34" charset="-128"/>
            </a:endParaRPr>
          </a:p>
          <a:p>
            <a:r>
              <a:rPr lang="fr-FR" sz="1600" dirty="0"/>
              <a:t>EG </a:t>
            </a:r>
            <a:r>
              <a:rPr lang="fr-FR" sz="1600" b="1" dirty="0">
                <a:solidFill>
                  <a:srgbClr val="FF0000"/>
                </a:solidFill>
              </a:rPr>
              <a:t>– 26 h/</a:t>
            </a:r>
            <a:r>
              <a:rPr lang="fr-FR" sz="1600" dirty="0"/>
              <a:t>EP </a:t>
            </a:r>
            <a:r>
              <a:rPr lang="fr-FR" sz="1600" b="1" dirty="0">
                <a:solidFill>
                  <a:srgbClr val="FF0000"/>
                </a:solidFill>
              </a:rPr>
              <a:t>– 26 h</a:t>
            </a:r>
          </a:p>
          <a:p>
            <a:r>
              <a:rPr lang="fr-FR" sz="1600" dirty="0"/>
              <a:t>Total = </a:t>
            </a:r>
            <a:r>
              <a:rPr lang="fr-FR" sz="1600" b="1" dirty="0">
                <a:solidFill>
                  <a:srgbClr val="FF0000"/>
                </a:solidFill>
              </a:rPr>
              <a:t>- 52 h </a:t>
            </a:r>
            <a:r>
              <a:rPr lang="fr-FR" sz="1600" dirty="0"/>
              <a:t>profs</a:t>
            </a:r>
          </a:p>
        </p:txBody>
      </p:sp>
      <p:sp>
        <p:nvSpPr>
          <p:cNvPr id="5" name="Rectangle 4"/>
          <p:cNvSpPr/>
          <p:nvPr/>
        </p:nvSpPr>
        <p:spPr>
          <a:xfrm>
            <a:off x="2381283" y="149376"/>
            <a:ext cx="6899195" cy="867930"/>
          </a:xfrm>
          <a:prstGeom prst="rect">
            <a:avLst/>
          </a:prstGeom>
        </p:spPr>
        <p:txBody>
          <a:bodyPr wrap="square">
            <a:spAutoFit/>
          </a:bodyPr>
          <a:lstStyle/>
          <a:p>
            <a:pPr algn="ctr">
              <a:lnSpc>
                <a:spcPct val="105000"/>
              </a:lnSpc>
              <a:spcAft>
                <a:spcPts val="0"/>
              </a:spcAft>
            </a:pPr>
            <a:r>
              <a:rPr lang="fr-FR" sz="1600" b="1" i="1" kern="150" dirty="0">
                <a:ea typeface="Arial Unicode MS" panose="020B0604020202020204" pitchFamily="34" charset="-128"/>
                <a:hlinkClick r:id="rId3" action="ppaction://hlinkfile"/>
              </a:rPr>
              <a:t>GRILLE HORAIRE</a:t>
            </a:r>
            <a:r>
              <a:rPr lang="fr-FR" sz="1600" b="1" i="1" kern="150" dirty="0">
                <a:ea typeface="Arial Unicode MS" panose="020B0604020202020204" pitchFamily="34" charset="-128"/>
              </a:rPr>
              <a:t> POUR LA TERMINALE (Passage de 26 à 22 s de cours)</a:t>
            </a:r>
          </a:p>
          <a:p>
            <a:pPr algn="ctr">
              <a:lnSpc>
                <a:spcPct val="105000"/>
              </a:lnSpc>
              <a:spcAft>
                <a:spcPts val="0"/>
              </a:spcAft>
            </a:pPr>
            <a:r>
              <a:rPr lang="fr-FR" sz="1600" b="1" i="1" kern="150" dirty="0">
                <a:solidFill>
                  <a:srgbClr val="FF0000"/>
                </a:solidFill>
                <a:ea typeface="Arial Unicode MS" panose="020B0604020202020204" pitchFamily="34" charset="-128"/>
              </a:rPr>
              <a:t>AV : 30hX26s = 780h ÉLÈVE (Réforme Blanquer)</a:t>
            </a:r>
          </a:p>
          <a:p>
            <a:pPr algn="ctr">
              <a:lnSpc>
                <a:spcPct val="105000"/>
              </a:lnSpc>
              <a:spcAft>
                <a:spcPts val="0"/>
              </a:spcAft>
            </a:pPr>
            <a:r>
              <a:rPr lang="fr-FR" sz="1600" b="1" i="1" kern="150" dirty="0">
                <a:solidFill>
                  <a:srgbClr val="FF0000"/>
                </a:solidFill>
                <a:ea typeface="Arial Unicode MS" panose="020B0604020202020204" pitchFamily="34" charset="-128"/>
              </a:rPr>
              <a:t>APRÈS : 31hX24s = 744h ÉLÈVES = - 36 h</a:t>
            </a:r>
            <a:endParaRPr lang="fr-FR" sz="1600" i="1" kern="150" dirty="0">
              <a:effectLst/>
              <a:ea typeface="OpenSymbol"/>
              <a:cs typeface="OpenSymbol"/>
            </a:endParaRPr>
          </a:p>
        </p:txBody>
      </p:sp>
      <p:sp>
        <p:nvSpPr>
          <p:cNvPr id="7" name="Rectangle 6"/>
          <p:cNvSpPr/>
          <p:nvPr/>
        </p:nvSpPr>
        <p:spPr>
          <a:xfrm>
            <a:off x="4270628" y="1024073"/>
            <a:ext cx="3915389" cy="830997"/>
          </a:xfrm>
          <a:prstGeom prst="rect">
            <a:avLst/>
          </a:prstGeom>
        </p:spPr>
        <p:txBody>
          <a:bodyPr wrap="square">
            <a:spAutoFit/>
          </a:bodyPr>
          <a:lstStyle/>
          <a:p>
            <a:pPr algn="ctr"/>
            <a:r>
              <a:rPr lang="fr-FR" sz="1600" b="1" dirty="0"/>
              <a:t>RÉALISATION D'UN PROJET</a:t>
            </a:r>
          </a:p>
          <a:p>
            <a:r>
              <a:rPr lang="fr-FR" sz="1600" dirty="0"/>
              <a:t>Passage de 52h à 24h (1h/s) = </a:t>
            </a:r>
            <a:r>
              <a:rPr lang="fr-FR" sz="1600" b="1" dirty="0">
                <a:solidFill>
                  <a:srgbClr val="FF0000"/>
                </a:solidFill>
              </a:rPr>
              <a:t>- 28 h</a:t>
            </a:r>
          </a:p>
          <a:p>
            <a:r>
              <a:rPr lang="fr-FR" sz="1600" dirty="0"/>
              <a:t>Plus de cadre interdisciplinaire</a:t>
            </a:r>
          </a:p>
        </p:txBody>
      </p:sp>
      <p:sp>
        <p:nvSpPr>
          <p:cNvPr id="8" name="Rectangle 7"/>
          <p:cNvSpPr/>
          <p:nvPr/>
        </p:nvSpPr>
        <p:spPr>
          <a:xfrm>
            <a:off x="19703" y="2393479"/>
            <a:ext cx="3524153" cy="584775"/>
          </a:xfrm>
          <a:prstGeom prst="rect">
            <a:avLst/>
          </a:prstGeom>
        </p:spPr>
        <p:txBody>
          <a:bodyPr wrap="square">
            <a:spAutoFit/>
          </a:bodyPr>
          <a:lstStyle/>
          <a:p>
            <a:pPr algn="ctr"/>
            <a:r>
              <a:rPr lang="fr-FR" sz="1600" b="1" dirty="0"/>
              <a:t>AP : SOUTIEN AU PARCOURS</a:t>
            </a:r>
          </a:p>
          <a:p>
            <a:r>
              <a:rPr lang="fr-FR" sz="1600" dirty="0"/>
              <a:t>Passage de 91 h à 36 h (1,5h/s) = </a:t>
            </a:r>
            <a:r>
              <a:rPr lang="fr-FR" sz="1600" b="1" dirty="0">
                <a:solidFill>
                  <a:srgbClr val="FF0000"/>
                </a:solidFill>
              </a:rPr>
              <a:t>- 55 h</a:t>
            </a:r>
          </a:p>
        </p:txBody>
      </p:sp>
      <p:sp>
        <p:nvSpPr>
          <p:cNvPr id="9" name="Rectangle 8"/>
          <p:cNvSpPr/>
          <p:nvPr/>
        </p:nvSpPr>
        <p:spPr>
          <a:xfrm>
            <a:off x="4358574" y="2414800"/>
            <a:ext cx="4235518" cy="584775"/>
          </a:xfrm>
          <a:prstGeom prst="rect">
            <a:avLst/>
          </a:prstGeom>
        </p:spPr>
        <p:txBody>
          <a:bodyPr wrap="none">
            <a:spAutoFit/>
          </a:bodyPr>
          <a:lstStyle/>
          <a:p>
            <a:r>
              <a:rPr lang="fr-FR" sz="1600" b="1" dirty="0"/>
              <a:t>L’ENSEIGNEMENT PROFESSIONNEL DÉSHABILLÉ</a:t>
            </a:r>
            <a:r>
              <a:rPr lang="fr-FR" sz="1600" dirty="0"/>
              <a:t> </a:t>
            </a:r>
          </a:p>
          <a:p>
            <a:r>
              <a:rPr lang="fr-FR" sz="1600" dirty="0"/>
              <a:t>Passage de 390 h à 348 h = </a:t>
            </a:r>
            <a:r>
              <a:rPr lang="fr-FR" sz="1600" b="1" dirty="0">
                <a:solidFill>
                  <a:srgbClr val="FF0000"/>
                </a:solidFill>
              </a:rPr>
              <a:t>- 42 h</a:t>
            </a:r>
          </a:p>
        </p:txBody>
      </p:sp>
      <p:sp>
        <p:nvSpPr>
          <p:cNvPr id="10" name="Rectangle 9"/>
          <p:cNvSpPr/>
          <p:nvPr/>
        </p:nvSpPr>
        <p:spPr>
          <a:xfrm>
            <a:off x="8682470" y="1420921"/>
            <a:ext cx="3471976" cy="4278094"/>
          </a:xfrm>
          <a:prstGeom prst="rect">
            <a:avLst/>
          </a:prstGeom>
        </p:spPr>
        <p:txBody>
          <a:bodyPr wrap="none">
            <a:spAutoFit/>
          </a:bodyPr>
          <a:lstStyle/>
          <a:p>
            <a:pPr algn="ctr"/>
            <a:r>
              <a:rPr lang="fr-FR" sz="1600" b="1" dirty="0"/>
              <a:t>LES AUTRES DISCIPLINES </a:t>
            </a:r>
          </a:p>
          <a:p>
            <a:r>
              <a:rPr lang="fr-FR" sz="1600" b="1" dirty="0"/>
              <a:t>Prévention-santé-environnement</a:t>
            </a:r>
            <a:r>
              <a:rPr lang="fr-FR" sz="1600" dirty="0"/>
              <a:t> </a:t>
            </a:r>
          </a:p>
          <a:p>
            <a:r>
              <a:rPr lang="fr-FR" sz="1600" dirty="0"/>
              <a:t>Passage de 26h à 36h (1,5h/s) = </a:t>
            </a:r>
            <a:r>
              <a:rPr lang="fr-FR" sz="1600" b="1" dirty="0">
                <a:solidFill>
                  <a:schemeClr val="accent5"/>
                </a:solidFill>
              </a:rPr>
              <a:t>+10h</a:t>
            </a:r>
          </a:p>
          <a:p>
            <a:r>
              <a:rPr lang="fr-FR" sz="1600" b="1" dirty="0"/>
              <a:t>Economie-gestion ou économie-droit</a:t>
            </a:r>
          </a:p>
          <a:p>
            <a:r>
              <a:rPr lang="fr-FR" sz="1600" dirty="0"/>
              <a:t>Passage de 26h à 36h (1,5h/s) = </a:t>
            </a:r>
            <a:r>
              <a:rPr lang="fr-FR" sz="1600" b="1" dirty="0">
                <a:solidFill>
                  <a:schemeClr val="accent5"/>
                </a:solidFill>
              </a:rPr>
              <a:t>+10h</a:t>
            </a:r>
          </a:p>
          <a:p>
            <a:r>
              <a:rPr lang="fr-FR" sz="1600" b="1" dirty="0"/>
              <a:t>Français, histoire-géographie et EMC</a:t>
            </a:r>
          </a:p>
          <a:p>
            <a:r>
              <a:rPr lang="fr-FR" sz="1600" dirty="0"/>
              <a:t>Passage de 78h à 108h (4,5 h/s) = </a:t>
            </a:r>
            <a:r>
              <a:rPr lang="fr-FR" sz="1600" b="1" dirty="0">
                <a:solidFill>
                  <a:schemeClr val="accent5"/>
                </a:solidFill>
              </a:rPr>
              <a:t>+ 30h</a:t>
            </a:r>
          </a:p>
          <a:p>
            <a:r>
              <a:rPr lang="fr-FR" sz="1600" b="1" dirty="0"/>
              <a:t>Mathématiques</a:t>
            </a:r>
            <a:r>
              <a:rPr lang="fr-FR" sz="1600" dirty="0"/>
              <a:t> </a:t>
            </a:r>
          </a:p>
          <a:p>
            <a:r>
              <a:rPr lang="fr-FR" sz="1600" dirty="0"/>
              <a:t>Passage de 39h à 60h (2,5h/s) = </a:t>
            </a:r>
            <a:r>
              <a:rPr lang="fr-FR" sz="1600" b="1" dirty="0">
                <a:solidFill>
                  <a:schemeClr val="accent5"/>
                </a:solidFill>
              </a:rPr>
              <a:t>+ 21h</a:t>
            </a:r>
          </a:p>
          <a:p>
            <a:r>
              <a:rPr lang="fr-FR" sz="1600" b="1" dirty="0"/>
              <a:t>Langue vivante A  </a:t>
            </a:r>
          </a:p>
          <a:p>
            <a:r>
              <a:rPr lang="fr-FR" sz="1600" dirty="0"/>
              <a:t>Passage de 52h à 60h (2,5h/s) = </a:t>
            </a:r>
            <a:r>
              <a:rPr lang="fr-FR" sz="1600" b="1" dirty="0">
                <a:solidFill>
                  <a:schemeClr val="accent5"/>
                </a:solidFill>
              </a:rPr>
              <a:t>+ 8h</a:t>
            </a:r>
          </a:p>
          <a:p>
            <a:r>
              <a:rPr lang="fr-FR" sz="1600" b="1" dirty="0"/>
              <a:t>Physique-chimie ou langue vivante B </a:t>
            </a:r>
          </a:p>
          <a:p>
            <a:r>
              <a:rPr lang="fr-FR" sz="1600" dirty="0"/>
              <a:t>Passage de 39h à 36h (1,5h/s) = </a:t>
            </a:r>
            <a:r>
              <a:rPr lang="fr-FR" sz="1600" b="1" dirty="0">
                <a:solidFill>
                  <a:srgbClr val="FF0000"/>
                </a:solidFill>
              </a:rPr>
              <a:t>- 3h</a:t>
            </a:r>
          </a:p>
          <a:p>
            <a:r>
              <a:rPr lang="fr-FR" sz="1600" b="1" dirty="0"/>
              <a:t>Arts appliqués et culture artistique </a:t>
            </a:r>
          </a:p>
          <a:p>
            <a:r>
              <a:rPr lang="fr-FR" sz="1600" dirty="0"/>
              <a:t>Passage de 26h à 24h (1h/s) = </a:t>
            </a:r>
            <a:r>
              <a:rPr lang="fr-FR" sz="1600" b="1" dirty="0">
                <a:solidFill>
                  <a:srgbClr val="FF0000"/>
                </a:solidFill>
              </a:rPr>
              <a:t>- 2h</a:t>
            </a:r>
          </a:p>
          <a:p>
            <a:r>
              <a:rPr lang="fr-FR" sz="1600" b="1" dirty="0"/>
              <a:t>Education physique et sportive </a:t>
            </a:r>
          </a:p>
          <a:p>
            <a:r>
              <a:rPr lang="fr-FR" sz="1600" dirty="0"/>
              <a:t>Passage de 65h à 72h (3h/s) = </a:t>
            </a:r>
            <a:r>
              <a:rPr lang="fr-FR" sz="1600" b="1" dirty="0">
                <a:solidFill>
                  <a:schemeClr val="accent5"/>
                </a:solidFill>
              </a:rPr>
              <a:t>+ 7h</a:t>
            </a:r>
            <a:endParaRPr lang="fr-FR" sz="1600" dirty="0"/>
          </a:p>
        </p:txBody>
      </p:sp>
      <p:pic>
        <p:nvPicPr>
          <p:cNvPr id="13" name="Image 12" descr="Une image contenant Panneau de signalisation, signe, triangle&#10;&#10;Description générée automatiquement">
            <a:extLst>
              <a:ext uri="{FF2B5EF4-FFF2-40B4-BE49-F238E27FC236}">
                <a16:creationId xmlns:a16="http://schemas.microsoft.com/office/drawing/2014/main" id="{494D00E2-F53D-FA47-E9BB-EF3F1A068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5147" y="177992"/>
            <a:ext cx="1110431" cy="980993"/>
          </a:xfrm>
          <a:prstGeom prst="rect">
            <a:avLst/>
          </a:prstGeom>
        </p:spPr>
      </p:pic>
      <p:sp>
        <p:nvSpPr>
          <p:cNvPr id="15" name="Rectangle 14"/>
          <p:cNvSpPr/>
          <p:nvPr/>
        </p:nvSpPr>
        <p:spPr>
          <a:xfrm>
            <a:off x="2139766" y="3084077"/>
            <a:ext cx="6046251" cy="584775"/>
          </a:xfrm>
          <a:prstGeom prst="rect">
            <a:avLst/>
          </a:prstGeom>
        </p:spPr>
        <p:txBody>
          <a:bodyPr wrap="square">
            <a:spAutoFit/>
          </a:bodyPr>
          <a:lstStyle/>
          <a:p>
            <a:pPr algn="ctr"/>
            <a:r>
              <a:rPr lang="fr-FR" sz="1600" b="1" dirty="0"/>
              <a:t>ANNEXE 2</a:t>
            </a:r>
          </a:p>
          <a:p>
            <a:pPr algn="ctr"/>
            <a:r>
              <a:rPr lang="fr-FR" sz="1600" b="1" dirty="0"/>
              <a:t>VOLUME COMPLÉMENTAIRE D'HEURES-PROFESSEUR </a:t>
            </a:r>
          </a:p>
        </p:txBody>
      </p:sp>
      <p:graphicFrame>
        <p:nvGraphicFramePr>
          <p:cNvPr id="16" name="Tableau 15"/>
          <p:cNvGraphicFramePr>
            <a:graphicFrameLocks noGrp="1"/>
          </p:cNvGraphicFramePr>
          <p:nvPr/>
        </p:nvGraphicFramePr>
        <p:xfrm>
          <a:off x="466092" y="4131045"/>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fr-FR" dirty="0"/>
                        <a:t>Plus de 15 élèves</a:t>
                      </a:r>
                    </a:p>
                  </a:txBody>
                  <a:tcPr/>
                </a:tc>
                <a:tc>
                  <a:txBody>
                    <a:bodyPr/>
                    <a:lstStyle/>
                    <a:p>
                      <a:pPr algn="ctr"/>
                      <a:r>
                        <a:rPr lang="fr-FR" dirty="0"/>
                        <a:t>15 élèves au moins  et regroupés</a:t>
                      </a:r>
                    </a:p>
                  </a:txBody>
                  <a:tcPr/>
                </a:tc>
                <a:extLst>
                  <a:ext uri="{0D108BD9-81ED-4DB2-BD59-A6C34878D82A}">
                    <a16:rowId xmlns:a16="http://schemas.microsoft.com/office/drawing/2014/main" val="10000"/>
                  </a:ext>
                </a:extLst>
              </a:tr>
              <a:tr h="370840">
                <a:tc>
                  <a:txBody>
                    <a:bodyPr/>
                    <a:lstStyle/>
                    <a:p>
                      <a:pPr algn="ctr"/>
                      <a:r>
                        <a:rPr lang="fr-FR" dirty="0"/>
                        <a:t>(Nombre d’élèves</a:t>
                      </a:r>
                      <a:r>
                        <a:rPr lang="fr-FR" baseline="0" dirty="0"/>
                        <a:t>/20)X13,5</a:t>
                      </a:r>
                      <a:endParaRPr lang="fr-FR" dirty="0"/>
                    </a:p>
                  </a:txBody>
                  <a:tcPr/>
                </a:tc>
                <a:tc>
                  <a:txBody>
                    <a:bodyPr/>
                    <a:lstStyle/>
                    <a:p>
                      <a:pPr algn="ctr"/>
                      <a:r>
                        <a:rPr lang="fr-FR" dirty="0"/>
                        <a:t>(Nombre d’élèves</a:t>
                      </a:r>
                      <a:r>
                        <a:rPr lang="fr-FR" baseline="0" dirty="0"/>
                        <a:t>/20)X6,75</a:t>
                      </a:r>
                      <a:endParaRPr lang="fr-FR" dirty="0"/>
                    </a:p>
                  </a:txBody>
                  <a:tcPr/>
                </a:tc>
                <a:extLst>
                  <a:ext uri="{0D108BD9-81ED-4DB2-BD59-A6C34878D82A}">
                    <a16:rowId xmlns:a16="http://schemas.microsoft.com/office/drawing/2014/main" val="10001"/>
                  </a:ext>
                </a:extLst>
              </a:tr>
            </a:tbl>
          </a:graphicData>
        </a:graphic>
      </p:graphicFrame>
      <p:sp>
        <p:nvSpPr>
          <p:cNvPr id="17" name="Rectangle 16"/>
          <p:cNvSpPr/>
          <p:nvPr/>
        </p:nvSpPr>
        <p:spPr>
          <a:xfrm>
            <a:off x="302888" y="3630165"/>
            <a:ext cx="4802148" cy="369332"/>
          </a:xfrm>
          <a:prstGeom prst="rect">
            <a:avLst/>
          </a:prstGeom>
        </p:spPr>
        <p:txBody>
          <a:bodyPr wrap="none">
            <a:spAutoFit/>
          </a:bodyPr>
          <a:lstStyle/>
          <a:p>
            <a:r>
              <a:rPr lang="fr-FR" dirty="0">
                <a:solidFill>
                  <a:srgbClr val="FF0000"/>
                </a:solidFill>
              </a:rPr>
              <a:t>Spécialités relevant du secteur de la production : </a:t>
            </a:r>
            <a:endParaRPr lang="fr-FR" dirty="0"/>
          </a:p>
        </p:txBody>
      </p:sp>
      <p:sp>
        <p:nvSpPr>
          <p:cNvPr id="18" name="Rectangle 17"/>
          <p:cNvSpPr/>
          <p:nvPr/>
        </p:nvSpPr>
        <p:spPr>
          <a:xfrm>
            <a:off x="380337" y="4963771"/>
            <a:ext cx="8750170" cy="276999"/>
          </a:xfrm>
          <a:prstGeom prst="rect">
            <a:avLst/>
          </a:prstGeom>
        </p:spPr>
        <p:txBody>
          <a:bodyPr wrap="square">
            <a:spAutoFit/>
          </a:bodyPr>
          <a:lstStyle/>
          <a:p>
            <a:r>
              <a:rPr lang="fr-FR" sz="1200" dirty="0"/>
              <a:t>Les autres divisions dont l’effectif est inférieur ou égal à 15 ne donnent droit à aucun volume complémentaire d’heures-professeur. </a:t>
            </a:r>
          </a:p>
        </p:txBody>
      </p:sp>
      <p:sp>
        <p:nvSpPr>
          <p:cNvPr id="19" name="Rectangle 18"/>
          <p:cNvSpPr/>
          <p:nvPr/>
        </p:nvSpPr>
        <p:spPr>
          <a:xfrm>
            <a:off x="302888" y="5219521"/>
            <a:ext cx="4387996" cy="369332"/>
          </a:xfrm>
          <a:prstGeom prst="rect">
            <a:avLst/>
          </a:prstGeom>
        </p:spPr>
        <p:txBody>
          <a:bodyPr wrap="none">
            <a:spAutoFit/>
          </a:bodyPr>
          <a:lstStyle/>
          <a:p>
            <a:r>
              <a:rPr lang="fr-FR" dirty="0">
                <a:solidFill>
                  <a:srgbClr val="FF0000"/>
                </a:solidFill>
              </a:rPr>
              <a:t>Spécialités relevant du secteur des services : </a:t>
            </a:r>
            <a:endParaRPr lang="fr-FR" dirty="0"/>
          </a:p>
        </p:txBody>
      </p:sp>
      <p:sp>
        <p:nvSpPr>
          <p:cNvPr id="20" name="Rectangle 19"/>
          <p:cNvSpPr/>
          <p:nvPr/>
        </p:nvSpPr>
        <p:spPr>
          <a:xfrm>
            <a:off x="380337" y="6385275"/>
            <a:ext cx="8750170" cy="276999"/>
          </a:xfrm>
          <a:prstGeom prst="rect">
            <a:avLst/>
          </a:prstGeom>
        </p:spPr>
        <p:txBody>
          <a:bodyPr wrap="square">
            <a:spAutoFit/>
          </a:bodyPr>
          <a:lstStyle/>
          <a:p>
            <a:r>
              <a:rPr lang="fr-FR" sz="1200" dirty="0"/>
              <a:t>Les autres divisions dont l’effectif est inférieur ou égal à 18 ne donnent droit à aucun volume complémentaire d’heures-professeur. </a:t>
            </a:r>
          </a:p>
        </p:txBody>
      </p:sp>
      <p:graphicFrame>
        <p:nvGraphicFramePr>
          <p:cNvPr id="21" name="Tableau 20"/>
          <p:cNvGraphicFramePr>
            <a:graphicFrameLocks noGrp="1"/>
          </p:cNvGraphicFramePr>
          <p:nvPr/>
        </p:nvGraphicFramePr>
        <p:xfrm>
          <a:off x="466092" y="5580682"/>
          <a:ext cx="8128000" cy="7416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fr-FR" dirty="0"/>
                        <a:t>Plus de 18 élèves</a:t>
                      </a:r>
                    </a:p>
                  </a:txBody>
                  <a:tcPr/>
                </a:tc>
                <a:tc>
                  <a:txBody>
                    <a:bodyPr/>
                    <a:lstStyle/>
                    <a:p>
                      <a:pPr algn="ctr"/>
                      <a:r>
                        <a:rPr lang="fr-FR" dirty="0"/>
                        <a:t>18 élèves au moins  et regroupés</a:t>
                      </a:r>
                    </a:p>
                  </a:txBody>
                  <a:tcPr/>
                </a:tc>
                <a:extLst>
                  <a:ext uri="{0D108BD9-81ED-4DB2-BD59-A6C34878D82A}">
                    <a16:rowId xmlns:a16="http://schemas.microsoft.com/office/drawing/2014/main" val="10000"/>
                  </a:ext>
                </a:extLst>
              </a:tr>
              <a:tr h="370840">
                <a:tc>
                  <a:txBody>
                    <a:bodyPr/>
                    <a:lstStyle/>
                    <a:p>
                      <a:pPr algn="ctr"/>
                      <a:r>
                        <a:rPr lang="fr-FR" dirty="0"/>
                        <a:t>(Nombre d’élèves</a:t>
                      </a:r>
                      <a:r>
                        <a:rPr lang="fr-FR" baseline="0" dirty="0"/>
                        <a:t>/24)X13,5</a:t>
                      </a:r>
                      <a:endParaRPr lang="fr-FR" dirty="0"/>
                    </a:p>
                  </a:txBody>
                  <a:tcPr/>
                </a:tc>
                <a:tc>
                  <a:txBody>
                    <a:bodyPr/>
                    <a:lstStyle/>
                    <a:p>
                      <a:pPr algn="ctr"/>
                      <a:r>
                        <a:rPr lang="fr-FR" dirty="0"/>
                        <a:t>(Nombre d’élèves/</a:t>
                      </a:r>
                      <a:r>
                        <a:rPr lang="fr-FR" baseline="0" dirty="0"/>
                        <a:t>24)X6,75</a:t>
                      </a:r>
                      <a:endParaRPr lang="fr-F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325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5"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Une image contenant Panneau de signalisation, signe, triangle&#10;&#10;Description générée automatiquement">
            <a:extLst>
              <a:ext uri="{FF2B5EF4-FFF2-40B4-BE49-F238E27FC236}">
                <a16:creationId xmlns:a16="http://schemas.microsoft.com/office/drawing/2014/main" id="{494D00E2-F53D-FA47-E9BB-EF3F1A068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7354" y="298639"/>
            <a:ext cx="896359" cy="791875"/>
          </a:xfrm>
          <a:prstGeom prst="rect">
            <a:avLst/>
          </a:prstGeom>
        </p:spPr>
      </p:pic>
      <p:sp>
        <p:nvSpPr>
          <p:cNvPr id="6" name="AutoShape 2">
            <a:extLst>
              <a:ext uri="{FF2B5EF4-FFF2-40B4-BE49-F238E27FC236}">
                <a16:creationId xmlns:a16="http://schemas.microsoft.com/office/drawing/2014/main" id="{1B7DAA18-0519-1618-B23C-8D8948972F72}"/>
              </a:ext>
            </a:extLst>
          </p:cNvPr>
          <p:cNvSpPr/>
          <p:nvPr/>
        </p:nvSpPr>
        <p:spPr>
          <a:xfrm>
            <a:off x="10736" y="5497111"/>
            <a:ext cx="12191996" cy="1477328"/>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r>
              <a:rPr lang="fr-FR" b="1" dirty="0">
                <a:solidFill>
                  <a:schemeClr val="bg1"/>
                </a:solidFill>
              </a:rPr>
              <a:t>ASSIGNATION À RÉSIDENCE ET INSERTION CONTRAINTE </a:t>
            </a:r>
          </a:p>
          <a:p>
            <a:r>
              <a:rPr lang="fr-FR" b="1" dirty="0">
                <a:solidFill>
                  <a:schemeClr val="bg1"/>
                </a:solidFill>
              </a:rPr>
              <a:t>RÉPONDRE AUX BESOINS LOCAUX EN MAIN-D’ŒUVRE DES MÉTIERS EN TENSION (LOI DITE « PLEIN EMPLOI 2027 »). </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7" name="Rectangle 6"/>
          <p:cNvSpPr/>
          <p:nvPr/>
        </p:nvSpPr>
        <p:spPr>
          <a:xfrm>
            <a:off x="1149719" y="200988"/>
            <a:ext cx="9255815" cy="707886"/>
          </a:xfrm>
          <a:prstGeom prst="rect">
            <a:avLst/>
          </a:prstGeom>
        </p:spPr>
        <p:txBody>
          <a:bodyPr wrap="square">
            <a:spAutoFit/>
          </a:bodyPr>
          <a:lstStyle/>
          <a:p>
            <a:pPr algn="ctr"/>
            <a:r>
              <a:rPr lang="fr-FR" sz="2400" b="1" dirty="0">
                <a:ea typeface="Arial Unicode MS" panose="020B0604020202020204" pitchFamily="34" charset="-128"/>
              </a:rPr>
              <a:t>FRANCE TRAVAIL : BRAS ARMÉ DE L’EMPLOYABILITÉ IMMÉDIATE</a:t>
            </a:r>
            <a:endParaRPr lang="fr-FR" sz="2400" dirty="0">
              <a:solidFill>
                <a:srgbClr val="FF0000"/>
              </a:solidFill>
            </a:endParaRPr>
          </a:p>
          <a:p>
            <a:pPr algn="ctr"/>
            <a:endParaRPr lang="fr-FR" sz="1600" b="1" dirty="0">
              <a:ea typeface="Arial Unicode MS" panose="020B0604020202020204" pitchFamily="34" charset="-128"/>
            </a:endParaRPr>
          </a:p>
        </p:txBody>
      </p:sp>
      <p:sp>
        <p:nvSpPr>
          <p:cNvPr id="3" name="Rectangle 2"/>
          <p:cNvSpPr/>
          <p:nvPr/>
        </p:nvSpPr>
        <p:spPr>
          <a:xfrm>
            <a:off x="6085266" y="3547501"/>
            <a:ext cx="1840864" cy="646331"/>
          </a:xfrm>
          <a:prstGeom prst="rect">
            <a:avLst/>
          </a:prstGeom>
        </p:spPr>
        <p:txBody>
          <a:bodyPr wrap="square">
            <a:spAutoFit/>
          </a:bodyPr>
          <a:lstStyle/>
          <a:p>
            <a:r>
              <a:rPr lang="fr-FR" sz="3600" b="1" dirty="0">
                <a:solidFill>
                  <a:srgbClr val="C00000"/>
                </a:solidFill>
              </a:rPr>
              <a:t> </a:t>
            </a:r>
            <a:endParaRPr lang="fr-FR" sz="1600" dirty="0"/>
          </a:p>
        </p:txBody>
      </p:sp>
      <p:sp>
        <p:nvSpPr>
          <p:cNvPr id="2" name="Rectangle 1">
            <a:extLst>
              <a:ext uri="{FF2B5EF4-FFF2-40B4-BE49-F238E27FC236}">
                <a16:creationId xmlns:a16="http://schemas.microsoft.com/office/drawing/2014/main" id="{51F2D427-58CE-4E2D-8E11-775A4BB1607A}"/>
              </a:ext>
            </a:extLst>
          </p:cNvPr>
          <p:cNvSpPr/>
          <p:nvPr/>
        </p:nvSpPr>
        <p:spPr>
          <a:xfrm>
            <a:off x="561649" y="973826"/>
            <a:ext cx="2543068" cy="400110"/>
          </a:xfrm>
          <a:prstGeom prst="rect">
            <a:avLst/>
          </a:prstGeom>
        </p:spPr>
        <p:txBody>
          <a:bodyPr wrap="none">
            <a:spAutoFit/>
          </a:bodyPr>
          <a:lstStyle/>
          <a:p>
            <a:r>
              <a:rPr lang="fr-FR" sz="2000" b="1" dirty="0">
                <a:solidFill>
                  <a:srgbClr val="FF0000"/>
                </a:solidFill>
              </a:rPr>
              <a:t>AVENIRPRO (PHASE 1)</a:t>
            </a:r>
          </a:p>
        </p:txBody>
      </p:sp>
      <p:sp>
        <p:nvSpPr>
          <p:cNvPr id="10" name="Rectangle 9">
            <a:extLst>
              <a:ext uri="{FF2B5EF4-FFF2-40B4-BE49-F238E27FC236}">
                <a16:creationId xmlns:a16="http://schemas.microsoft.com/office/drawing/2014/main" id="{0A7CD87F-AA05-4E96-9068-4CEC4C6B7D5E}"/>
              </a:ext>
            </a:extLst>
          </p:cNvPr>
          <p:cNvSpPr/>
          <p:nvPr/>
        </p:nvSpPr>
        <p:spPr>
          <a:xfrm>
            <a:off x="561649" y="1400650"/>
            <a:ext cx="10544711" cy="923330"/>
          </a:xfrm>
          <a:prstGeom prst="rect">
            <a:avLst/>
          </a:prstGeom>
        </p:spPr>
        <p:txBody>
          <a:bodyPr wrap="square">
            <a:spAutoFit/>
          </a:bodyPr>
          <a:lstStyle/>
          <a:p>
            <a:r>
              <a:rPr lang="fr-FR" dirty="0"/>
              <a:t>Concerne l’ensemble des élèves en dernière année de formation conduisant au CAP, au Bac pro, au Brevet des métiers d’art ou du Diplôme de technicien des métiers du spectacle, </a:t>
            </a:r>
            <a:r>
              <a:rPr lang="fr-FR" dirty="0" err="1"/>
              <a:t>inscrit</a:t>
            </a:r>
            <a:r>
              <a:rPr lang="fr-FR" b="1" kern="1400" dirty="0" err="1"/>
              <a:t>·</a:t>
            </a:r>
            <a:r>
              <a:rPr lang="fr-FR" kern="1400" dirty="0" err="1"/>
              <a:t>e</a:t>
            </a:r>
            <a:r>
              <a:rPr lang="fr-FR" dirty="0" err="1"/>
              <a:t>s</a:t>
            </a:r>
            <a:r>
              <a:rPr lang="fr-FR" dirty="0"/>
              <a:t> dans un lycée professionnel public.</a:t>
            </a:r>
          </a:p>
        </p:txBody>
      </p:sp>
      <p:sp>
        <p:nvSpPr>
          <p:cNvPr id="12" name="Rectangle 11">
            <a:extLst>
              <a:ext uri="{FF2B5EF4-FFF2-40B4-BE49-F238E27FC236}">
                <a16:creationId xmlns:a16="http://schemas.microsoft.com/office/drawing/2014/main" id="{5FDFF32A-6E34-4E82-A92F-88DEBE7B9744}"/>
              </a:ext>
            </a:extLst>
          </p:cNvPr>
          <p:cNvSpPr/>
          <p:nvPr/>
        </p:nvSpPr>
        <p:spPr>
          <a:xfrm>
            <a:off x="561649" y="2118308"/>
            <a:ext cx="11630347" cy="1477328"/>
          </a:xfrm>
          <a:prstGeom prst="rect">
            <a:avLst/>
          </a:prstGeom>
        </p:spPr>
        <p:txBody>
          <a:bodyPr wrap="square">
            <a:spAutoFit/>
          </a:bodyPr>
          <a:lstStyle/>
          <a:p>
            <a:r>
              <a:rPr lang="fr-FR" dirty="0"/>
              <a:t>Collaboration des équipes pédagogiques avec les conseillers de France Travail et des missions locales, et interventions de ces conseillers auprès des élèves prenant la forme :</a:t>
            </a:r>
          </a:p>
          <a:p>
            <a:r>
              <a:rPr lang="fr-FR" dirty="0"/>
              <a:t>— </a:t>
            </a:r>
            <a:r>
              <a:rPr lang="fr-FR" b="1" dirty="0"/>
              <a:t>de quatre ateliers collectifs </a:t>
            </a:r>
            <a:r>
              <a:rPr lang="fr-FR" dirty="0"/>
              <a:t>;</a:t>
            </a:r>
          </a:p>
          <a:p>
            <a:r>
              <a:rPr lang="fr-FR" dirty="0"/>
              <a:t>— </a:t>
            </a:r>
            <a:r>
              <a:rPr lang="fr-FR" b="1" dirty="0"/>
              <a:t>d’entretiens individuels </a:t>
            </a:r>
            <a:r>
              <a:rPr lang="fr-FR" dirty="0"/>
              <a:t>;</a:t>
            </a:r>
          </a:p>
          <a:p>
            <a:r>
              <a:rPr lang="fr-FR" dirty="0"/>
              <a:t>— </a:t>
            </a:r>
            <a:r>
              <a:rPr lang="fr-FR" b="1" dirty="0"/>
              <a:t>d’évènements proposés aux élèves</a:t>
            </a:r>
            <a:r>
              <a:rPr lang="fr-FR" dirty="0"/>
              <a:t>.</a:t>
            </a:r>
          </a:p>
        </p:txBody>
      </p:sp>
      <p:sp>
        <p:nvSpPr>
          <p:cNvPr id="15" name="Rectangle 14">
            <a:extLst>
              <a:ext uri="{FF2B5EF4-FFF2-40B4-BE49-F238E27FC236}">
                <a16:creationId xmlns:a16="http://schemas.microsoft.com/office/drawing/2014/main" id="{ECEF2EC4-71FC-49D3-8FFA-954093DEA110}"/>
              </a:ext>
            </a:extLst>
          </p:cNvPr>
          <p:cNvSpPr/>
          <p:nvPr/>
        </p:nvSpPr>
        <p:spPr>
          <a:xfrm>
            <a:off x="561649" y="3631264"/>
            <a:ext cx="11325548" cy="1200329"/>
          </a:xfrm>
          <a:prstGeom prst="rect">
            <a:avLst/>
          </a:prstGeom>
        </p:spPr>
        <p:txBody>
          <a:bodyPr wrap="square">
            <a:spAutoFit/>
          </a:bodyPr>
          <a:lstStyle/>
          <a:p>
            <a:r>
              <a:rPr lang="fr-FR" b="1" dirty="0"/>
              <a:t>4 ateliers collectifs </a:t>
            </a:r>
            <a:r>
              <a:rPr lang="fr-FR" dirty="0"/>
              <a:t>d’une durée comprise </a:t>
            </a:r>
            <a:r>
              <a:rPr lang="fr-FR" b="1" dirty="0"/>
              <a:t>entre 1 et 2 heures</a:t>
            </a:r>
            <a:r>
              <a:rPr lang="fr-FR" dirty="0"/>
              <a:t>, à minima, organisés au cours de l’année. </a:t>
            </a:r>
          </a:p>
          <a:p>
            <a:r>
              <a:rPr lang="fr-FR" dirty="0"/>
              <a:t>Normalement intégrés aux heures de soutien au parcours (SP) pour le Bac pro ou d’AP pour le CAP. </a:t>
            </a:r>
          </a:p>
          <a:p>
            <a:r>
              <a:rPr lang="fr-FR" dirty="0"/>
              <a:t>Ateliers animés par les conseillers de France Travail ou des missions locales, en présence de l'enseignant chargé des heures de SP ou d’AP.</a:t>
            </a:r>
          </a:p>
        </p:txBody>
      </p:sp>
      <p:sp>
        <p:nvSpPr>
          <p:cNvPr id="16" name="Rectangle 15">
            <a:extLst>
              <a:ext uri="{FF2B5EF4-FFF2-40B4-BE49-F238E27FC236}">
                <a16:creationId xmlns:a16="http://schemas.microsoft.com/office/drawing/2014/main" id="{8D07DCBF-9F27-4250-B9AF-A49BF5164DEB}"/>
              </a:ext>
            </a:extLst>
          </p:cNvPr>
          <p:cNvSpPr/>
          <p:nvPr/>
        </p:nvSpPr>
        <p:spPr>
          <a:xfrm>
            <a:off x="521014" y="4859350"/>
            <a:ext cx="11171435" cy="646331"/>
          </a:xfrm>
          <a:prstGeom prst="rect">
            <a:avLst/>
          </a:prstGeom>
        </p:spPr>
        <p:txBody>
          <a:bodyPr wrap="square">
            <a:spAutoFit/>
          </a:bodyPr>
          <a:lstStyle/>
          <a:p>
            <a:r>
              <a:rPr lang="fr-FR" dirty="0"/>
              <a:t>Travail sur 4 dimensions : connaissance de soi, découverte du marché du travail, recherche d’emploi et la préparation des candidatures (CV, lettre de motivation), préparation aux entretiens</a:t>
            </a:r>
          </a:p>
        </p:txBody>
      </p:sp>
      <p:sp>
        <p:nvSpPr>
          <p:cNvPr id="19" name="Rectangle 18">
            <a:extLst>
              <a:ext uri="{FF2B5EF4-FFF2-40B4-BE49-F238E27FC236}">
                <a16:creationId xmlns:a16="http://schemas.microsoft.com/office/drawing/2014/main" id="{E5DCC32C-855B-4176-B95B-C61E12BE0DCC}"/>
              </a:ext>
            </a:extLst>
          </p:cNvPr>
          <p:cNvSpPr/>
          <p:nvPr/>
        </p:nvSpPr>
        <p:spPr>
          <a:xfrm>
            <a:off x="-71337" y="6271414"/>
            <a:ext cx="3964803" cy="400494"/>
          </a:xfrm>
          <a:prstGeom prst="rect">
            <a:avLst/>
          </a:prstGeom>
        </p:spPr>
        <p:txBody>
          <a:bodyPr wrap="none">
            <a:spAutoFit/>
          </a:bodyPr>
          <a:lstStyle/>
          <a:p>
            <a:pPr>
              <a:lnSpc>
                <a:spcPct val="119000"/>
              </a:lnSpc>
              <a:spcAft>
                <a:spcPts val="600"/>
              </a:spcAft>
            </a:pPr>
            <a:r>
              <a:rPr lang="fr-FR" b="1" kern="1400" dirty="0">
                <a:solidFill>
                  <a:schemeClr val="bg1"/>
                </a:solidFill>
                <a:latin typeface="Calibri" panose="020F0502020204030204" pitchFamily="34" charset="0"/>
              </a:rPr>
              <a:t>ORGANISÉS AU DÉTRIMENT DES COURS</a:t>
            </a:r>
            <a:endParaRPr lang="fr-FR" sz="1400" b="1" kern="1400" dirty="0">
              <a:ln>
                <a:noFill/>
              </a:ln>
              <a:solidFill>
                <a:schemeClr val="bg1"/>
              </a:solidFill>
              <a:effectLst/>
              <a:latin typeface="Calibri" panose="020F0502020204030204" pitchFamily="34" charset="0"/>
            </a:endParaRPr>
          </a:p>
        </p:txBody>
      </p:sp>
      <p:sp>
        <p:nvSpPr>
          <p:cNvPr id="20" name="Rectangle 19">
            <a:extLst>
              <a:ext uri="{FF2B5EF4-FFF2-40B4-BE49-F238E27FC236}">
                <a16:creationId xmlns:a16="http://schemas.microsoft.com/office/drawing/2014/main" id="{AC65FC81-A24C-46C6-9424-15E35EA3803D}"/>
              </a:ext>
            </a:extLst>
          </p:cNvPr>
          <p:cNvSpPr/>
          <p:nvPr/>
        </p:nvSpPr>
        <p:spPr>
          <a:xfrm>
            <a:off x="-71337" y="6527924"/>
            <a:ext cx="11537343" cy="725776"/>
          </a:xfrm>
          <a:prstGeom prst="rect">
            <a:avLst/>
          </a:prstGeom>
        </p:spPr>
        <p:txBody>
          <a:bodyPr wrap="square">
            <a:spAutoFit/>
          </a:bodyPr>
          <a:lstStyle/>
          <a:p>
            <a:pPr marL="177800" marR="0" indent="-177800">
              <a:lnSpc>
                <a:spcPct val="119000"/>
              </a:lnSpc>
              <a:spcBef>
                <a:spcPts val="0"/>
              </a:spcBef>
              <a:spcAft>
                <a:spcPts val="500"/>
              </a:spcAft>
            </a:pPr>
            <a:r>
              <a:rPr lang="fr-FR" b="1" kern="1400" dirty="0">
                <a:solidFill>
                  <a:schemeClr val="bg1"/>
                </a:solidFill>
                <a:latin typeface="Calibri" panose="020F0502020204030204" pitchFamily="34" charset="0"/>
              </a:rPr>
              <a:t>QUESTIONNAIRES INTRUSIFS POUR DES MINEUR·ES : SITUATION FAMILIALE, LOGEMENT, ORIGINE, ALLOCATIONS…). </a:t>
            </a:r>
            <a:endParaRPr lang="fr-FR" sz="1400" b="1" kern="1400" dirty="0">
              <a:solidFill>
                <a:schemeClr val="bg1"/>
              </a:solidFill>
              <a:latin typeface="Calibri" panose="020F0502020204030204" pitchFamily="34" charset="0"/>
            </a:endParaRPr>
          </a:p>
          <a:p>
            <a:pPr>
              <a:lnSpc>
                <a:spcPct val="119000"/>
              </a:lnSpc>
              <a:spcAft>
                <a:spcPts val="600"/>
              </a:spcAft>
            </a:pPr>
            <a:r>
              <a:rPr lang="fr-FR" sz="1400" b="1" kern="1400" dirty="0">
                <a:solidFill>
                  <a:schemeClr val="bg1"/>
                </a:solidFill>
                <a:latin typeface="Calibri" panose="020F0502020204030204" pitchFamily="34" charset="0"/>
              </a:rPr>
              <a:t> </a:t>
            </a:r>
            <a:endParaRPr lang="fr-FR" sz="1400" b="1" kern="1400" dirty="0">
              <a:ln>
                <a:noFill/>
              </a:ln>
              <a:solidFill>
                <a:schemeClr val="bg1"/>
              </a:solidFill>
              <a:effectLst/>
              <a:latin typeface="Calibri" panose="020F0502020204030204" pitchFamily="34" charset="0"/>
            </a:endParaRPr>
          </a:p>
        </p:txBody>
      </p:sp>
      <p:sp>
        <p:nvSpPr>
          <p:cNvPr id="21" name="Rectangle 20">
            <a:extLst>
              <a:ext uri="{FF2B5EF4-FFF2-40B4-BE49-F238E27FC236}">
                <a16:creationId xmlns:a16="http://schemas.microsoft.com/office/drawing/2014/main" id="{70760D71-1E65-41D5-8783-C57B14D04949}"/>
              </a:ext>
            </a:extLst>
          </p:cNvPr>
          <p:cNvSpPr/>
          <p:nvPr/>
        </p:nvSpPr>
        <p:spPr>
          <a:xfrm>
            <a:off x="7217442" y="687635"/>
            <a:ext cx="2620204" cy="369332"/>
          </a:xfrm>
          <a:prstGeom prst="rect">
            <a:avLst/>
          </a:prstGeom>
        </p:spPr>
        <p:txBody>
          <a:bodyPr wrap="none">
            <a:spAutoFit/>
          </a:bodyPr>
          <a:lstStyle/>
          <a:p>
            <a:r>
              <a:rPr lang="fr-FR" dirty="0">
                <a:hlinkClick r:id="rId5" action="ppaction://hlinkfile"/>
              </a:rPr>
              <a:t>Note de service </a:t>
            </a:r>
            <a:r>
              <a:rPr lang="fr-FR" dirty="0" err="1">
                <a:hlinkClick r:id="rId5" action="ppaction://hlinkfile"/>
              </a:rPr>
              <a:t>Avenirpro</a:t>
            </a:r>
            <a:endParaRPr lang="fr-FR" sz="2000" b="1" dirty="0">
              <a:solidFill>
                <a:srgbClr val="FF0000"/>
              </a:solidFill>
            </a:endParaRPr>
          </a:p>
        </p:txBody>
      </p:sp>
    </p:spTree>
    <p:extLst>
      <p:ext uri="{BB962C8B-B14F-4D97-AF65-F5344CB8AC3E}">
        <p14:creationId xmlns:p14="http://schemas.microsoft.com/office/powerpoint/2010/main" val="241199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fade">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500"/>
                                        <p:tgtEl>
                                          <p:spTgt spid="6">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xEl>
                                              <p:pRg st="0" end="0"/>
                                            </p:txEl>
                                          </p:spTgt>
                                        </p:tgtEl>
                                        <p:attrNameLst>
                                          <p:attrName>style.visibility</p:attrName>
                                        </p:attrNameLst>
                                      </p:cBhvr>
                                      <p:to>
                                        <p:strVal val="visible"/>
                                      </p:to>
                                    </p:set>
                                    <p:animEffect transition="in" filter="fade">
                                      <p:cBhvr>
                                        <p:cTn id="48" dur="500"/>
                                        <p:tgtEl>
                                          <p:spTgt spid="19">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xEl>
                                              <p:pRg st="1" end="1"/>
                                            </p:txEl>
                                          </p:spTgt>
                                        </p:tgtEl>
                                        <p:attrNameLst>
                                          <p:attrName>style.visibility</p:attrName>
                                        </p:attrNameLst>
                                      </p:cBhvr>
                                      <p:to>
                                        <p:strVal val="visible"/>
                                      </p:to>
                                    </p:set>
                                    <p:animEffect transition="in" filter="fade">
                                      <p:cBhvr>
                                        <p:cTn id="54" dur="500"/>
                                        <p:tgtEl>
                                          <p:spTgt spid="2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P spid="12" grpId="0"/>
      <p:bldP spid="15"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B7DAA18-0519-1618-B23C-8D8948972F72}"/>
              </a:ext>
            </a:extLst>
          </p:cNvPr>
          <p:cNvSpPr/>
          <p:nvPr/>
        </p:nvSpPr>
        <p:spPr>
          <a:xfrm>
            <a:off x="-10732" y="5212080"/>
            <a:ext cx="12191996" cy="1754765"/>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603" y="0"/>
            <a:ext cx="1187661" cy="2037114"/>
          </a:xfrm>
          <a:prstGeom prst="rect">
            <a:avLst/>
          </a:prstGeom>
        </p:spPr>
      </p:pic>
      <p:sp>
        <p:nvSpPr>
          <p:cNvPr id="3" name="Rectangle 2"/>
          <p:cNvSpPr/>
          <p:nvPr/>
        </p:nvSpPr>
        <p:spPr>
          <a:xfrm>
            <a:off x="6096000" y="3296368"/>
            <a:ext cx="1840864" cy="646331"/>
          </a:xfrm>
          <a:prstGeom prst="rect">
            <a:avLst/>
          </a:prstGeom>
        </p:spPr>
        <p:txBody>
          <a:bodyPr wrap="square">
            <a:spAutoFit/>
          </a:bodyPr>
          <a:lstStyle/>
          <a:p>
            <a:r>
              <a:rPr lang="fr-FR" sz="3600" b="1" dirty="0">
                <a:solidFill>
                  <a:srgbClr val="C00000"/>
                </a:solidFill>
              </a:rPr>
              <a:t> </a:t>
            </a:r>
            <a:endParaRPr lang="fr-FR" sz="1600" dirty="0"/>
          </a:p>
        </p:txBody>
      </p:sp>
      <p:sp>
        <p:nvSpPr>
          <p:cNvPr id="18" name="Rectangle 17">
            <a:extLst>
              <a:ext uri="{FF2B5EF4-FFF2-40B4-BE49-F238E27FC236}">
                <a16:creationId xmlns:a16="http://schemas.microsoft.com/office/drawing/2014/main" id="{8154C239-C904-4532-8CAD-D6E57DCC5729}"/>
              </a:ext>
            </a:extLst>
          </p:cNvPr>
          <p:cNvSpPr/>
          <p:nvPr/>
        </p:nvSpPr>
        <p:spPr>
          <a:xfrm>
            <a:off x="642714" y="552213"/>
            <a:ext cx="11325547" cy="646331"/>
          </a:xfrm>
          <a:prstGeom prst="rect">
            <a:avLst/>
          </a:prstGeom>
        </p:spPr>
        <p:txBody>
          <a:bodyPr wrap="square">
            <a:spAutoFit/>
          </a:bodyPr>
          <a:lstStyle/>
          <a:p>
            <a:r>
              <a:rPr lang="fr-FR" b="1" dirty="0"/>
              <a:t>Entretiens personnalisés </a:t>
            </a:r>
            <a:r>
              <a:rPr lang="fr-FR" dirty="0"/>
              <a:t>aux élèves du parcours « insertion professionnelle », sur la base du volontariat. </a:t>
            </a:r>
          </a:p>
          <a:p>
            <a:r>
              <a:rPr lang="fr-FR" dirty="0"/>
              <a:t>Peuvent être menés en distanciel (</a:t>
            </a:r>
            <a:r>
              <a:rPr lang="fr-FR" dirty="0" err="1"/>
              <a:t>visio</a:t>
            </a:r>
            <a:r>
              <a:rPr lang="fr-FR" dirty="0"/>
              <a:t> ou téléphone) ou en présentiel</a:t>
            </a:r>
          </a:p>
        </p:txBody>
      </p:sp>
      <p:sp>
        <p:nvSpPr>
          <p:cNvPr id="4" name="Rectangle 3">
            <a:extLst>
              <a:ext uri="{FF2B5EF4-FFF2-40B4-BE49-F238E27FC236}">
                <a16:creationId xmlns:a16="http://schemas.microsoft.com/office/drawing/2014/main" id="{5ECE9F5A-1D8A-466A-8182-01A82192D36E}"/>
              </a:ext>
            </a:extLst>
          </p:cNvPr>
          <p:cNvSpPr/>
          <p:nvPr/>
        </p:nvSpPr>
        <p:spPr>
          <a:xfrm>
            <a:off x="642715" y="1566091"/>
            <a:ext cx="9749619" cy="369332"/>
          </a:xfrm>
          <a:prstGeom prst="rect">
            <a:avLst/>
          </a:prstGeom>
        </p:spPr>
        <p:txBody>
          <a:bodyPr wrap="square">
            <a:spAutoFit/>
          </a:bodyPr>
          <a:lstStyle/>
          <a:p>
            <a:r>
              <a:rPr lang="fr-FR" b="1" dirty="0"/>
              <a:t>Evènements « emploi et développement du réseau professionnel »</a:t>
            </a:r>
          </a:p>
        </p:txBody>
      </p:sp>
      <p:sp>
        <p:nvSpPr>
          <p:cNvPr id="5" name="Rectangle 4">
            <a:extLst>
              <a:ext uri="{FF2B5EF4-FFF2-40B4-BE49-F238E27FC236}">
                <a16:creationId xmlns:a16="http://schemas.microsoft.com/office/drawing/2014/main" id="{09E44DC7-67CC-49A7-918A-DBB6A6B0156E}"/>
              </a:ext>
            </a:extLst>
          </p:cNvPr>
          <p:cNvSpPr/>
          <p:nvPr/>
        </p:nvSpPr>
        <p:spPr>
          <a:xfrm>
            <a:off x="642714" y="1938115"/>
            <a:ext cx="11685145" cy="1477328"/>
          </a:xfrm>
          <a:prstGeom prst="rect">
            <a:avLst/>
          </a:prstGeom>
        </p:spPr>
        <p:txBody>
          <a:bodyPr wrap="square">
            <a:spAutoFit/>
          </a:bodyPr>
          <a:lstStyle/>
          <a:p>
            <a:r>
              <a:rPr lang="fr-FR" dirty="0">
                <a:solidFill>
                  <a:srgbClr val="000000"/>
                </a:solidFill>
              </a:rPr>
              <a:t>Le BRDE rôle central en concertation avec les conseillers de France Travail ou des missions locales ainsi qu’avec les enseignants pour prévoir les actions suivantes :</a:t>
            </a:r>
          </a:p>
          <a:p>
            <a:r>
              <a:rPr lang="fr-FR" dirty="0">
                <a:solidFill>
                  <a:srgbClr val="000000"/>
                </a:solidFill>
              </a:rPr>
              <a:t>— </a:t>
            </a:r>
            <a:r>
              <a:rPr lang="fr-FR" b="1" dirty="0">
                <a:solidFill>
                  <a:srgbClr val="000000"/>
                </a:solidFill>
              </a:rPr>
              <a:t>organisation d’événements partenariaux </a:t>
            </a:r>
            <a:r>
              <a:rPr lang="fr-FR" dirty="0">
                <a:solidFill>
                  <a:srgbClr val="000000"/>
                </a:solidFill>
              </a:rPr>
              <a:t>(forums, salons professionnels, visites d’entreprises, </a:t>
            </a:r>
            <a:r>
              <a:rPr lang="fr-FR" i="1" dirty="0">
                <a:solidFill>
                  <a:srgbClr val="444444"/>
                </a:solidFill>
              </a:rPr>
              <a:t>job dating…</a:t>
            </a:r>
            <a:endParaRPr lang="fr-FR" dirty="0">
              <a:solidFill>
                <a:srgbClr val="000000"/>
              </a:solidFill>
            </a:endParaRPr>
          </a:p>
          <a:p>
            <a:r>
              <a:rPr lang="fr-FR" dirty="0">
                <a:solidFill>
                  <a:srgbClr val="000000"/>
                </a:solidFill>
              </a:rPr>
              <a:t>— </a:t>
            </a:r>
            <a:r>
              <a:rPr lang="fr-FR" b="1" dirty="0">
                <a:solidFill>
                  <a:srgbClr val="000000"/>
                </a:solidFill>
              </a:rPr>
              <a:t>développement et mobilisation du réseau local d’entreprises </a:t>
            </a:r>
            <a:r>
              <a:rPr lang="fr-FR" dirty="0">
                <a:solidFill>
                  <a:srgbClr val="000000"/>
                </a:solidFill>
              </a:rPr>
              <a:t>pour immersions, stages, alternance ou embauches ;</a:t>
            </a:r>
          </a:p>
          <a:p>
            <a:r>
              <a:rPr lang="fr-FR" dirty="0">
                <a:solidFill>
                  <a:srgbClr val="000000"/>
                </a:solidFill>
              </a:rPr>
              <a:t>— </a:t>
            </a:r>
            <a:r>
              <a:rPr lang="fr-FR" b="1" dirty="0">
                <a:solidFill>
                  <a:srgbClr val="000000"/>
                </a:solidFill>
              </a:rPr>
              <a:t>valorisation des partenariats </a:t>
            </a:r>
            <a:r>
              <a:rPr lang="fr-FR" dirty="0">
                <a:solidFill>
                  <a:srgbClr val="000000"/>
                </a:solidFill>
              </a:rPr>
              <a:t>existants et prospection de nouveaux partenaires</a:t>
            </a:r>
            <a:endParaRPr lang="fr-FR" dirty="0"/>
          </a:p>
        </p:txBody>
      </p:sp>
      <p:sp>
        <p:nvSpPr>
          <p:cNvPr id="8" name="Rectangle 7">
            <a:extLst>
              <a:ext uri="{FF2B5EF4-FFF2-40B4-BE49-F238E27FC236}">
                <a16:creationId xmlns:a16="http://schemas.microsoft.com/office/drawing/2014/main" id="{042F7419-E395-4C42-9F90-ED0FC9887FEB}"/>
              </a:ext>
            </a:extLst>
          </p:cNvPr>
          <p:cNvSpPr/>
          <p:nvPr/>
        </p:nvSpPr>
        <p:spPr>
          <a:xfrm>
            <a:off x="642714" y="3483520"/>
            <a:ext cx="11037874" cy="646331"/>
          </a:xfrm>
          <a:prstGeom prst="rect">
            <a:avLst/>
          </a:prstGeom>
        </p:spPr>
        <p:txBody>
          <a:bodyPr wrap="square">
            <a:spAutoFit/>
          </a:bodyPr>
          <a:lstStyle/>
          <a:p>
            <a:r>
              <a:rPr lang="fr-FR" dirty="0"/>
              <a:t>Actions intégrées dans la programmation annuelle de l’établissement et conçues comme un complément direct</a:t>
            </a:r>
          </a:p>
          <a:p>
            <a:r>
              <a:rPr lang="fr-FR" dirty="0"/>
              <a:t>aux ateliers collectifs. La priorité reste donnée aux élèves en parcours d’insertion professionnelle.</a:t>
            </a:r>
          </a:p>
        </p:txBody>
      </p:sp>
      <p:sp>
        <p:nvSpPr>
          <p:cNvPr id="9" name="Rectangle 8">
            <a:extLst>
              <a:ext uri="{FF2B5EF4-FFF2-40B4-BE49-F238E27FC236}">
                <a16:creationId xmlns:a16="http://schemas.microsoft.com/office/drawing/2014/main" id="{27C02AF2-D4E8-446F-B216-A767CD91E07B}"/>
              </a:ext>
            </a:extLst>
          </p:cNvPr>
          <p:cNvSpPr/>
          <p:nvPr/>
        </p:nvSpPr>
        <p:spPr>
          <a:xfrm>
            <a:off x="678751" y="4312031"/>
            <a:ext cx="11001837" cy="923330"/>
          </a:xfrm>
          <a:prstGeom prst="rect">
            <a:avLst/>
          </a:prstGeom>
        </p:spPr>
        <p:txBody>
          <a:bodyPr wrap="square">
            <a:spAutoFit/>
          </a:bodyPr>
          <a:lstStyle/>
          <a:p>
            <a:r>
              <a:rPr lang="fr-FR" dirty="0"/>
              <a:t>Au plus tard </a:t>
            </a:r>
            <a:r>
              <a:rPr lang="fr-FR" b="1" dirty="0"/>
              <a:t>à la remise des résultats des examens </a:t>
            </a:r>
            <a:r>
              <a:rPr lang="fr-FR" dirty="0"/>
              <a:t>: l’établissement informe chaque élève de la </a:t>
            </a:r>
            <a:r>
              <a:rPr lang="fr-FR" b="1" dirty="0"/>
              <a:t>possibilité d’être</a:t>
            </a:r>
          </a:p>
          <a:p>
            <a:r>
              <a:rPr lang="fr-FR" b="1" dirty="0"/>
              <a:t>accompagné s’il ne dispose d’aucune solution post-lycée professionnel, dans le cadre d’</a:t>
            </a:r>
            <a:r>
              <a:rPr lang="fr-FR" b="1" dirty="0" err="1"/>
              <a:t>AvenirPro</a:t>
            </a:r>
            <a:r>
              <a:rPr lang="fr-FR" b="1" dirty="0"/>
              <a:t> + mis en place entre septembre et décembre, pouvant être étendu jusqu’en février dans la limite de quatre mois. </a:t>
            </a:r>
            <a:endParaRPr lang="fr-FR" dirty="0"/>
          </a:p>
        </p:txBody>
      </p:sp>
    </p:spTree>
    <p:extLst>
      <p:ext uri="{BB962C8B-B14F-4D97-AF65-F5344CB8AC3E}">
        <p14:creationId xmlns:p14="http://schemas.microsoft.com/office/powerpoint/2010/main" val="3684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B7DAA18-0519-1618-B23C-8D8948972F72}"/>
              </a:ext>
            </a:extLst>
          </p:cNvPr>
          <p:cNvSpPr/>
          <p:nvPr/>
        </p:nvSpPr>
        <p:spPr>
          <a:xfrm>
            <a:off x="4" y="5276089"/>
            <a:ext cx="12191996" cy="1744070"/>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val f5"/>
              <a:gd name="f12" fmla="val f6"/>
              <a:gd name="f13" fmla="*/ f8 f0 1"/>
              <a:gd name="f14" fmla="+- f12 0 f11"/>
              <a:gd name="f15" fmla="*/ f13 1 f2"/>
              <a:gd name="f16" fmla="*/ f14 1 5"/>
              <a:gd name="f17" fmla="*/ f14 1 10"/>
              <a:gd name="f18" fmla="*/ f14 1 2"/>
              <a:gd name="f19" fmla="+- f15 0 f1"/>
              <a:gd name="f20" fmla="+- f11 f18 0"/>
              <a:gd name="f21" fmla="*/ f17 1 f16"/>
              <a:gd name="f22" fmla="*/ f11 1 f16"/>
              <a:gd name="f23" fmla="*/ f12 1 f16"/>
              <a:gd name="f24" fmla="*/ f16 1 f16"/>
              <a:gd name="f25" fmla="*/ f20 1 f16"/>
              <a:gd name="f26" fmla="*/ f22 f9 1"/>
              <a:gd name="f27" fmla="*/ f23 f9 1"/>
              <a:gd name="f28" fmla="*/ f23 f10 1"/>
              <a:gd name="f29" fmla="*/ f24 f10 1"/>
              <a:gd name="f30" fmla="*/ f21 f10 1"/>
              <a:gd name="f31" fmla="*/ f25 f9 1"/>
            </a:gdLst>
            <a:ahLst/>
            <a:cxnLst>
              <a:cxn ang="3cd4">
                <a:pos x="hc" y="t"/>
              </a:cxn>
              <a:cxn ang="0">
                <a:pos x="r" y="vc"/>
              </a:cxn>
              <a:cxn ang="cd4">
                <a:pos x="hc" y="b"/>
              </a:cxn>
              <a:cxn ang="cd2">
                <a:pos x="l" y="vc"/>
              </a:cxn>
              <a:cxn ang="f19">
                <a:pos x="f31" y="f30"/>
              </a:cxn>
            </a:cxnLst>
            <a:rect l="f26" t="f29" r="f27" b="f28"/>
            <a:pathLst>
              <a:path w="5" h="5">
                <a:moveTo>
                  <a:pt x="f5" y="f7"/>
                </a:moveTo>
                <a:lnTo>
                  <a:pt x="f6" y="f5"/>
                </a:lnTo>
                <a:lnTo>
                  <a:pt x="f6" y="f6"/>
                </a:lnTo>
                <a:lnTo>
                  <a:pt x="f5" y="f6"/>
                </a:lnTo>
                <a:close/>
              </a:path>
            </a:pathLst>
          </a:custGeom>
          <a:solidFill>
            <a:srgbClr val="C00000"/>
          </a:solidFill>
          <a:ln cap="flat">
            <a:noFill/>
            <a:prstDash val="solid"/>
          </a:ln>
        </p:spPr>
        <p:txBody>
          <a:bodyPr vert="horz" wrap="square" lIns="36576" tIns="36576" rIns="36576" bIns="3657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022" y="0"/>
            <a:ext cx="961242" cy="1648753"/>
          </a:xfrm>
          <a:prstGeom prst="rect">
            <a:avLst/>
          </a:prstGeom>
        </p:spPr>
      </p:pic>
      <p:sp>
        <p:nvSpPr>
          <p:cNvPr id="7" name="Rectangle 6"/>
          <p:cNvSpPr/>
          <p:nvPr/>
        </p:nvSpPr>
        <p:spPr>
          <a:xfrm>
            <a:off x="1127374" y="168696"/>
            <a:ext cx="9255815" cy="707886"/>
          </a:xfrm>
          <a:prstGeom prst="rect">
            <a:avLst/>
          </a:prstGeom>
        </p:spPr>
        <p:txBody>
          <a:bodyPr wrap="square">
            <a:spAutoFit/>
          </a:bodyPr>
          <a:lstStyle/>
          <a:p>
            <a:pPr algn="ctr"/>
            <a:endParaRPr lang="fr-FR" sz="2400" dirty="0">
              <a:solidFill>
                <a:srgbClr val="FF0000"/>
              </a:solidFill>
            </a:endParaRPr>
          </a:p>
          <a:p>
            <a:pPr algn="ctr"/>
            <a:endParaRPr lang="fr-FR" sz="1600" b="1" dirty="0">
              <a:ea typeface="Arial Unicode MS" panose="020B0604020202020204" pitchFamily="34" charset="-128"/>
            </a:endParaRPr>
          </a:p>
        </p:txBody>
      </p:sp>
      <p:sp>
        <p:nvSpPr>
          <p:cNvPr id="3" name="Rectangle 2"/>
          <p:cNvSpPr/>
          <p:nvPr/>
        </p:nvSpPr>
        <p:spPr>
          <a:xfrm>
            <a:off x="6096002" y="3250202"/>
            <a:ext cx="1840864" cy="646331"/>
          </a:xfrm>
          <a:prstGeom prst="rect">
            <a:avLst/>
          </a:prstGeom>
        </p:spPr>
        <p:txBody>
          <a:bodyPr wrap="square">
            <a:spAutoFit/>
          </a:bodyPr>
          <a:lstStyle/>
          <a:p>
            <a:r>
              <a:rPr lang="fr-FR" sz="3600" b="1" dirty="0">
                <a:solidFill>
                  <a:srgbClr val="C00000"/>
                </a:solidFill>
              </a:rPr>
              <a:t> </a:t>
            </a:r>
            <a:endParaRPr lang="fr-FR" sz="1600" dirty="0"/>
          </a:p>
        </p:txBody>
      </p:sp>
      <p:sp>
        <p:nvSpPr>
          <p:cNvPr id="2" name="Rectangle 1">
            <a:extLst>
              <a:ext uri="{FF2B5EF4-FFF2-40B4-BE49-F238E27FC236}">
                <a16:creationId xmlns:a16="http://schemas.microsoft.com/office/drawing/2014/main" id="{51F2D427-58CE-4E2D-8E11-775A4BB1607A}"/>
              </a:ext>
            </a:extLst>
          </p:cNvPr>
          <p:cNvSpPr/>
          <p:nvPr/>
        </p:nvSpPr>
        <p:spPr>
          <a:xfrm>
            <a:off x="595748" y="127355"/>
            <a:ext cx="2729017" cy="400110"/>
          </a:xfrm>
          <a:prstGeom prst="rect">
            <a:avLst/>
          </a:prstGeom>
        </p:spPr>
        <p:txBody>
          <a:bodyPr wrap="none">
            <a:spAutoFit/>
          </a:bodyPr>
          <a:lstStyle/>
          <a:p>
            <a:pPr algn="just"/>
            <a:r>
              <a:rPr lang="fr-FR" sz="2000" b="1" dirty="0">
                <a:solidFill>
                  <a:srgbClr val="FF0000"/>
                </a:solidFill>
              </a:rPr>
              <a:t>AVENIRPRO + (PHASE 2)</a:t>
            </a:r>
          </a:p>
        </p:txBody>
      </p:sp>
      <p:sp>
        <p:nvSpPr>
          <p:cNvPr id="4" name="Rectangle 3">
            <a:extLst>
              <a:ext uri="{FF2B5EF4-FFF2-40B4-BE49-F238E27FC236}">
                <a16:creationId xmlns:a16="http://schemas.microsoft.com/office/drawing/2014/main" id="{3DF30E4B-B9E5-4A2F-AD61-CA0579658FB4}"/>
              </a:ext>
            </a:extLst>
          </p:cNvPr>
          <p:cNvSpPr/>
          <p:nvPr/>
        </p:nvSpPr>
        <p:spPr>
          <a:xfrm>
            <a:off x="595748" y="442215"/>
            <a:ext cx="10092648" cy="646331"/>
          </a:xfrm>
          <a:prstGeom prst="rect">
            <a:avLst/>
          </a:prstGeom>
        </p:spPr>
        <p:txBody>
          <a:bodyPr wrap="square">
            <a:spAutoFit/>
          </a:bodyPr>
          <a:lstStyle/>
          <a:p>
            <a:pPr algn="just"/>
            <a:r>
              <a:rPr lang="fr-FR" dirty="0"/>
              <a:t>La deuxième phase mise en œuvre à l’issue de l’année scolaire. </a:t>
            </a:r>
          </a:p>
          <a:p>
            <a:r>
              <a:rPr lang="fr-FR" dirty="0"/>
              <a:t>Objectif : sécuriser l’accès à l’emploi ou à une poursuite d’études pour les élèves volontaires, sans solution </a:t>
            </a:r>
          </a:p>
        </p:txBody>
      </p:sp>
      <p:sp>
        <p:nvSpPr>
          <p:cNvPr id="5" name="Rectangle 4">
            <a:extLst>
              <a:ext uri="{FF2B5EF4-FFF2-40B4-BE49-F238E27FC236}">
                <a16:creationId xmlns:a16="http://schemas.microsoft.com/office/drawing/2014/main" id="{E273B3FA-21EF-4D90-94B1-B3956D7D2A22}"/>
              </a:ext>
            </a:extLst>
          </p:cNvPr>
          <p:cNvSpPr/>
          <p:nvPr/>
        </p:nvSpPr>
        <p:spPr>
          <a:xfrm>
            <a:off x="595748" y="1068502"/>
            <a:ext cx="3671454" cy="369332"/>
          </a:xfrm>
          <a:prstGeom prst="rect">
            <a:avLst/>
          </a:prstGeom>
        </p:spPr>
        <p:txBody>
          <a:bodyPr wrap="none">
            <a:spAutoFit/>
          </a:bodyPr>
          <a:lstStyle/>
          <a:p>
            <a:r>
              <a:rPr lang="fr-FR" b="1" dirty="0"/>
              <a:t>Information et inscription des élèves</a:t>
            </a:r>
          </a:p>
        </p:txBody>
      </p:sp>
      <p:sp>
        <p:nvSpPr>
          <p:cNvPr id="8" name="Rectangle 7">
            <a:extLst>
              <a:ext uri="{FF2B5EF4-FFF2-40B4-BE49-F238E27FC236}">
                <a16:creationId xmlns:a16="http://schemas.microsoft.com/office/drawing/2014/main" id="{179FB9D3-140A-4D33-AA2E-20EC7E1E69C7}"/>
              </a:ext>
            </a:extLst>
          </p:cNvPr>
          <p:cNvSpPr/>
          <p:nvPr/>
        </p:nvSpPr>
        <p:spPr>
          <a:xfrm>
            <a:off x="595747" y="1408888"/>
            <a:ext cx="11157887" cy="923330"/>
          </a:xfrm>
          <a:prstGeom prst="rect">
            <a:avLst/>
          </a:prstGeom>
        </p:spPr>
        <p:txBody>
          <a:bodyPr wrap="square">
            <a:spAutoFit/>
          </a:bodyPr>
          <a:lstStyle/>
          <a:p>
            <a:r>
              <a:rPr lang="fr-FR" dirty="0"/>
              <a:t>— </a:t>
            </a:r>
            <a:r>
              <a:rPr lang="fr-FR" dirty="0" err="1"/>
              <a:t>tou</a:t>
            </a:r>
            <a:r>
              <a:rPr lang="fr-FR" kern="1400" dirty="0" err="1"/>
              <a:t>·te</a:t>
            </a:r>
            <a:r>
              <a:rPr lang="fr-FR" dirty="0" err="1"/>
              <a:t>s</a:t>
            </a:r>
            <a:r>
              <a:rPr lang="fr-FR" dirty="0"/>
              <a:t> les élèves ayant échoué à leur examen (nouvelle inscription dans l’établissement, inscription </a:t>
            </a:r>
            <a:r>
              <a:rPr lang="fr-FR" dirty="0" err="1"/>
              <a:t>AvenirPro</a:t>
            </a:r>
            <a:r>
              <a:rPr lang="fr-FR" dirty="0"/>
              <a:t> + ;</a:t>
            </a:r>
          </a:p>
          <a:p>
            <a:r>
              <a:rPr lang="fr-FR" dirty="0"/>
              <a:t>— </a:t>
            </a:r>
            <a:r>
              <a:rPr lang="fr-FR" dirty="0" err="1"/>
              <a:t>tou</a:t>
            </a:r>
            <a:r>
              <a:rPr lang="fr-FR" kern="1400" dirty="0" err="1"/>
              <a:t>·te</a:t>
            </a:r>
            <a:r>
              <a:rPr lang="fr-FR" dirty="0" err="1"/>
              <a:t>s</a:t>
            </a:r>
            <a:r>
              <a:rPr lang="fr-FR" dirty="0"/>
              <a:t>  les élèves ayant obtenu leur diplôme sans admission dans l’enseignement supérieur ou pour </a:t>
            </a:r>
            <a:r>
              <a:rPr lang="fr-FR" dirty="0" err="1"/>
              <a:t>lesquel</a:t>
            </a:r>
            <a:r>
              <a:rPr lang="fr-FR" b="1" kern="1400" dirty="0" err="1"/>
              <a:t>·</a:t>
            </a:r>
            <a:r>
              <a:rPr lang="fr-FR" kern="1400" dirty="0" err="1"/>
              <a:t>le</a:t>
            </a:r>
            <a:r>
              <a:rPr lang="fr-FR" dirty="0" err="1"/>
              <a:t>s</a:t>
            </a:r>
            <a:r>
              <a:rPr lang="fr-FR" dirty="0"/>
              <a:t> aucune solution d’insertion n’est connue.</a:t>
            </a:r>
          </a:p>
        </p:txBody>
      </p:sp>
      <p:sp>
        <p:nvSpPr>
          <p:cNvPr id="9" name="Rectangle 8">
            <a:extLst>
              <a:ext uri="{FF2B5EF4-FFF2-40B4-BE49-F238E27FC236}">
                <a16:creationId xmlns:a16="http://schemas.microsoft.com/office/drawing/2014/main" id="{E4D4E4BA-6FD8-4A34-BAC6-2DC97765BEE4}"/>
              </a:ext>
            </a:extLst>
          </p:cNvPr>
          <p:cNvSpPr/>
          <p:nvPr/>
        </p:nvSpPr>
        <p:spPr>
          <a:xfrm>
            <a:off x="595748" y="2271259"/>
            <a:ext cx="11284450" cy="646331"/>
          </a:xfrm>
          <a:prstGeom prst="rect">
            <a:avLst/>
          </a:prstGeom>
        </p:spPr>
        <p:txBody>
          <a:bodyPr wrap="square">
            <a:spAutoFit/>
          </a:bodyPr>
          <a:lstStyle/>
          <a:p>
            <a:r>
              <a:rPr lang="fr-FR" dirty="0"/>
              <a:t>L’inscription au dispositif permet à l’élève de conserver son statut scolaire et l’ensemble des droits associés : congés scolaires, aides sociales et financières, accès aux services de l’établissement, etc.</a:t>
            </a:r>
          </a:p>
        </p:txBody>
      </p:sp>
      <p:sp>
        <p:nvSpPr>
          <p:cNvPr id="13" name="Rectangle 12">
            <a:extLst>
              <a:ext uri="{FF2B5EF4-FFF2-40B4-BE49-F238E27FC236}">
                <a16:creationId xmlns:a16="http://schemas.microsoft.com/office/drawing/2014/main" id="{C7890325-EDF9-4F6F-8EA6-46C541529ABD}"/>
              </a:ext>
            </a:extLst>
          </p:cNvPr>
          <p:cNvSpPr/>
          <p:nvPr/>
        </p:nvSpPr>
        <p:spPr>
          <a:xfrm>
            <a:off x="595748" y="2917780"/>
            <a:ext cx="4985147" cy="369332"/>
          </a:xfrm>
          <a:prstGeom prst="rect">
            <a:avLst/>
          </a:prstGeom>
        </p:spPr>
        <p:txBody>
          <a:bodyPr wrap="none">
            <a:spAutoFit/>
          </a:bodyPr>
          <a:lstStyle/>
          <a:p>
            <a:r>
              <a:rPr lang="fr-FR" b="1" dirty="0"/>
              <a:t>Désignation des référents et entretiens individuels</a:t>
            </a:r>
          </a:p>
        </p:txBody>
      </p:sp>
      <p:sp>
        <p:nvSpPr>
          <p:cNvPr id="17" name="Rectangle 16">
            <a:extLst>
              <a:ext uri="{FF2B5EF4-FFF2-40B4-BE49-F238E27FC236}">
                <a16:creationId xmlns:a16="http://schemas.microsoft.com/office/drawing/2014/main" id="{41E873DD-EC80-45B6-8BAF-B475A15F3ECF}"/>
              </a:ext>
            </a:extLst>
          </p:cNvPr>
          <p:cNvSpPr/>
          <p:nvPr/>
        </p:nvSpPr>
        <p:spPr>
          <a:xfrm>
            <a:off x="595748" y="3250169"/>
            <a:ext cx="11387193" cy="646331"/>
          </a:xfrm>
          <a:prstGeom prst="rect">
            <a:avLst/>
          </a:prstGeom>
        </p:spPr>
        <p:txBody>
          <a:bodyPr wrap="square">
            <a:spAutoFit/>
          </a:bodyPr>
          <a:lstStyle/>
          <a:p>
            <a:pPr algn="just"/>
            <a:r>
              <a:rPr lang="fr-FR" dirty="0"/>
              <a:t>Le/La CE désigne un </a:t>
            </a:r>
            <a:r>
              <a:rPr lang="fr-FR" dirty="0" err="1"/>
              <a:t>référent</a:t>
            </a:r>
            <a:r>
              <a:rPr lang="fr-FR" kern="1400" dirty="0" err="1"/>
              <a:t>·e</a:t>
            </a:r>
            <a:r>
              <a:rPr lang="fr-FR" dirty="0"/>
              <a:t> de parcours parmi les professeurs volontaires pour exercer la mission d’accompagnement des élèves ni en emploi ni en formation après leur année de terminale, prévue </a:t>
            </a:r>
            <a:r>
              <a:rPr lang="fr-FR" b="1" dirty="0"/>
              <a:t>dans le cadre du pacte enseignant</a:t>
            </a:r>
            <a:r>
              <a:rPr lang="fr-FR" dirty="0"/>
              <a:t>.</a:t>
            </a:r>
          </a:p>
        </p:txBody>
      </p:sp>
      <p:sp>
        <p:nvSpPr>
          <p:cNvPr id="18" name="Rectangle 17">
            <a:extLst>
              <a:ext uri="{FF2B5EF4-FFF2-40B4-BE49-F238E27FC236}">
                <a16:creationId xmlns:a16="http://schemas.microsoft.com/office/drawing/2014/main" id="{E49B92EE-D3EB-4DB9-B607-05081B5CA35A}"/>
              </a:ext>
            </a:extLst>
          </p:cNvPr>
          <p:cNvSpPr/>
          <p:nvPr/>
        </p:nvSpPr>
        <p:spPr>
          <a:xfrm>
            <a:off x="595748" y="3881974"/>
            <a:ext cx="11157888" cy="1477328"/>
          </a:xfrm>
          <a:prstGeom prst="rect">
            <a:avLst/>
          </a:prstGeom>
        </p:spPr>
        <p:txBody>
          <a:bodyPr wrap="square">
            <a:spAutoFit/>
          </a:bodyPr>
          <a:lstStyle/>
          <a:p>
            <a:r>
              <a:rPr lang="fr-FR" dirty="0"/>
              <a:t>En fin de parcours, Il s’agit de veiller à ce que le/la jeune ait bien trouvé une solution :</a:t>
            </a:r>
          </a:p>
          <a:p>
            <a:r>
              <a:rPr lang="fr-FR" dirty="0"/>
              <a:t>— une inscription dans une nouvelle formation ;</a:t>
            </a:r>
          </a:p>
          <a:p>
            <a:pPr algn="just"/>
            <a:r>
              <a:rPr lang="fr-FR" dirty="0"/>
              <a:t>— un emploi ;</a:t>
            </a:r>
          </a:p>
          <a:p>
            <a:r>
              <a:rPr lang="fr-FR" dirty="0"/>
              <a:t>— une inscription dans le parcours d'appui et d'orientation (PAO), le parcours contractualisé d'accompagnement vers l'emploi et l'autonomie (PACEA) </a:t>
            </a:r>
            <a:r>
              <a:rPr lang="fr-FR" b="1" dirty="0"/>
              <a:t>ou le contrat d'engagement jeune (CEJ) de la loi « Plein emploi 2027 ».</a:t>
            </a:r>
          </a:p>
        </p:txBody>
      </p:sp>
      <p:sp>
        <p:nvSpPr>
          <p:cNvPr id="19" name="Rectangle 18">
            <a:extLst>
              <a:ext uri="{FF2B5EF4-FFF2-40B4-BE49-F238E27FC236}">
                <a16:creationId xmlns:a16="http://schemas.microsoft.com/office/drawing/2014/main" id="{BEF3E15B-56BA-4CE0-B42E-51DDD9B20CBC}"/>
              </a:ext>
            </a:extLst>
          </p:cNvPr>
          <p:cNvSpPr/>
          <p:nvPr/>
        </p:nvSpPr>
        <p:spPr>
          <a:xfrm>
            <a:off x="141972" y="5571193"/>
            <a:ext cx="11611663" cy="1385059"/>
          </a:xfrm>
          <a:prstGeom prst="rect">
            <a:avLst/>
          </a:prstGeom>
        </p:spPr>
        <p:txBody>
          <a:bodyPr wrap="square">
            <a:spAutoFit/>
          </a:bodyPr>
          <a:lstStyle/>
          <a:p>
            <a:pPr marR="25400" algn="just">
              <a:lnSpc>
                <a:spcPct val="119000"/>
              </a:lnSpc>
              <a:spcAft>
                <a:spcPts val="500"/>
              </a:spcAft>
            </a:pPr>
            <a:r>
              <a:rPr lang="fr-FR" b="1" kern="1400" dirty="0">
                <a:solidFill>
                  <a:schemeClr val="bg1"/>
                </a:solidFill>
                <a:latin typeface="Calibri" panose="020F0502020204030204" pitchFamily="34" charset="0"/>
              </a:rPr>
              <a:t>VOLONTÉ D’INSÉRER À TOUT PRIX ET DE SOI-DISANT LUTTER CONTRE LE CHÔMAGE DES JEUNES C’EST SURTOUT NIER LA PRÉCARITÉ DES CONTRATS DE TRAVAIL, LA FAIBLESSE DES SALAIRES, LES CONDITIONS DE TRAVAIL ET DE SÉCURITÉ DÉGRADÉES QUE CONNAISSENT CERTAINS MÉTIERS ET QUI EXPLIQUENT QU’ILS SOIENT EN TENSION.</a:t>
            </a:r>
            <a:endParaRPr lang="fr-FR" sz="1400" b="1" kern="1400" dirty="0">
              <a:solidFill>
                <a:schemeClr val="bg1"/>
              </a:solidFill>
              <a:latin typeface="Calibri" panose="020F0502020204030204" pitchFamily="34" charset="0"/>
            </a:endParaRPr>
          </a:p>
          <a:p>
            <a:pPr>
              <a:lnSpc>
                <a:spcPct val="119000"/>
              </a:lnSpc>
              <a:spcAft>
                <a:spcPts val="600"/>
              </a:spcAft>
            </a:pPr>
            <a:r>
              <a:rPr lang="fr-FR" sz="1400" kern="1400" dirty="0">
                <a:solidFill>
                  <a:srgbClr val="000000"/>
                </a:solidFill>
                <a:latin typeface="Calibri" panose="020F0502020204030204" pitchFamily="34" charset="0"/>
              </a:rPr>
              <a:t> </a:t>
            </a:r>
            <a:endParaRPr lang="fr-FR" sz="14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20580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fade">
                                      <p:cBhvr>
                                        <p:cTn id="4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P spid="9" grpId="0"/>
      <p:bldP spid="13" grpId="0"/>
      <p:bldP spid="17" grpId="0"/>
      <p:bldP spid="1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4241</Words>
  <Application>Microsoft Office PowerPoint</Application>
  <PresentationFormat>Grand écran</PresentationFormat>
  <Paragraphs>536</Paragraphs>
  <Slides>22</Slides>
  <Notes>21</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22</vt:i4>
      </vt:variant>
    </vt:vector>
  </HeadingPairs>
  <TitlesOfParts>
    <vt:vector size="36" baseType="lpstr">
      <vt:lpstr>NSimSun</vt:lpstr>
      <vt:lpstr>Aptos</vt:lpstr>
      <vt:lpstr>Arial</vt:lpstr>
      <vt:lpstr>Arial Unicode MS</vt:lpstr>
      <vt:lpstr>Calibri</vt:lpstr>
      <vt:lpstr>Calibri Light</vt:lpstr>
      <vt:lpstr>Courier New</vt:lpstr>
      <vt:lpstr>Liberation Serif</vt:lpstr>
      <vt:lpstr>Lucida Sans</vt:lpstr>
      <vt:lpstr>OpenSymbol</vt:lpstr>
      <vt:lpstr>Symbol</vt:lpstr>
      <vt:lpstr>Times New Roman</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g5070</dc:creator>
  <cp:lastModifiedBy>CGTEDUC16</cp:lastModifiedBy>
  <cp:revision>204</cp:revision>
  <dcterms:created xsi:type="dcterms:W3CDTF">2018-12-27T09:16:48Z</dcterms:created>
  <dcterms:modified xsi:type="dcterms:W3CDTF">2026-01-06T14:40:58Z</dcterms:modified>
</cp:coreProperties>
</file>