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63" r:id="rId16"/>
    <p:sldId id="264" r:id="rId17"/>
    <p:sldId id="269" r:id="rId18"/>
    <p:sldId id="270"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70" d="100"/>
          <a:sy n="70" d="100"/>
        </p:scale>
        <p:origin x="7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7B08A-3A6E-45FD-9105-C9ED5C654F5D}" type="datetimeFigureOut">
              <a:rPr lang="fr-FR" smtClean="0"/>
              <a:t>13/01/2025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738DB-7CE0-4801-8D64-5B37E1BEE8CD}" type="slidenum">
              <a:rPr lang="fr-FR" smtClean="0"/>
              <a:t>‹N°›</a:t>
            </a:fld>
            <a:endParaRPr lang="fr-FR"/>
          </a:p>
        </p:txBody>
      </p:sp>
    </p:spTree>
    <p:extLst>
      <p:ext uri="{BB962C8B-B14F-4D97-AF65-F5344CB8AC3E}">
        <p14:creationId xmlns:p14="http://schemas.microsoft.com/office/powerpoint/2010/main" val="10269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1</a:t>
            </a:fld>
            <a:endParaRPr lang="fr-FR"/>
          </a:p>
        </p:txBody>
      </p:sp>
    </p:spTree>
    <p:extLst>
      <p:ext uri="{BB962C8B-B14F-4D97-AF65-F5344CB8AC3E}">
        <p14:creationId xmlns:p14="http://schemas.microsoft.com/office/powerpoint/2010/main" val="185027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11</a:t>
            </a:fld>
            <a:endParaRPr lang="fr-FR"/>
          </a:p>
        </p:txBody>
      </p:sp>
    </p:spTree>
    <p:extLst>
      <p:ext uri="{BB962C8B-B14F-4D97-AF65-F5344CB8AC3E}">
        <p14:creationId xmlns:p14="http://schemas.microsoft.com/office/powerpoint/2010/main" val="40064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12</a:t>
            </a:fld>
            <a:endParaRPr lang="fr-FR"/>
          </a:p>
        </p:txBody>
      </p:sp>
    </p:spTree>
    <p:extLst>
      <p:ext uri="{BB962C8B-B14F-4D97-AF65-F5344CB8AC3E}">
        <p14:creationId xmlns:p14="http://schemas.microsoft.com/office/powerpoint/2010/main" val="141165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1E5B9A-72B6-D6A5-B1AB-ACAA8FAE8A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621FAC81-1378-876E-24D5-15B1E10CC1D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xmlns="" id="{CB55A0E6-D3C4-991F-C5CB-8C990ABE3678}"/>
              </a:ext>
            </a:extLst>
          </p:cNvPr>
          <p:cNvSpPr>
            <a:spLocks noGrp="1"/>
          </p:cNvSpPr>
          <p:nvPr>
            <p:ph type="body" idx="1"/>
          </p:nvPr>
        </p:nvSpPr>
        <p:spPr/>
        <p:txBody>
          <a:bodyPr/>
          <a:lstStyle/>
          <a:p>
            <a:r>
              <a:rPr lang="fr-FR" dirty="0"/>
              <a:t>Contre l’opacité et l’organisation en comptant sur la « collaboration » d’un certain nombre de collègues comme les pactés par exemple!</a:t>
            </a:r>
          </a:p>
        </p:txBody>
      </p:sp>
      <p:sp>
        <p:nvSpPr>
          <p:cNvPr id="4" name="Espace réservé du numéro de diapositive 3">
            <a:extLst>
              <a:ext uri="{FF2B5EF4-FFF2-40B4-BE49-F238E27FC236}">
                <a16:creationId xmlns:a16="http://schemas.microsoft.com/office/drawing/2014/main" xmlns="" id="{0ED8DB6D-AD3B-5B3E-5411-F7F3EF28CB5E}"/>
              </a:ext>
            </a:extLst>
          </p:cNvPr>
          <p:cNvSpPr>
            <a:spLocks noGrp="1"/>
          </p:cNvSpPr>
          <p:nvPr>
            <p:ph type="sldNum" sz="quarter" idx="10"/>
          </p:nvPr>
        </p:nvSpPr>
        <p:spPr/>
        <p:txBody>
          <a:bodyPr/>
          <a:lstStyle/>
          <a:p>
            <a:fld id="{C2225B39-7AA5-4E82-9218-F7829C645704}" type="slidenum">
              <a:rPr lang="fr-FR" smtClean="0"/>
              <a:t>13</a:t>
            </a:fld>
            <a:endParaRPr lang="fr-FR"/>
          </a:p>
        </p:txBody>
      </p:sp>
    </p:spTree>
    <p:extLst>
      <p:ext uri="{BB962C8B-B14F-4D97-AF65-F5344CB8AC3E}">
        <p14:creationId xmlns:p14="http://schemas.microsoft.com/office/powerpoint/2010/main" val="208574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222A6F-D849-7489-909E-476D05D013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6B63506F-E2D1-5D85-09BF-A499297105B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xmlns="" id="{E85671ED-1C56-D839-4338-079B4D6DE8E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xmlns="" id="{37B2D5CB-A1F7-1BFE-387F-42E314CE0CF9}"/>
              </a:ext>
            </a:extLst>
          </p:cNvPr>
          <p:cNvSpPr>
            <a:spLocks noGrp="1"/>
          </p:cNvSpPr>
          <p:nvPr>
            <p:ph type="sldNum" sz="quarter" idx="10"/>
          </p:nvPr>
        </p:nvSpPr>
        <p:spPr/>
        <p:txBody>
          <a:bodyPr/>
          <a:lstStyle/>
          <a:p>
            <a:fld id="{C2225B39-7AA5-4E82-9218-F7829C645704}" type="slidenum">
              <a:rPr lang="fr-FR" smtClean="0"/>
              <a:t>14</a:t>
            </a:fld>
            <a:endParaRPr lang="fr-FR"/>
          </a:p>
        </p:txBody>
      </p:sp>
    </p:spTree>
    <p:extLst>
      <p:ext uri="{BB962C8B-B14F-4D97-AF65-F5344CB8AC3E}">
        <p14:creationId xmlns:p14="http://schemas.microsoft.com/office/powerpoint/2010/main" val="285686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HORAIRE DONNANT DROIT AU DEDOUBLEMENT :</a:t>
            </a:r>
          </a:p>
          <a:p>
            <a:r>
              <a:rPr lang="fr-FR" sz="1200" b="0" i="0" u="none" strike="noStrike" kern="1200" baseline="0" dirty="0">
                <a:solidFill>
                  <a:schemeClr val="tx1"/>
                </a:solidFill>
                <a:latin typeface="+mn-lt"/>
                <a:ea typeface="+mn-ea"/>
                <a:cs typeface="+mn-cs"/>
              </a:rPr>
              <a:t>Le tableau indique, par matière, le volume horaire donnant lieu au dédoublement de la dotation horaire professeur, lorsque les effectifs suivants sont atteints: </a:t>
            </a:r>
          </a:p>
          <a:p>
            <a:r>
              <a:rPr lang="fr-FR" sz="1200" b="0" i="0" u="none" strike="noStrike" kern="1200" baseline="0" dirty="0">
                <a:solidFill>
                  <a:schemeClr val="tx1"/>
                </a:solidFill>
                <a:latin typeface="+mn-lt"/>
                <a:ea typeface="+mn-ea"/>
                <a:cs typeface="+mn-cs"/>
              </a:rPr>
              <a:t>– à partir du 18e élève: français et histoire-géographie, mathématiques, activités de laboratoire en physique- chimie, prévention-santé-environnement, arts appliqués et culture artistique, enseignement moral et civique, ainsi qu’en consolidation des acquis, accompagnement personnalisé et accompagnement au choix d’orientation; </a:t>
            </a:r>
          </a:p>
          <a:p>
            <a:r>
              <a:rPr lang="fr-FR" sz="1200" b="0" i="0" u="none" strike="noStrike" kern="1200" baseline="0" dirty="0">
                <a:solidFill>
                  <a:schemeClr val="tx1"/>
                </a:solidFill>
                <a:latin typeface="+mn-lt"/>
                <a:ea typeface="+mn-ea"/>
                <a:cs typeface="+mn-cs"/>
              </a:rPr>
              <a:t>– à partir du 16e élève: langue vivante, enseignement professionnel, à l’exception des spécialités de l’hôtellerie- restauration, de l’alimentation, de l’automobile et de la conduite;</a:t>
            </a:r>
          </a:p>
          <a:p>
            <a:r>
              <a:rPr lang="fr-FR" sz="1200" b="0" i="0" u="none" strike="noStrike" kern="1200" baseline="0" dirty="0">
                <a:solidFill>
                  <a:schemeClr val="tx1"/>
                </a:solidFill>
                <a:latin typeface="+mn-lt"/>
                <a:ea typeface="+mn-ea"/>
                <a:cs typeface="+mn-cs"/>
              </a:rPr>
              <a:t>– à partir du 13e élève: enseignement professionnel des spécialités de l’hôtellerie-restauration et de l’alimentation;</a:t>
            </a:r>
          </a:p>
          <a:p>
            <a:r>
              <a:rPr lang="fr-FR" sz="1200" b="0" i="0" u="none" strike="noStrike" kern="1200" baseline="0" dirty="0">
                <a:solidFill>
                  <a:schemeClr val="tx1"/>
                </a:solidFill>
                <a:latin typeface="+mn-lt"/>
                <a:ea typeface="+mn-ea"/>
                <a:cs typeface="+mn-cs"/>
              </a:rPr>
              <a:t>– à partir du 11e élève: enseignement professionnel des spécialités de l’automobile; – à partir du 6e élève: enseignement professionnel des spécialités de la conduite. </a:t>
            </a:r>
            <a:endParaRPr lang="fr-FR" b="1" dirty="0"/>
          </a:p>
          <a:p>
            <a:r>
              <a:rPr lang="fr-FR" b="1" dirty="0"/>
              <a:t>HEURES DE CHEF D’OEUVRE :</a:t>
            </a:r>
          </a:p>
          <a:p>
            <a:pPr>
              <a:lnSpc>
                <a:spcPct val="107000"/>
              </a:lnSpc>
              <a:spcAft>
                <a:spcPts val="0"/>
              </a:spcAft>
            </a:pPr>
            <a:r>
              <a:rPr lang="fr-FR" sz="1200" dirty="0">
                <a:latin typeface="Trebuchet MS" panose="020B0603020202020204" pitchFamily="34" charset="0"/>
                <a:ea typeface="Times New Roman" panose="02020603050405020304" pitchFamily="18" charset="0"/>
                <a:cs typeface="Times New Roman" panose="02020603050405020304" pitchFamily="18" charset="0"/>
              </a:rPr>
              <a:t>Dans l'article 6 de l’arrêté il est écrit « Pour la réalisation du chef d’œuvre, la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dotation horaire professeur est égale au double du volume horaire élève »</a:t>
            </a:r>
            <a:r>
              <a:rPr lang="fr-FR" sz="1200" dirty="0">
                <a:latin typeface="Trebuchet MS" panose="020B0603020202020204" pitchFamily="34" charset="0"/>
                <a:ea typeface="Times New Roman" panose="02020603050405020304" pitchFamily="18" charset="0"/>
                <a:cs typeface="Times New Roman" panose="02020603050405020304" pitchFamily="18" charset="0"/>
              </a:rPr>
              <a:t> donc 3x2=6h profs :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la dotation professeurs est égale à 6h</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latin typeface="Trebuchet MS" panose="020B0603020202020204" pitchFamily="34" charset="0"/>
                <a:ea typeface="Times New Roman" panose="02020603050405020304" pitchFamily="18" charset="0"/>
                <a:cs typeface="Times New Roman" panose="02020603050405020304" pitchFamily="18" charset="0"/>
              </a:rPr>
              <a:t>Dans la grille horaire en annexe le (c) dit «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horaire donnant droit au dédoublement</a:t>
            </a:r>
            <a:r>
              <a:rPr lang="fr-FR" sz="1200" dirty="0">
                <a:latin typeface="Trebuchet MS" panose="020B0603020202020204" pitchFamily="34" charset="0"/>
                <a:ea typeface="Times New Roman" panose="02020603050405020304" pitchFamily="18" charset="0"/>
                <a:cs typeface="Times New Roman" panose="02020603050405020304" pitchFamily="18" charset="0"/>
              </a:rPr>
              <a:t> (donc groupe)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de la dotation horaire professeur</a:t>
            </a:r>
            <a:r>
              <a:rPr lang="fr-FR" sz="1200" dirty="0">
                <a:latin typeface="Trebuchet MS" panose="020B0603020202020204" pitchFamily="34" charset="0"/>
                <a:ea typeface="Times New Roman" panose="02020603050405020304" pitchFamily="18" charset="0"/>
                <a:cs typeface="Times New Roman" panose="02020603050405020304" pitchFamily="18" charset="0"/>
              </a:rPr>
              <a:t> (6h dédoublées=6/2=</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3h groupe</a:t>
            </a:r>
            <a:r>
              <a:rPr lang="fr-FR" sz="1200" dirty="0">
                <a:latin typeface="Trebuchet MS" panose="020B0603020202020204" pitchFamily="34" charset="0"/>
                <a:ea typeface="Times New Roman" panose="02020603050405020304" pitchFamily="18" charset="0"/>
                <a:cs typeface="Times New Roman" panose="02020603050405020304" pitchFamily="18" charset="0"/>
              </a:rPr>
              <a:t>)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sans condition de seuil</a:t>
            </a:r>
            <a:r>
              <a:rPr lang="fr-FR" sz="1200" dirty="0">
                <a:latin typeface="Trebuchet MS" panose="020B0603020202020204" pitchFamily="34" charset="0"/>
                <a:ea typeface="Times New Roman" panose="02020603050405020304" pitchFamily="18"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latin typeface="Trebuchet MS" panose="020B0603020202020204" pitchFamily="34" charset="0"/>
                <a:ea typeface="Times New Roman" panose="02020603050405020304" pitchFamily="18" charset="0"/>
                <a:cs typeface="Times New Roman" panose="02020603050405020304" pitchFamily="18" charset="0"/>
              </a:rPr>
              <a:t>Les élèves ont bien trois heures en groupe et les profs 6h</a:t>
            </a:r>
          </a:p>
          <a:p>
            <a:pPr>
              <a:lnSpc>
                <a:spcPct val="107000"/>
              </a:lnSpc>
              <a:spcAft>
                <a:spcPts val="0"/>
              </a:spcAft>
            </a:pPr>
            <a:r>
              <a:rPr lang="fr-FR" sz="1200" b="1" dirty="0">
                <a:effectLst/>
                <a:latin typeface="Trebuchet MS" panose="020B0603020202020204" pitchFamily="34" charset="0"/>
                <a:ea typeface="Calibri" panose="020F0502020204030204" pitchFamily="34" charset="0"/>
                <a:cs typeface="Times New Roman" panose="02020603050405020304" pitchFamily="18" charset="0"/>
              </a:rPr>
              <a:t>ACCOMPAGNEMENT</a:t>
            </a:r>
            <a:r>
              <a:rPr lang="fr-FR" sz="1200" b="1" baseline="0" dirty="0">
                <a:effectLst/>
                <a:latin typeface="Trebuchet MS" panose="020B0603020202020204" pitchFamily="34" charset="0"/>
                <a:ea typeface="Calibri" panose="020F0502020204030204" pitchFamily="34" charset="0"/>
                <a:cs typeface="Times New Roman" panose="02020603050405020304" pitchFamily="18" charset="0"/>
              </a:rPr>
              <a:t> PERSONNALISE :</a:t>
            </a:r>
            <a:endParaRPr lang="fr-FR" sz="1200" b="1"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Volume horaire dédié à la consolidation des acquis, à l’accompagnement personnalisé et à l’accompagnement au choix d’orientation, qui concerne tous les élèves selon leurs besoins. Il peut s’agir de soutien, d’aide individualisée, de tutorat, d’aide à la poursuite d’études ou de tout autre mode de prise en charge.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
        <p:nvSpPr>
          <p:cNvPr id="4" name="Espace réservé du numéro de diapositive 3"/>
          <p:cNvSpPr>
            <a:spLocks noGrp="1"/>
          </p:cNvSpPr>
          <p:nvPr>
            <p:ph type="sldNum" sz="quarter" idx="10"/>
          </p:nvPr>
        </p:nvSpPr>
        <p:spPr/>
        <p:txBody>
          <a:bodyPr/>
          <a:lstStyle/>
          <a:p>
            <a:fld id="{DC7C1BE7-A9C7-43C8-8F29-367F81C99C94}" type="slidenum">
              <a:rPr lang="fr-FR" smtClean="0"/>
              <a:t>15</a:t>
            </a:fld>
            <a:endParaRPr lang="fr-FR"/>
          </a:p>
        </p:txBody>
      </p:sp>
    </p:spTree>
    <p:extLst>
      <p:ext uri="{BB962C8B-B14F-4D97-AF65-F5344CB8AC3E}">
        <p14:creationId xmlns:p14="http://schemas.microsoft.com/office/powerpoint/2010/main" val="435105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F738DB-7CE0-4801-8D64-5B37E1BEE8CD}" type="slidenum">
              <a:rPr lang="fr-FR" smtClean="0"/>
              <a:t>16</a:t>
            </a:fld>
            <a:endParaRPr lang="fr-FR"/>
          </a:p>
        </p:txBody>
      </p:sp>
    </p:spTree>
    <p:extLst>
      <p:ext uri="{BB962C8B-B14F-4D97-AF65-F5344CB8AC3E}">
        <p14:creationId xmlns:p14="http://schemas.microsoft.com/office/powerpoint/2010/main" val="263061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lnSpc>
                <a:spcPct val="107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Des heures d’enseignement en moins et annualisées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Passage de 32h à 30h d’enseignement hebdomadaire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Répartition: +1h Français (5h élève/6h profs) + 1h Maths (4,5h élève/5,5h profs)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       </a:t>
            </a:r>
            <a:r>
              <a:rPr lang="fr-FR" sz="1200" dirty="0">
                <a:latin typeface="Calibri" panose="020F0502020204030204" pitchFamily="34" charset="0"/>
                <a:ea typeface="Calibri" panose="020F0502020204030204" pitchFamily="34" charset="0"/>
                <a:cs typeface="Calibri" panose="020F0502020204030204" pitchFamily="34" charset="0"/>
              </a:rPr>
              <a:t>-0,5h en Histoire-géo, -1h en enseignement artistique, -1,5h en enseignement</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fr-FR" sz="1200" dirty="0">
                <a:latin typeface="Calibri" panose="020F0502020204030204" pitchFamily="34" charset="0"/>
                <a:ea typeface="Calibri" panose="020F0502020204030204" pitchFamily="34" charset="0"/>
                <a:cs typeface="Calibri" panose="020F0502020204030204" pitchFamily="34" charset="0"/>
              </a:rPr>
              <a:t>       de sciences et de technologie. </a:t>
            </a:r>
          </a:p>
          <a:p>
            <a:pPr marL="342900" indent="-342900" algn="just">
              <a:lnSpc>
                <a:spcPct val="107000"/>
              </a:lnSpc>
              <a:buFont typeface="Symbol" panose="05050102010706020507" pitchFamily="18" charset="2"/>
              <a:buChar char=""/>
            </a:pPr>
            <a:r>
              <a:rPr lang="fr-FR" sz="1200" dirty="0"/>
              <a:t>Maintien de la dotation horaire supplémentaire (Art 6): 3h DHS</a:t>
            </a: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36 h  annuelles d’orientation (tous les enseignements participent).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10h de vie de classe annualisées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PSC1, ASSR2 et certification numérique</a:t>
            </a:r>
          </a:p>
          <a:p>
            <a:pPr algn="ctr">
              <a:lnSpc>
                <a:spcPct val="107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Une personnalisation des parcours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200" dirty="0">
                <a:latin typeface="Calibri" panose="020F0502020204030204" pitchFamily="34" charset="0"/>
                <a:ea typeface="Calibri" panose="020F0502020204030204" pitchFamily="34" charset="0"/>
                <a:cs typeface="Calibri" panose="020F0502020204030204" pitchFamily="34" charset="0"/>
              </a:rPr>
              <a:t>L’enseignement de la découverte professionnelle</a:t>
            </a:r>
            <a:r>
              <a:rPr lang="fr-FR" sz="1200" b="1" dirty="0">
                <a:latin typeface="Calibri" panose="020F0502020204030204" pitchFamily="34" charset="0"/>
                <a:ea typeface="Calibri" panose="020F0502020204030204" pitchFamily="34" charset="0"/>
                <a:cs typeface="Calibri" panose="020F0502020204030204" pitchFamily="34" charset="0"/>
              </a:rPr>
              <a:t> : </a:t>
            </a:r>
            <a:r>
              <a:rPr lang="fr-FR" sz="1200" dirty="0">
                <a:latin typeface="Calibri" panose="020F0502020204030204" pitchFamily="34" charset="0"/>
                <a:ea typeface="Calibri" panose="020F0502020204030204" pitchFamily="34" charset="0"/>
                <a:cs typeface="Calibri" panose="020F0502020204030204" pitchFamily="34" charset="0"/>
              </a:rPr>
              <a:t>-1h (de 6h à 5h)</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Séquence d’observation à concevoir</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Entre 1 et 4 semaines de stage et période d’immersion (notamment en CFA), en fonction du projet de l’élève (donc les élèves n’auront pas le même nombre d’heures de cours sur l’année).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Un référent sera chargé du suivi individuel de 2 à 4 élèves.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Une augmentation de la charge de travail</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Travail d’orientation dévolu aux professeurs principaux et aux collègues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Conception de période d’immersion (notamment en CFA) et relation avec les entreprises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Préparation au DNB sans les mêmes horaires et moins de dédoublements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DC7C1BE7-A9C7-43C8-8F29-367F81C99C94}" type="slidenum">
              <a:rPr lang="fr-FR" smtClean="0"/>
              <a:t>17</a:t>
            </a:fld>
            <a:endParaRPr lang="fr-FR"/>
          </a:p>
        </p:txBody>
      </p:sp>
    </p:spTree>
    <p:extLst>
      <p:ext uri="{BB962C8B-B14F-4D97-AF65-F5344CB8AC3E}">
        <p14:creationId xmlns:p14="http://schemas.microsoft.com/office/powerpoint/2010/main" val="387101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3</a:t>
            </a:fld>
            <a:endParaRPr lang="fr-FR"/>
          </a:p>
        </p:txBody>
      </p:sp>
    </p:spTree>
    <p:extLst>
      <p:ext uri="{BB962C8B-B14F-4D97-AF65-F5344CB8AC3E}">
        <p14:creationId xmlns:p14="http://schemas.microsoft.com/office/powerpoint/2010/main" val="350773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4</a:t>
            </a:fld>
            <a:endParaRPr lang="fr-FR"/>
          </a:p>
        </p:txBody>
      </p:sp>
    </p:spTree>
    <p:extLst>
      <p:ext uri="{BB962C8B-B14F-4D97-AF65-F5344CB8AC3E}">
        <p14:creationId xmlns:p14="http://schemas.microsoft.com/office/powerpoint/2010/main" val="129901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5</a:t>
            </a:fld>
            <a:endParaRPr lang="fr-FR"/>
          </a:p>
        </p:txBody>
      </p:sp>
    </p:spTree>
    <p:extLst>
      <p:ext uri="{BB962C8B-B14F-4D97-AF65-F5344CB8AC3E}">
        <p14:creationId xmlns:p14="http://schemas.microsoft.com/office/powerpoint/2010/main" val="6326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52 (+3h) = 55</a:t>
            </a:r>
          </a:p>
        </p:txBody>
      </p:sp>
      <p:sp>
        <p:nvSpPr>
          <p:cNvPr id="4" name="Espace réservé du numéro de diapositive 3"/>
          <p:cNvSpPr>
            <a:spLocks noGrp="1"/>
          </p:cNvSpPr>
          <p:nvPr>
            <p:ph type="sldNum" sz="quarter" idx="10"/>
          </p:nvPr>
        </p:nvSpPr>
        <p:spPr/>
        <p:txBody>
          <a:bodyPr/>
          <a:lstStyle/>
          <a:p>
            <a:fld id="{B353D01D-A3E1-40EC-8F0A-F7A164DB2D90}" type="slidenum">
              <a:rPr lang="fr-FR" smtClean="0"/>
              <a:t>6</a:t>
            </a:fld>
            <a:endParaRPr lang="fr-FR"/>
          </a:p>
        </p:txBody>
      </p:sp>
    </p:spTree>
    <p:extLst>
      <p:ext uri="{BB962C8B-B14F-4D97-AF65-F5344CB8AC3E}">
        <p14:creationId xmlns:p14="http://schemas.microsoft.com/office/powerpoint/2010/main" val="228878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Outre les arguments habituels</a:t>
            </a:r>
            <a:r>
              <a:rPr lang="fr-FR" baseline="0" dirty="0"/>
              <a:t> : meilleure insertion pro par l’entreprise et faciliter la réussite des élèves voulant poursuivre leurs études,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kern="150" dirty="0">
                <a:latin typeface="Calibri" panose="020F0502020204030204" pitchFamily="34" charset="0"/>
                <a:ea typeface="Arial Unicode MS" panose="020B0604020202020204" pitchFamily="34" charset="-128"/>
              </a:rPr>
              <a:t>Argument du MEN :les PLP certifient les candidats libres en avril/mai (ils estiment à 1,5 semaine perdu</a:t>
            </a:r>
            <a:r>
              <a:rPr lang="fr-FR" kern="150" dirty="0">
                <a:solidFill>
                  <a:srgbClr val="00B050"/>
                </a:solidFill>
                <a:latin typeface="Calibri" panose="020F0502020204030204" pitchFamily="34" charset="0"/>
                <a:ea typeface="Arial Unicode MS" panose="020B0604020202020204" pitchFamily="34" charset="-128"/>
              </a:rPr>
              <a:t>e</a:t>
            </a:r>
            <a:r>
              <a:rPr lang="fr-FR" kern="150" dirty="0">
                <a:latin typeface="Calibri" panose="020F0502020204030204" pitchFamily="34" charset="0"/>
                <a:ea typeface="Arial Unicode MS" panose="020B0604020202020204" pitchFamily="34" charset="-128"/>
              </a:rPr>
              <a:t> par les élèves faute de PLP </a:t>
            </a:r>
            <a:r>
              <a:rPr lang="fr-FR" kern="150" dirty="0" err="1">
                <a:latin typeface="Calibri" panose="020F0502020204030204" pitchFamily="34" charset="0"/>
                <a:ea typeface="Arial Unicode MS" panose="020B0604020202020204" pitchFamily="34" charset="-128"/>
              </a:rPr>
              <a:t>parti·es</a:t>
            </a:r>
            <a:r>
              <a:rPr lang="fr-FR" kern="150" dirty="0">
                <a:latin typeface="Calibri" panose="020F0502020204030204" pitchFamily="34" charset="0"/>
                <a:ea typeface="Arial Unicode MS" panose="020B0604020202020204" pitchFamily="34" charset="-128"/>
              </a:rPr>
              <a:t> certifier les 109 000 candidats libres en 2022),</a:t>
            </a:r>
            <a:endParaRPr lang="fr-FR" kern="150" dirty="0">
              <a:effectLst/>
              <a:latin typeface="Calibri" panose="020F0502020204030204" pitchFamily="34" charset="0"/>
              <a:ea typeface="Arial Unicode MS" panose="020B0604020202020204" pitchFamily="34" charset="-128"/>
            </a:endParaRPr>
          </a:p>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7</a:t>
            </a:fld>
            <a:endParaRPr lang="fr-FR"/>
          </a:p>
        </p:txBody>
      </p:sp>
    </p:spTree>
    <p:extLst>
      <p:ext uri="{BB962C8B-B14F-4D97-AF65-F5344CB8AC3E}">
        <p14:creationId xmlns:p14="http://schemas.microsoft.com/office/powerpoint/2010/main" val="110627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EEEBF9-9B56-2ABC-4E35-9D6487765F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616A76EF-E884-A456-3303-D690450E6F0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xmlns="" id="{032F0C25-3943-F029-47F9-9845174FCF2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xmlns="" id="{B1D71136-694C-6B8C-F3E0-02D57D674D0C}"/>
              </a:ext>
            </a:extLst>
          </p:cNvPr>
          <p:cNvSpPr>
            <a:spLocks noGrp="1"/>
          </p:cNvSpPr>
          <p:nvPr>
            <p:ph type="sldNum" sz="quarter" idx="10"/>
          </p:nvPr>
        </p:nvSpPr>
        <p:spPr/>
        <p:txBody>
          <a:bodyPr/>
          <a:lstStyle/>
          <a:p>
            <a:fld id="{C2225B39-7AA5-4E82-9218-F7829C645704}" type="slidenum">
              <a:rPr lang="fr-FR" smtClean="0"/>
              <a:t>8</a:t>
            </a:fld>
            <a:endParaRPr lang="fr-FR"/>
          </a:p>
        </p:txBody>
      </p:sp>
    </p:spTree>
    <p:extLst>
      <p:ext uri="{BB962C8B-B14F-4D97-AF65-F5344CB8AC3E}">
        <p14:creationId xmlns:p14="http://schemas.microsoft.com/office/powerpoint/2010/main" val="50616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1C2F41-90DB-9651-0A4D-33EEB2B5B5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4207B76E-6BFE-384E-EADF-43147888EC9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xmlns="" id="{D23E1257-ECB9-A1A2-3810-3C56D9FCC4B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xmlns="" id="{54E62074-1206-7619-F448-8EBF673978CD}"/>
              </a:ext>
            </a:extLst>
          </p:cNvPr>
          <p:cNvSpPr>
            <a:spLocks noGrp="1"/>
          </p:cNvSpPr>
          <p:nvPr>
            <p:ph type="sldNum" sz="quarter" idx="10"/>
          </p:nvPr>
        </p:nvSpPr>
        <p:spPr/>
        <p:txBody>
          <a:bodyPr/>
          <a:lstStyle/>
          <a:p>
            <a:fld id="{C2225B39-7AA5-4E82-9218-F7829C645704}" type="slidenum">
              <a:rPr lang="fr-FR" smtClean="0"/>
              <a:t>9</a:t>
            </a:fld>
            <a:endParaRPr lang="fr-FR"/>
          </a:p>
        </p:txBody>
      </p:sp>
    </p:spTree>
    <p:extLst>
      <p:ext uri="{BB962C8B-B14F-4D97-AF65-F5344CB8AC3E}">
        <p14:creationId xmlns:p14="http://schemas.microsoft.com/office/powerpoint/2010/main" val="141119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10</a:t>
            </a:fld>
            <a:endParaRPr lang="fr-FR"/>
          </a:p>
        </p:txBody>
      </p:sp>
    </p:spTree>
    <p:extLst>
      <p:ext uri="{BB962C8B-B14F-4D97-AF65-F5344CB8AC3E}">
        <p14:creationId xmlns:p14="http://schemas.microsoft.com/office/powerpoint/2010/main" val="210022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9734828-8CE1-4A0D-9B01-D858DAEF6127}" type="datetimeFigureOut">
              <a:rPr lang="fr-FR" smtClean="0"/>
              <a:t>13/01/2025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8745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734828-8CE1-4A0D-9B01-D858DAEF6127}" type="datetimeFigureOut">
              <a:rPr lang="fr-FR" smtClean="0"/>
              <a:t>13/01/2025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57942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734828-8CE1-4A0D-9B01-D858DAEF6127}" type="datetimeFigureOut">
              <a:rPr lang="fr-FR" smtClean="0"/>
              <a:t>13/01/2025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8072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734828-8CE1-4A0D-9B01-D858DAEF6127}" type="datetimeFigureOut">
              <a:rPr lang="fr-FR" smtClean="0"/>
              <a:t>13/01/2025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15628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9734828-8CE1-4A0D-9B01-D858DAEF6127}" type="datetimeFigureOut">
              <a:rPr lang="fr-FR" smtClean="0"/>
              <a:t>13/01/2025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412564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9734828-8CE1-4A0D-9B01-D858DAEF6127}" type="datetimeFigureOut">
              <a:rPr lang="fr-FR" smtClean="0"/>
              <a:t>13/01/2025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351169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9734828-8CE1-4A0D-9B01-D858DAEF6127}" type="datetimeFigureOut">
              <a:rPr lang="fr-FR" smtClean="0"/>
              <a:t>13/01/2025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357214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9734828-8CE1-4A0D-9B01-D858DAEF6127}" type="datetimeFigureOut">
              <a:rPr lang="fr-FR" smtClean="0"/>
              <a:t>13/01/2025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85220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734828-8CE1-4A0D-9B01-D858DAEF6127}" type="datetimeFigureOut">
              <a:rPr lang="fr-FR" smtClean="0"/>
              <a:t>13/01/2025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403400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734828-8CE1-4A0D-9B01-D858DAEF6127}" type="datetimeFigureOut">
              <a:rPr lang="fr-FR" smtClean="0"/>
              <a:t>13/01/2025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71983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734828-8CE1-4A0D-9B01-D858DAEF6127}" type="datetimeFigureOut">
              <a:rPr lang="fr-FR" smtClean="0"/>
              <a:t>13/01/2025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41710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34828-8CE1-4A0D-9B01-D858DAEF6127}" type="datetimeFigureOut">
              <a:rPr lang="fr-FR" smtClean="0"/>
              <a:t>13/01/2025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322CE-D089-415A-BF7A-25CF7B875B1B}" type="slidenum">
              <a:rPr lang="fr-FR" smtClean="0"/>
              <a:t>‹N°›</a:t>
            </a:fld>
            <a:endParaRPr lang="fr-FR"/>
          </a:p>
        </p:txBody>
      </p:sp>
    </p:spTree>
    <p:extLst>
      <p:ext uri="{BB962C8B-B14F-4D97-AF65-F5344CB8AC3E}">
        <p14:creationId xmlns:p14="http://schemas.microsoft.com/office/powerpoint/2010/main" val="180092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Arr&#234;t&#233;%20du%2021%20novembre%202018%20modifi&#233;e%20par%20arr&#234;t&#233;%20de%20janvier%202024.pdf" TargetMode="External"/><Relationship Id="rId4" Type="http://schemas.openxmlformats.org/officeDocument/2006/relationships/hyperlink" Target="Arr&#234;t&#233;%20du%2022%20janvier%202024%20modifiant%20l&#8217;arr&#234;t&#233;%20du%2021%20novembre%202018%20%20baccalaur&#233;at%20professionnel.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legifrance.gouv.fr/loda/id/JORFTEXT000000528079"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Diaporama%20ChefdoeuvreCAP%20V2.pptx" TargetMode="External"/><Relationship Id="rId4" Type="http://schemas.openxmlformats.org/officeDocument/2006/relationships/hyperlink" Target="Arr&#234;t&#233;%20Grilles%20Cap.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BO%203&#232;me%20pr&#233;pa%20m&#233;tiers.pdf" TargetMode="External"/><Relationship Id="rId5" Type="http://schemas.openxmlformats.org/officeDocument/2006/relationships/image" Target="../media/image1.JP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Grille%20horaire%20BAC%20PRO.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4" y="5636524"/>
            <a:ext cx="12191996" cy="1221476"/>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algn="ctr"/>
            <a:endParaRPr lang="fr-FR" b="1"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5" name="Rectangle 4">
            <a:extLst>
              <a:ext uri="{FF2B5EF4-FFF2-40B4-BE49-F238E27FC236}">
                <a16:creationId xmlns:a16="http://schemas.microsoft.com/office/drawing/2014/main" xmlns="" id="{DF276C74-0B4E-94EF-3867-AC33F1B526B9}"/>
              </a:ext>
            </a:extLst>
          </p:cNvPr>
          <p:cNvSpPr/>
          <p:nvPr/>
        </p:nvSpPr>
        <p:spPr>
          <a:xfrm>
            <a:off x="3655377" y="291193"/>
            <a:ext cx="4599464" cy="707886"/>
          </a:xfrm>
          <a:prstGeom prst="rect">
            <a:avLst/>
          </a:prstGeom>
        </p:spPr>
        <p:txBody>
          <a:bodyPr wrap="none">
            <a:spAutoFit/>
          </a:bodyPr>
          <a:lstStyle/>
          <a:p>
            <a:pPr algn="ctr"/>
            <a:r>
              <a:rPr lang="fr-FR" sz="2000" b="1" dirty="0"/>
              <a:t>LA RÉFORME STRUCTURELLE DU BAC PRO</a:t>
            </a:r>
          </a:p>
          <a:p>
            <a:pPr algn="ctr"/>
            <a:r>
              <a:rPr lang="fr-FR" sz="2000" b="1" dirty="0"/>
              <a:t>- 170H SUR LES TROIS ANS</a:t>
            </a:r>
          </a:p>
        </p:txBody>
      </p:sp>
      <p:sp>
        <p:nvSpPr>
          <p:cNvPr id="9" name="Rectangle 8">
            <a:extLst>
              <a:ext uri="{FF2B5EF4-FFF2-40B4-BE49-F238E27FC236}">
                <a16:creationId xmlns:a16="http://schemas.microsoft.com/office/drawing/2014/main" xmlns="" id="{DF276C74-0B4E-94EF-3867-AC33F1B526B9}"/>
              </a:ext>
            </a:extLst>
          </p:cNvPr>
          <p:cNvSpPr/>
          <p:nvPr/>
        </p:nvSpPr>
        <p:spPr>
          <a:xfrm>
            <a:off x="1953618" y="1325658"/>
            <a:ext cx="8284768" cy="400110"/>
          </a:xfrm>
          <a:prstGeom prst="rect">
            <a:avLst/>
          </a:prstGeom>
        </p:spPr>
        <p:txBody>
          <a:bodyPr wrap="none">
            <a:spAutoFit/>
          </a:bodyPr>
          <a:lstStyle/>
          <a:p>
            <a:r>
              <a:rPr lang="fr-FR" sz="2000" b="1" dirty="0"/>
              <a:t>MISE EN PLACE DÈS 2024 SUR L’ENSEMBLE DES NIVEAUX DE LA FORMATION </a:t>
            </a:r>
          </a:p>
        </p:txBody>
      </p:sp>
      <p:sp>
        <p:nvSpPr>
          <p:cNvPr id="13" name="Rectangle 12"/>
          <p:cNvSpPr/>
          <p:nvPr/>
        </p:nvSpPr>
        <p:spPr>
          <a:xfrm>
            <a:off x="1923291" y="3563629"/>
            <a:ext cx="8063635" cy="707886"/>
          </a:xfrm>
          <a:prstGeom prst="rect">
            <a:avLst/>
          </a:prstGeom>
        </p:spPr>
        <p:txBody>
          <a:bodyPr wrap="square">
            <a:spAutoFit/>
          </a:bodyPr>
          <a:lstStyle/>
          <a:p>
            <a:pPr marL="342900" indent="-342900" algn="ctr">
              <a:buFont typeface="Arial" panose="020B0604020202020204" pitchFamily="34" charset="0"/>
              <a:buChar char="•"/>
            </a:pPr>
            <a:r>
              <a:rPr lang="fr-FR" sz="2000" b="1" dirty="0">
                <a:ea typeface="Arial Unicode MS" panose="020B0604020202020204" pitchFamily="34" charset="-128"/>
              </a:rPr>
              <a:t>LA DÉRÉGULATION  DE L’ANNÉE DE TERMINALE À LA RENTRÉE  </a:t>
            </a:r>
          </a:p>
          <a:p>
            <a:pPr algn="ctr"/>
            <a:r>
              <a:rPr lang="fr-FR" sz="2000" b="1" dirty="0">
                <a:ea typeface="Arial Unicode MS" panose="020B0604020202020204" pitchFamily="34" charset="-128"/>
              </a:rPr>
              <a:t>ET LA MISE EN PLACE DES PARCOURS «  DIFFÉRENCIÉS »</a:t>
            </a:r>
          </a:p>
        </p:txBody>
      </p:sp>
      <p:sp>
        <p:nvSpPr>
          <p:cNvPr id="2" name="ZoneTexte 1"/>
          <p:cNvSpPr txBox="1"/>
          <p:nvPr/>
        </p:nvSpPr>
        <p:spPr>
          <a:xfrm flipH="1">
            <a:off x="2154186" y="6029286"/>
            <a:ext cx="8450124" cy="646331"/>
          </a:xfrm>
          <a:prstGeom prst="rect">
            <a:avLst/>
          </a:prstGeom>
          <a:noFill/>
        </p:spPr>
        <p:txBody>
          <a:bodyPr wrap="square" rtlCol="0">
            <a:spAutoFit/>
          </a:bodyPr>
          <a:lstStyle/>
          <a:p>
            <a:pPr algn="ctr"/>
            <a:r>
              <a:rPr lang="fr-FR" b="1" dirty="0">
                <a:solidFill>
                  <a:schemeClr val="bg1"/>
                </a:solidFill>
              </a:rPr>
              <a:t>UNE   REFORME AVEC L’INSERTION PROFESSIONNELLE COMME SEULE BOUSSOLE POUR RÉPONDRE AUX BESOINS DES MÉTIERS EN TENSION DES ENTREPRISES LOCALES</a:t>
            </a:r>
          </a:p>
        </p:txBody>
      </p:sp>
      <p:sp>
        <p:nvSpPr>
          <p:cNvPr id="8" name="Rectangle 7">
            <a:extLst>
              <a:ext uri="{FF2B5EF4-FFF2-40B4-BE49-F238E27FC236}">
                <a16:creationId xmlns:a16="http://schemas.microsoft.com/office/drawing/2014/main" xmlns="" id="{DF276C74-0B4E-94EF-3867-AC33F1B526B9}"/>
              </a:ext>
            </a:extLst>
          </p:cNvPr>
          <p:cNvSpPr/>
          <p:nvPr/>
        </p:nvSpPr>
        <p:spPr>
          <a:xfrm>
            <a:off x="2460324" y="2506396"/>
            <a:ext cx="6553910" cy="400110"/>
          </a:xfrm>
          <a:prstGeom prst="rect">
            <a:avLst/>
          </a:prstGeom>
        </p:spPr>
        <p:txBody>
          <a:bodyPr wrap="none">
            <a:spAutoFit/>
          </a:bodyPr>
          <a:lstStyle/>
          <a:p>
            <a:pPr marL="342900" indent="-342900">
              <a:buFont typeface="Arial" panose="020B0604020202020204" pitchFamily="34" charset="0"/>
              <a:buChar char="•"/>
            </a:pPr>
            <a:r>
              <a:rPr lang="fr-FR" sz="2000" b="1" dirty="0"/>
              <a:t>RENFORCER LES SAVOIRS FONDAMENTAUX : L’ARNAQUE </a:t>
            </a:r>
          </a:p>
        </p:txBody>
      </p:sp>
      <p:sp>
        <p:nvSpPr>
          <p:cNvPr id="3" name="Rectangle 2"/>
          <p:cNvSpPr/>
          <p:nvPr/>
        </p:nvSpPr>
        <p:spPr>
          <a:xfrm>
            <a:off x="5437547" y="4848548"/>
            <a:ext cx="6837197" cy="646331"/>
          </a:xfrm>
          <a:prstGeom prst="rect">
            <a:avLst/>
          </a:prstGeom>
        </p:spPr>
        <p:txBody>
          <a:bodyPr wrap="square">
            <a:spAutoFit/>
          </a:bodyPr>
          <a:lstStyle/>
          <a:p>
            <a:r>
              <a:rPr lang="fr-FR" b="1" dirty="0">
                <a:solidFill>
                  <a:srgbClr val="C00000"/>
                </a:solidFill>
                <a:latin typeface="Calibri" panose="020F0502020204030204" pitchFamily="34" charset="0"/>
                <a:ea typeface="Times New Roman" panose="02020603050405020304" pitchFamily="18" charset="0"/>
                <a:hlinkClick r:id="rId4" action="ppaction://hlinkfile"/>
              </a:rPr>
              <a:t>Arrêté du 22 janvier 2024 </a:t>
            </a:r>
            <a:r>
              <a:rPr lang="fr-FR" b="1" dirty="0">
                <a:solidFill>
                  <a:srgbClr val="C00000"/>
                </a:solidFill>
                <a:latin typeface="Calibri" panose="020F0502020204030204" pitchFamily="34" charset="0"/>
                <a:ea typeface="Times New Roman" panose="02020603050405020304" pitchFamily="18" charset="0"/>
              </a:rPr>
              <a:t>modifiant </a:t>
            </a:r>
            <a:r>
              <a:rPr lang="fr-FR" b="1" dirty="0">
                <a:solidFill>
                  <a:srgbClr val="C00000"/>
                </a:solidFill>
                <a:latin typeface="Calibri" panose="020F0502020204030204" pitchFamily="34" charset="0"/>
                <a:ea typeface="Times New Roman" panose="02020603050405020304" pitchFamily="18" charset="0"/>
                <a:hlinkClick r:id="rId5" action="ppaction://hlinkfile"/>
              </a:rPr>
              <a:t>l’arrêté du 21 novembre 2018 </a:t>
            </a:r>
            <a:endParaRPr lang="fr-FR" b="1" dirty="0">
              <a:solidFill>
                <a:srgbClr val="C00000"/>
              </a:solidFill>
              <a:latin typeface="Calibri" panose="020F0502020204030204" pitchFamily="34" charset="0"/>
              <a:ea typeface="Times New Roman" panose="02020603050405020304" pitchFamily="18" charset="0"/>
            </a:endParaRPr>
          </a:p>
          <a:p>
            <a:r>
              <a:rPr lang="fr-FR" b="1" dirty="0">
                <a:latin typeface="Calibri" panose="020F0502020204030204" pitchFamily="34" charset="0"/>
              </a:rPr>
              <a:t>BO du 14 mars 2024 (reprise de la note de service) </a:t>
            </a:r>
            <a:endParaRPr lang="fr-FR" dirty="0"/>
          </a:p>
        </p:txBody>
      </p:sp>
    </p:spTree>
    <p:extLst>
      <p:ext uri="{BB962C8B-B14F-4D97-AF65-F5344CB8AC3E}">
        <p14:creationId xmlns:p14="http://schemas.microsoft.com/office/powerpoint/2010/main" val="41551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10732" y="6298922"/>
            <a:ext cx="12191996" cy="667923"/>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8207" y="-12640"/>
            <a:ext cx="1003057" cy="1720476"/>
          </a:xfrm>
          <a:prstGeom prst="rect">
            <a:avLst/>
          </a:prstGeom>
        </p:spPr>
      </p:pic>
      <p:sp>
        <p:nvSpPr>
          <p:cNvPr id="3" name="Rectangle 2"/>
          <p:cNvSpPr/>
          <p:nvPr/>
        </p:nvSpPr>
        <p:spPr>
          <a:xfrm>
            <a:off x="7965745" y="3807925"/>
            <a:ext cx="1840864" cy="646331"/>
          </a:xfrm>
          <a:prstGeom prst="rect">
            <a:avLst/>
          </a:prstGeom>
        </p:spPr>
        <p:txBody>
          <a:bodyPr wrap="square">
            <a:spAutoFit/>
          </a:bodyPr>
          <a:lstStyle/>
          <a:p>
            <a:r>
              <a:rPr lang="fr-FR" sz="3600" b="1" dirty="0">
                <a:solidFill>
                  <a:srgbClr val="C00000"/>
                </a:solidFill>
              </a:rPr>
              <a:t> </a:t>
            </a:r>
            <a:endParaRPr lang="fr-FR" sz="1600" dirty="0"/>
          </a:p>
        </p:txBody>
      </p:sp>
      <p:sp>
        <p:nvSpPr>
          <p:cNvPr id="13" name="Accolade fermante 12"/>
          <p:cNvSpPr/>
          <p:nvPr/>
        </p:nvSpPr>
        <p:spPr>
          <a:xfrm>
            <a:off x="7965745" y="1496128"/>
            <a:ext cx="218364" cy="2671468"/>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p:cNvSpPr txBox="1"/>
          <p:nvPr/>
        </p:nvSpPr>
        <p:spPr>
          <a:xfrm>
            <a:off x="8380592" y="1666333"/>
            <a:ext cx="3527354" cy="2585323"/>
          </a:xfrm>
          <a:prstGeom prst="rect">
            <a:avLst/>
          </a:prstGeom>
          <a:noFill/>
        </p:spPr>
        <p:txBody>
          <a:bodyPr wrap="square" rtlCol="0">
            <a:spAutoFit/>
          </a:bodyPr>
          <a:lstStyle/>
          <a:p>
            <a:r>
              <a:rPr lang="fr-FR" sz="1600" dirty="0"/>
              <a:t>25 heures /élève + 5 heures de travail personnel, ces heures globalisées étant déjà inscrites dans la grille horaire de terminale. Si la grille horaire présentée (25h hebdomadaire) cible certaines disciplines et leur alloue des quotités horaires, elle en laisse d’autres à la totale discrétion des chefs d’établissements. </a:t>
            </a:r>
            <a:endParaRPr lang="fr-FR" b="1" dirty="0"/>
          </a:p>
          <a:p>
            <a:endParaRPr lang="fr-FR" b="1" dirty="0">
              <a:solidFill>
                <a:srgbClr val="FF0000"/>
              </a:solidFill>
            </a:endParaRPr>
          </a:p>
        </p:txBody>
      </p:sp>
      <p:pic>
        <p:nvPicPr>
          <p:cNvPr id="14" name="Image 13" descr="Une image contenant Panneau de signalisation, signe, triangle&#10;&#10;Description générée automatiquement">
            <a:extLst>
              <a:ext uri="{FF2B5EF4-FFF2-40B4-BE49-F238E27FC236}">
                <a16:creationId xmlns:a16="http://schemas.microsoft.com/office/drawing/2014/main" xmlns=""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1590" y="272814"/>
            <a:ext cx="1267806" cy="1120024"/>
          </a:xfrm>
          <a:prstGeom prst="rect">
            <a:avLst/>
          </a:prstGeom>
        </p:spPr>
      </p:pic>
      <p:sp>
        <p:nvSpPr>
          <p:cNvPr id="2" name="Rectangle 1"/>
          <p:cNvSpPr/>
          <p:nvPr/>
        </p:nvSpPr>
        <p:spPr>
          <a:xfrm>
            <a:off x="3225050" y="81370"/>
            <a:ext cx="5976636" cy="369332"/>
          </a:xfrm>
          <a:prstGeom prst="rect">
            <a:avLst/>
          </a:prstGeom>
        </p:spPr>
        <p:txBody>
          <a:bodyPr wrap="none">
            <a:spAutoFit/>
          </a:bodyPr>
          <a:lstStyle/>
          <a:p>
            <a:r>
              <a:rPr lang="fr-FR" b="1" dirty="0"/>
              <a:t>PARCOURS DE </a:t>
            </a:r>
            <a:r>
              <a:rPr lang="fr-FR" b="1" i="1" dirty="0"/>
              <a:t>« PRÉPARATION À LA POURSUITE D’ÉTUDES »</a:t>
            </a:r>
            <a:r>
              <a:rPr lang="fr-FR" b="1" dirty="0"/>
              <a:t> </a:t>
            </a:r>
            <a:endParaRPr lang="fr-FR" b="1" dirty="0">
              <a:ea typeface="Arial Unicode MS" panose="020B0604020202020204" pitchFamily="34" charset="-128"/>
            </a:endParaRPr>
          </a:p>
        </p:txBody>
      </p:sp>
      <p:graphicFrame>
        <p:nvGraphicFramePr>
          <p:cNvPr id="8" name="Tableau 7"/>
          <p:cNvGraphicFramePr>
            <a:graphicFrameLocks noGrp="1"/>
          </p:cNvGraphicFramePr>
          <p:nvPr/>
        </p:nvGraphicFramePr>
        <p:xfrm>
          <a:off x="374664" y="1209469"/>
          <a:ext cx="7400913" cy="2947861"/>
        </p:xfrm>
        <a:graphic>
          <a:graphicData uri="http://schemas.openxmlformats.org/drawingml/2006/table">
            <a:tbl>
              <a:tblPr firstRow="1" firstCol="1" bandRow="1">
                <a:tableStyleId>{5C22544A-7EE6-4342-B048-85BDC9FD1C3A}</a:tableStyleId>
              </a:tblPr>
              <a:tblGrid>
                <a:gridCol w="2466971">
                  <a:extLst>
                    <a:ext uri="{9D8B030D-6E8A-4147-A177-3AD203B41FA5}">
                      <a16:colId xmlns:a16="http://schemas.microsoft.com/office/drawing/2014/main" xmlns="" val="20000"/>
                    </a:ext>
                  </a:extLst>
                </a:gridCol>
                <a:gridCol w="2466971">
                  <a:extLst>
                    <a:ext uri="{9D8B030D-6E8A-4147-A177-3AD203B41FA5}">
                      <a16:colId xmlns:a16="http://schemas.microsoft.com/office/drawing/2014/main" xmlns="" val="20001"/>
                    </a:ext>
                  </a:extLst>
                </a:gridCol>
                <a:gridCol w="2466971">
                  <a:extLst>
                    <a:ext uri="{9D8B030D-6E8A-4147-A177-3AD203B41FA5}">
                      <a16:colId xmlns:a16="http://schemas.microsoft.com/office/drawing/2014/main" xmlns="" val="20002"/>
                    </a:ext>
                  </a:extLst>
                </a:gridCol>
              </a:tblGrid>
              <a:tr h="0">
                <a:tc rowSpan="2">
                  <a:txBody>
                    <a:bodyPr/>
                    <a:lstStyle/>
                    <a:p>
                      <a:pPr>
                        <a:lnSpc>
                          <a:spcPct val="107000"/>
                        </a:lnSpc>
                        <a:spcAft>
                          <a:spcPts val="800"/>
                        </a:spcAft>
                      </a:pPr>
                      <a:r>
                        <a:rPr lang="fr-FR" sz="1200" dirty="0">
                          <a:effectLst/>
                        </a:rPr>
                        <a:t>Enseignements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nSpc>
                          <a:spcPct val="107000"/>
                        </a:lnSpc>
                        <a:spcAft>
                          <a:spcPts val="800"/>
                        </a:spcAft>
                      </a:pPr>
                      <a:r>
                        <a:rPr lang="fr-FR" sz="1200" dirty="0">
                          <a:effectLst/>
                        </a:rPr>
                        <a:t>                                                 </a:t>
                      </a:r>
                      <a:r>
                        <a:rPr lang="fr-FR" sz="1400" dirty="0">
                          <a:effectLst/>
                        </a:rPr>
                        <a:t>Volume  </a:t>
                      </a:r>
                      <a:r>
                        <a:rPr lang="fr-FR" sz="1200" dirty="0">
                          <a:effectLst/>
                        </a:rPr>
                        <a:t>         </a:t>
                      </a:r>
                      <a:r>
                        <a:rPr lang="fr-FR" sz="1800" dirty="0">
                          <a:solidFill>
                            <a:srgbClr val="FF0000"/>
                          </a:solidFill>
                          <a:effectLst/>
                        </a:rPr>
                        <a:t>HORAIRE INDICATIF</a:t>
                      </a:r>
                      <a:endPar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fr-FR"/>
                    </a:p>
                  </a:txBody>
                  <a:tcPr/>
                </a:tc>
                <a:extLst>
                  <a:ext uri="{0D108BD9-81ED-4DB2-BD59-A6C34878D82A}">
                    <a16:rowId xmlns:a16="http://schemas.microsoft.com/office/drawing/2014/main" xmlns="" val="10000"/>
                  </a:ext>
                </a:extLst>
              </a:tr>
              <a:tr h="0">
                <a:tc vMerge="1">
                  <a:txBody>
                    <a:bodyPr/>
                    <a:lstStyle/>
                    <a:p>
                      <a:endParaRPr lang="fr-FR"/>
                    </a:p>
                  </a:txBody>
                  <a:tcPr/>
                </a:tc>
                <a:tc>
                  <a:txBody>
                    <a:bodyPr/>
                    <a:lstStyle/>
                    <a:p>
                      <a:pPr>
                        <a:lnSpc>
                          <a:spcPct val="107000"/>
                        </a:lnSpc>
                        <a:spcAft>
                          <a:spcPts val="800"/>
                        </a:spcAft>
                      </a:pPr>
                      <a:r>
                        <a:rPr lang="fr-FR" sz="1200">
                          <a:effectLst/>
                        </a:rPr>
                        <a:t>Parcours différencié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Hebdomadaire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001"/>
                  </a:ext>
                </a:extLst>
              </a:tr>
              <a:tr h="0">
                <a:tc>
                  <a:txBody>
                    <a:bodyPr/>
                    <a:lstStyle/>
                    <a:p>
                      <a:pPr>
                        <a:lnSpc>
                          <a:spcPct val="107000"/>
                        </a:lnSpc>
                        <a:spcAft>
                          <a:spcPts val="800"/>
                        </a:spcAft>
                      </a:pPr>
                      <a:r>
                        <a:rPr lang="fr-FR" sz="1200">
                          <a:effectLst/>
                        </a:rPr>
                        <a:t>Enseignements professionnels et économie-gestion ou économie-droit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60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10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002"/>
                  </a:ext>
                </a:extLst>
              </a:tr>
              <a:tr h="0">
                <a:tc>
                  <a:txBody>
                    <a:bodyPr/>
                    <a:lstStyle/>
                    <a:p>
                      <a:pPr>
                        <a:lnSpc>
                          <a:spcPct val="107000"/>
                        </a:lnSpc>
                        <a:spcAft>
                          <a:spcPts val="800"/>
                        </a:spcAft>
                      </a:pPr>
                      <a:r>
                        <a:rPr lang="fr-FR" sz="1200">
                          <a:effectLst/>
                        </a:rPr>
                        <a:t>Enseignements généraux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60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10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003"/>
                  </a:ext>
                </a:extLst>
              </a:tr>
              <a:tr h="0">
                <a:tc>
                  <a:txBody>
                    <a:bodyPr/>
                    <a:lstStyle/>
                    <a:p>
                      <a:pPr>
                        <a:lnSpc>
                          <a:spcPct val="107000"/>
                        </a:lnSpc>
                        <a:spcAft>
                          <a:spcPts val="800"/>
                        </a:spcAft>
                      </a:pPr>
                      <a:r>
                        <a:rPr lang="fr-FR" sz="1200">
                          <a:effectLst/>
                        </a:rPr>
                        <a:t>Français, histoire-géographie et enseignement moral et civique (EMC)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18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dirty="0">
                          <a:effectLst/>
                        </a:rPr>
                        <a:t>3 heures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004"/>
                  </a:ext>
                </a:extLst>
              </a:tr>
              <a:tr h="0">
                <a:tc>
                  <a:txBody>
                    <a:bodyPr/>
                    <a:lstStyle/>
                    <a:p>
                      <a:pPr>
                        <a:lnSpc>
                          <a:spcPct val="107000"/>
                        </a:lnSpc>
                        <a:spcAft>
                          <a:spcPts val="800"/>
                        </a:spcAft>
                      </a:pPr>
                      <a:r>
                        <a:rPr lang="fr-FR" sz="1200">
                          <a:effectLst/>
                        </a:rPr>
                        <a:t>Mathématiques/physique-chimie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18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3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005"/>
                  </a:ext>
                </a:extLst>
              </a:tr>
              <a:tr h="0">
                <a:tc>
                  <a:txBody>
                    <a:bodyPr/>
                    <a:lstStyle/>
                    <a:p>
                      <a:pPr>
                        <a:lnSpc>
                          <a:spcPct val="107000"/>
                        </a:lnSpc>
                        <a:spcAft>
                          <a:spcPts val="800"/>
                        </a:spcAft>
                      </a:pPr>
                      <a:r>
                        <a:rPr lang="fr-FR" sz="1200">
                          <a:effectLst/>
                        </a:rPr>
                        <a:t>Langue vivante A/B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dirty="0">
                          <a:effectLst/>
                        </a:rPr>
                        <a:t>12 heures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2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006"/>
                  </a:ext>
                </a:extLst>
              </a:tr>
              <a:tr h="0">
                <a:tc>
                  <a:txBody>
                    <a:bodyPr/>
                    <a:lstStyle/>
                    <a:p>
                      <a:pPr>
                        <a:lnSpc>
                          <a:spcPct val="107000"/>
                        </a:lnSpc>
                        <a:spcAft>
                          <a:spcPts val="800"/>
                        </a:spcAft>
                      </a:pPr>
                      <a:r>
                        <a:rPr lang="fr-FR" sz="1200">
                          <a:effectLst/>
                        </a:rPr>
                        <a:t>Éducation physique et sportive (EPS)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12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dirty="0">
                          <a:effectLst/>
                        </a:rPr>
                        <a:t>2 heures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007"/>
                  </a:ext>
                </a:extLst>
              </a:tr>
              <a:tr h="0">
                <a:tc>
                  <a:txBody>
                    <a:bodyPr/>
                    <a:lstStyle/>
                    <a:p>
                      <a:pPr>
                        <a:lnSpc>
                          <a:spcPct val="107000"/>
                        </a:lnSpc>
                        <a:spcAft>
                          <a:spcPts val="800"/>
                        </a:spcAft>
                      </a:pPr>
                      <a:r>
                        <a:rPr lang="fr-FR" sz="1200">
                          <a:effectLst/>
                        </a:rPr>
                        <a:t>Autre(s) enseignement(s) selon le choix de l’établissement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dirty="0">
                          <a:effectLst/>
                        </a:rPr>
                        <a:t>30 heures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5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008"/>
                  </a:ext>
                </a:extLst>
              </a:tr>
              <a:tr h="0">
                <a:tc>
                  <a:txBody>
                    <a:bodyPr/>
                    <a:lstStyle/>
                    <a:p>
                      <a:pPr>
                        <a:lnSpc>
                          <a:spcPct val="107000"/>
                        </a:lnSpc>
                        <a:spcAft>
                          <a:spcPts val="800"/>
                        </a:spcAft>
                      </a:pPr>
                      <a:r>
                        <a:rPr lang="fr-FR" sz="1200">
                          <a:effectLst/>
                        </a:rPr>
                        <a:t>Travail personnel de l’élève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30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a:effectLst/>
                        </a:rPr>
                        <a:t>5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009"/>
                  </a:ext>
                </a:extLst>
              </a:tr>
              <a:tr h="0">
                <a:tc>
                  <a:txBody>
                    <a:bodyPr/>
                    <a:lstStyle/>
                    <a:p>
                      <a:pPr>
                        <a:lnSpc>
                          <a:spcPct val="107000"/>
                        </a:lnSpc>
                        <a:spcAft>
                          <a:spcPts val="800"/>
                        </a:spcAft>
                      </a:pPr>
                      <a:r>
                        <a:rPr lang="fr-FR" sz="1200" dirty="0">
                          <a:effectLst/>
                        </a:rPr>
                        <a:t>TOTAL DES HEURES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dirty="0">
                          <a:effectLst/>
                        </a:rPr>
                        <a:t>180 heures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200" dirty="0">
                          <a:effectLst/>
                        </a:rPr>
                        <a:t>30 heures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010"/>
                  </a:ext>
                </a:extLst>
              </a:tr>
            </a:tbl>
          </a:graphicData>
        </a:graphic>
      </p:graphicFrame>
      <p:sp>
        <p:nvSpPr>
          <p:cNvPr id="10" name="Rectangle 9"/>
          <p:cNvSpPr/>
          <p:nvPr/>
        </p:nvSpPr>
        <p:spPr>
          <a:xfrm>
            <a:off x="279850" y="4807764"/>
            <a:ext cx="11484519" cy="1323439"/>
          </a:xfrm>
          <a:prstGeom prst="rect">
            <a:avLst/>
          </a:prstGeom>
        </p:spPr>
        <p:txBody>
          <a:bodyPr wrap="square">
            <a:spAutoFit/>
          </a:bodyPr>
          <a:lstStyle/>
          <a:p>
            <a:pPr marL="285750" indent="-285750">
              <a:buFont typeface="Arial" panose="020B0604020202020204" pitchFamily="34" charset="0"/>
              <a:buChar char="•"/>
            </a:pPr>
            <a:r>
              <a:rPr lang="fr-FR" sz="1600" dirty="0">
                <a:latin typeface="Calibri" panose="020F0502020204030204" pitchFamily="34" charset="0"/>
                <a:ea typeface="Times New Roman" panose="02020603050405020304" pitchFamily="18" charset="0"/>
              </a:rPr>
              <a:t>L</a:t>
            </a:r>
            <a:r>
              <a:rPr lang="fr-FR" sz="1600" dirty="0">
                <a:effectLst/>
                <a:latin typeface="Calibri" panose="020F0502020204030204" pitchFamily="34" charset="0"/>
                <a:ea typeface="Times New Roman" panose="02020603050405020304" pitchFamily="18" charset="0"/>
              </a:rPr>
              <a:t>es enseignants d’une classe assurent les enseignements pour leur classe, mais une organisation plus transversale, pour plusieurs classes à l’échelle de l’établissement, est envisageable en fonction des projets et des effectifs. </a:t>
            </a:r>
          </a:p>
          <a:p>
            <a:pPr marL="285750" indent="-285750">
              <a:buFont typeface="Arial" panose="020B0604020202020204" pitchFamily="34" charset="0"/>
              <a:buChar char="•"/>
            </a:pPr>
            <a:r>
              <a:rPr lang="fr-FR" sz="1600" dirty="0">
                <a:latin typeface="Calibri" panose="020F0502020204030204" pitchFamily="34" charset="0"/>
                <a:ea typeface="Times New Roman" panose="02020603050405020304" pitchFamily="18" charset="0"/>
              </a:rPr>
              <a:t>Possibilités d’intervention de partenaires extérieurs (professionnels, acteurs institutionnels, mentors) dans des séquences d’enseignement (seul ou accompagné).</a:t>
            </a:r>
          </a:p>
          <a:p>
            <a:pPr marL="285750" indent="-285750">
              <a:buFont typeface="Arial" panose="020B0604020202020204" pitchFamily="34" charset="0"/>
              <a:buChar char="•"/>
            </a:pPr>
            <a:r>
              <a:rPr lang="fr-FR" sz="1600" dirty="0">
                <a:latin typeface="Calibri" panose="020F0502020204030204" pitchFamily="34" charset="0"/>
                <a:ea typeface="Times New Roman" panose="02020603050405020304" pitchFamily="18" charset="0"/>
              </a:rPr>
              <a:t>Les </a:t>
            </a:r>
            <a:r>
              <a:rPr lang="fr-FR" sz="1600" dirty="0" err="1">
                <a:latin typeface="Calibri" panose="020F0502020204030204" pitchFamily="34" charset="0"/>
                <a:ea typeface="Times New Roman" panose="02020603050405020304" pitchFamily="18" charset="0"/>
              </a:rPr>
              <a:t>professeur·es-documentalistes</a:t>
            </a:r>
            <a:r>
              <a:rPr lang="fr-FR" sz="1600" dirty="0">
                <a:latin typeface="Calibri" panose="020F0502020204030204" pitchFamily="34" charset="0"/>
                <a:ea typeface="Times New Roman" panose="02020603050405020304" pitchFamily="18" charset="0"/>
              </a:rPr>
              <a:t> et les AED peuvent être </a:t>
            </a:r>
            <a:r>
              <a:rPr lang="fr-FR" sz="1600" dirty="0" err="1">
                <a:latin typeface="Calibri" panose="020F0502020204030204" pitchFamily="34" charset="0"/>
                <a:ea typeface="Times New Roman" panose="02020603050405020304" pitchFamily="18" charset="0"/>
              </a:rPr>
              <a:t>sollicité·es</a:t>
            </a:r>
            <a:r>
              <a:rPr lang="fr-FR" sz="1600" dirty="0">
                <a:latin typeface="Calibri" panose="020F0502020204030204" pitchFamily="34" charset="0"/>
                <a:ea typeface="Times New Roman" panose="02020603050405020304" pitchFamily="18" charset="0"/>
              </a:rPr>
              <a:t> pour encadrer les 5 heures de travail personnel en autonomie. </a:t>
            </a:r>
            <a:endParaRPr lang="fr-FR" sz="1600" dirty="0"/>
          </a:p>
        </p:txBody>
      </p:sp>
      <p:sp>
        <p:nvSpPr>
          <p:cNvPr id="18" name="Rectangle 17"/>
          <p:cNvSpPr/>
          <p:nvPr/>
        </p:nvSpPr>
        <p:spPr>
          <a:xfrm>
            <a:off x="275269" y="326727"/>
            <a:ext cx="8276837" cy="882742"/>
          </a:xfrm>
          <a:prstGeom prst="rect">
            <a:avLst/>
          </a:prstGeom>
        </p:spPr>
        <p:txBody>
          <a:bodyPr wrap="square">
            <a:spAutoFit/>
          </a:bodyPr>
          <a:lstStyle/>
          <a:p>
            <a:pPr lvl="0">
              <a:lnSpc>
                <a:spcPct val="107000"/>
              </a:lnSpc>
              <a:buSzPts val="1000"/>
              <a:tabLst>
                <a:tab pos="457200" algn="l"/>
              </a:tabLst>
            </a:pPr>
            <a:r>
              <a:rPr lang="fr-FR" sz="1600" b="1" dirty="0">
                <a:effectLst/>
                <a:latin typeface="Calibri" panose="020F0502020204030204" pitchFamily="34" charset="0"/>
                <a:ea typeface="Times New Roman" panose="02020603050405020304" pitchFamily="18" charset="0"/>
                <a:cs typeface="Calibri" panose="020F0502020204030204" pitchFamily="34" charset="0"/>
              </a:rPr>
              <a:t>Deux </a:t>
            </a:r>
            <a:r>
              <a:rPr lang="fr-FR" sz="1600" b="1" dirty="0">
                <a:latin typeface="Calibri" panose="020F0502020204030204" pitchFamily="34" charset="0"/>
                <a:ea typeface="Times New Roman" panose="02020603050405020304" pitchFamily="18" charset="0"/>
                <a:cs typeface="Calibri" panose="020F0502020204030204" pitchFamily="34" charset="0"/>
              </a:rPr>
              <a:t>objectifs : </a:t>
            </a:r>
          </a:p>
          <a:p>
            <a:pPr lvl="0">
              <a:lnSpc>
                <a:spcPct val="107000"/>
              </a:lnSpc>
              <a:buSzPts val="1000"/>
              <a:tabLst>
                <a:tab pos="457200" algn="l"/>
              </a:tabLst>
            </a:pPr>
            <a:r>
              <a:rPr lang="fr-FR" sz="1600" b="1" dirty="0">
                <a:latin typeface="Calibri" panose="020F0502020204030204" pitchFamily="34" charset="0"/>
                <a:ea typeface="Times New Roman" panose="02020603050405020304" pitchFamily="18" charset="0"/>
                <a:cs typeface="Calibri" panose="020F0502020204030204" pitchFamily="34" charset="0"/>
              </a:rPr>
              <a:t>L</a:t>
            </a:r>
            <a:r>
              <a:rPr lang="fr-FR" sz="1600" b="1" dirty="0">
                <a:effectLst/>
                <a:latin typeface="Calibri" panose="020F0502020204030204" pitchFamily="34" charset="0"/>
                <a:ea typeface="Times New Roman" panose="02020603050405020304" pitchFamily="18" charset="0"/>
                <a:cs typeface="Calibri" panose="020F0502020204030204" pitchFamily="34" charset="0"/>
              </a:rPr>
              <a:t>a consolidation et le renforcement disciplinaire et méthodologique (2/3 du temps) </a:t>
            </a:r>
          </a:p>
          <a:p>
            <a:pPr lvl="0">
              <a:lnSpc>
                <a:spcPct val="107000"/>
              </a:lnSpc>
              <a:buSzPts val="1000"/>
              <a:tabLst>
                <a:tab pos="457200" algn="l"/>
              </a:tabLst>
            </a:pPr>
            <a:r>
              <a:rPr lang="fr-FR" sz="1600" b="1" dirty="0">
                <a:latin typeface="Calibri" panose="020F0502020204030204" pitchFamily="34" charset="0"/>
                <a:ea typeface="Times New Roman" panose="02020603050405020304" pitchFamily="18" charset="0"/>
                <a:cs typeface="Calibri" panose="020F0502020204030204" pitchFamily="34" charset="0"/>
              </a:rPr>
              <a:t>L</a:t>
            </a:r>
            <a:r>
              <a:rPr lang="fr-FR" sz="1600" b="1" dirty="0">
                <a:effectLst/>
                <a:latin typeface="Calibri" panose="020F0502020204030204" pitchFamily="34" charset="0"/>
                <a:ea typeface="Times New Roman" panose="02020603050405020304" pitchFamily="18" charset="0"/>
                <a:cs typeface="Calibri" panose="020F0502020204030204" pitchFamily="34" charset="0"/>
              </a:rPr>
              <a:t>e développement de compétences psychosociales (1/3: du temps)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601527" y="4344691"/>
            <a:ext cx="7848362" cy="423449"/>
          </a:xfrm>
          <a:prstGeom prst="rect">
            <a:avLst/>
          </a:prstGeom>
        </p:spPr>
        <p:txBody>
          <a:bodyPr wrap="square">
            <a:spAutoFit/>
          </a:bodyPr>
          <a:lstStyle/>
          <a:p>
            <a:pPr algn="ctr">
              <a:lnSpc>
                <a:spcPct val="150000"/>
              </a:lnSpc>
              <a:spcBef>
                <a:spcPts val="1000"/>
              </a:spcBef>
              <a:spcAft>
                <a:spcPts val="0"/>
              </a:spcAft>
            </a:pPr>
            <a:r>
              <a:rPr lang="fr-FR" sz="1600" b="1" kern="150" dirty="0">
                <a:cs typeface="Liberation Serif"/>
              </a:rPr>
              <a:t>DES DÉRIVES INACCEPTABLES  </a:t>
            </a:r>
          </a:p>
        </p:txBody>
      </p:sp>
    </p:spTree>
    <p:extLst>
      <p:ext uri="{BB962C8B-B14F-4D97-AF65-F5344CB8AC3E}">
        <p14:creationId xmlns:p14="http://schemas.microsoft.com/office/powerpoint/2010/main" val="34248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10" grpId="0"/>
      <p:bldP spid="1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10732" y="5713761"/>
            <a:ext cx="12191996" cy="1253083"/>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3" name="Rectangle 2"/>
          <p:cNvSpPr/>
          <p:nvPr/>
        </p:nvSpPr>
        <p:spPr>
          <a:xfrm>
            <a:off x="6096002" y="3250202"/>
            <a:ext cx="1840864" cy="646331"/>
          </a:xfrm>
          <a:prstGeom prst="rect">
            <a:avLst/>
          </a:prstGeom>
        </p:spPr>
        <p:txBody>
          <a:bodyPr wrap="square">
            <a:spAutoFit/>
          </a:bodyPr>
          <a:lstStyle/>
          <a:p>
            <a:r>
              <a:rPr lang="fr-FR" sz="3600" b="1" dirty="0">
                <a:solidFill>
                  <a:srgbClr val="C00000"/>
                </a:solidFill>
              </a:rPr>
              <a:t> </a:t>
            </a:r>
            <a:endParaRPr lang="fr-FR" sz="1600" dirty="0"/>
          </a:p>
        </p:txBody>
      </p:sp>
      <p:pic>
        <p:nvPicPr>
          <p:cNvPr id="14" name="Image 13" descr="Une image contenant Panneau de signalisation, signe, triangle&#10;&#10;Description générée automatiquement">
            <a:extLst>
              <a:ext uri="{FF2B5EF4-FFF2-40B4-BE49-F238E27FC236}">
                <a16:creationId xmlns:a16="http://schemas.microsoft.com/office/drawing/2014/main" xmlns=""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972" y="157554"/>
            <a:ext cx="1138993" cy="1006227"/>
          </a:xfrm>
          <a:prstGeom prst="rect">
            <a:avLst/>
          </a:prstGeom>
        </p:spPr>
      </p:pic>
      <p:sp>
        <p:nvSpPr>
          <p:cNvPr id="5" name="Rectangle 4"/>
          <p:cNvSpPr/>
          <p:nvPr/>
        </p:nvSpPr>
        <p:spPr>
          <a:xfrm>
            <a:off x="457218" y="1356687"/>
            <a:ext cx="11256095" cy="4049122"/>
          </a:xfrm>
          <a:prstGeom prst="rect">
            <a:avLst/>
          </a:prstGeom>
        </p:spPr>
        <p:txBody>
          <a:bodyPr wrap="square">
            <a:spAutoFit/>
          </a:bodyPr>
          <a:lstStyle/>
          <a:p>
            <a:pPr algn="ctr">
              <a:lnSpc>
                <a:spcPct val="107000"/>
              </a:lnSpc>
              <a:spcAft>
                <a:spcPts val="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fr-FR" sz="1600" dirty="0"/>
              <a:t>Chaque PFMP donne obligatoirement lieu à </a:t>
            </a:r>
            <a:r>
              <a:rPr lang="fr-FR" sz="1600" b="1" dirty="0"/>
              <a:t>une convention spécifique</a:t>
            </a:r>
            <a:r>
              <a:rPr lang="fr-FR" sz="1600" dirty="0"/>
              <a:t>. Comme pour toute PFMP, </a:t>
            </a:r>
          </a:p>
          <a:p>
            <a:pPr lvl="0"/>
            <a:r>
              <a:rPr lang="fr-FR" sz="1600" dirty="0"/>
              <a:t>       il est nécessaire de « </a:t>
            </a:r>
            <a:r>
              <a:rPr lang="fr-FR" sz="1600" i="1" dirty="0"/>
              <a:t>désigner un professeur référent de l’élève</a:t>
            </a:r>
            <a:r>
              <a:rPr lang="fr-FR" sz="1600" dirty="0"/>
              <a:t>. » </a:t>
            </a:r>
          </a:p>
          <a:p>
            <a:pPr lvl="0"/>
            <a:endParaRPr lang="fr-FR" sz="1600" dirty="0"/>
          </a:p>
          <a:p>
            <a:pPr marL="285750" indent="-285750">
              <a:buFont typeface="Arial" panose="020B0604020202020204" pitchFamily="34" charset="0"/>
              <a:buChar char="•"/>
            </a:pPr>
            <a:r>
              <a:rPr lang="fr-FR" sz="1600" b="1" dirty="0"/>
              <a:t>La PFMP peut-être réalisée dans un autre domaine que celui du bac pro préparé.</a:t>
            </a:r>
            <a:endParaRPr lang="fr-FR" sz="1600" dirty="0"/>
          </a:p>
          <a:p>
            <a:pPr lvl="0"/>
            <a:endParaRPr lang="fr-FR" sz="1600" dirty="0"/>
          </a:p>
          <a:p>
            <a:pPr marL="285750" lvl="0" indent="-285750">
              <a:buFont typeface="Arial" panose="020B0604020202020204" pitchFamily="34" charset="0"/>
              <a:buChar char="•"/>
            </a:pPr>
            <a:r>
              <a:rPr lang="fr-FR" sz="1600" dirty="0"/>
              <a:t>Chaque PFMP réalisée au titre du parcours ouvre </a:t>
            </a:r>
            <a:r>
              <a:rPr lang="fr-FR" sz="1600" b="1" dirty="0"/>
              <a:t>droit au versement de l’allocation</a:t>
            </a:r>
            <a:r>
              <a:rPr lang="fr-FR" sz="1600" dirty="0"/>
              <a:t>. </a:t>
            </a:r>
          </a:p>
          <a:p>
            <a:pPr lvl="0"/>
            <a:endParaRPr lang="fr-FR" sz="1600" dirty="0"/>
          </a:p>
          <a:p>
            <a:pPr marL="285750" lvl="0" indent="-285750">
              <a:buFont typeface="Arial" panose="020B0604020202020204" pitchFamily="34" charset="0"/>
              <a:buChar char="•"/>
            </a:pPr>
            <a:r>
              <a:rPr lang="fr-FR" sz="1600" dirty="0"/>
              <a:t>Tant que l’élève – ou son représentant légal – n’a pas signé de convention, il participe au parcours de préparation à la poursuite d’études supérieures. </a:t>
            </a:r>
          </a:p>
          <a:p>
            <a:pPr lvl="0"/>
            <a:endParaRPr lang="fr-FR" sz="1600" dirty="0"/>
          </a:p>
          <a:p>
            <a:pPr marL="285750" lvl="0" indent="-285750">
              <a:buFont typeface="Arial" panose="020B0604020202020204" pitchFamily="34" charset="0"/>
              <a:buChar char="•"/>
            </a:pPr>
            <a:r>
              <a:rPr lang="fr-FR" sz="1600" dirty="0"/>
              <a:t>Les PFMP effectuées au titre de ce parcours font l’objet d’un suivi tel que prévu par le </a:t>
            </a:r>
            <a:r>
              <a:rPr lang="fr-FR" sz="1600" dirty="0">
                <a:hlinkClick r:id="rId5"/>
              </a:rPr>
              <a:t>décret n° 92-1189 du 6 novembre 1992</a:t>
            </a:r>
            <a:r>
              <a:rPr lang="fr-FR" sz="1600" dirty="0"/>
              <a:t>. Ces PFMP </a:t>
            </a:r>
            <a:r>
              <a:rPr lang="fr-FR" sz="1600" b="1" dirty="0"/>
              <a:t>ne sont cependant pas des périodes entrant dans le cadre de la certification</a:t>
            </a:r>
            <a:r>
              <a:rPr lang="fr-FR" sz="1600" dirty="0"/>
              <a:t>. </a:t>
            </a:r>
          </a:p>
          <a:p>
            <a:pPr lvl="0"/>
            <a:r>
              <a:rPr lang="fr-FR" sz="1600" dirty="0"/>
              <a:t>      « En conséquence, pour favoriser l’insertion du jeune, </a:t>
            </a:r>
            <a:r>
              <a:rPr lang="fr-FR" sz="1600" b="1" dirty="0"/>
              <a:t>le suivi est réel et nécessaire, mais non effectué à des fins certificatives. </a:t>
            </a:r>
          </a:p>
          <a:p>
            <a:pPr lvl="0"/>
            <a:endParaRPr lang="fr-FR" sz="1600" dirty="0"/>
          </a:p>
          <a:p>
            <a:pPr marL="285750" lvl="0" indent="-285750">
              <a:buFont typeface="Arial" panose="020B0604020202020204" pitchFamily="34" charset="0"/>
              <a:buChar char="•"/>
            </a:pPr>
            <a:r>
              <a:rPr lang="fr-FR" sz="1600" dirty="0"/>
              <a:t>L’entreprise peut remettre un document mentionnant </a:t>
            </a:r>
            <a:r>
              <a:rPr lang="fr-FR" sz="1600" b="1" dirty="0"/>
              <a:t>les compétences mises en œuvre et/ou acquises</a:t>
            </a:r>
            <a:r>
              <a:rPr lang="fr-FR" sz="1600" dirty="0"/>
              <a:t>.</a:t>
            </a:r>
          </a:p>
        </p:txBody>
      </p:sp>
      <p:sp>
        <p:nvSpPr>
          <p:cNvPr id="8" name="Rectangle 7"/>
          <p:cNvSpPr/>
          <p:nvPr/>
        </p:nvSpPr>
        <p:spPr>
          <a:xfrm>
            <a:off x="2885125" y="192602"/>
            <a:ext cx="6901218" cy="369332"/>
          </a:xfrm>
          <a:prstGeom prst="rect">
            <a:avLst/>
          </a:prstGeom>
        </p:spPr>
        <p:txBody>
          <a:bodyPr wrap="square">
            <a:spAutoFit/>
          </a:bodyPr>
          <a:lstStyle/>
          <a:p>
            <a:r>
              <a:rPr lang="fr-FR" b="1" dirty="0"/>
              <a:t>PARCOURS DE </a:t>
            </a:r>
            <a:r>
              <a:rPr lang="fr-FR" b="1" i="1" dirty="0"/>
              <a:t>« PRÉPARATION À L’INSERTION PROFESSIONNELLE »</a:t>
            </a:r>
            <a:r>
              <a:rPr lang="fr-FR" b="1" dirty="0"/>
              <a:t> </a:t>
            </a:r>
            <a:endParaRPr lang="fr-FR" b="1" dirty="0">
              <a:ea typeface="Arial Unicode MS" panose="020B0604020202020204" pitchFamily="34" charset="-128"/>
            </a:endParaRPr>
          </a:p>
        </p:txBody>
      </p:sp>
      <p:sp>
        <p:nvSpPr>
          <p:cNvPr id="2" name="Rectangle 1"/>
          <p:cNvSpPr/>
          <p:nvPr/>
        </p:nvSpPr>
        <p:spPr>
          <a:xfrm>
            <a:off x="341483" y="660667"/>
            <a:ext cx="8877851" cy="584775"/>
          </a:xfrm>
          <a:prstGeom prst="rect">
            <a:avLst/>
          </a:prstGeom>
        </p:spPr>
        <p:txBody>
          <a:bodyPr wrap="square">
            <a:spAutoFit/>
          </a:bodyPr>
          <a:lstStyle/>
          <a:p>
            <a:pPr lvl="0"/>
            <a:r>
              <a:rPr lang="fr-FR" sz="1600" b="1" dirty="0"/>
              <a:t>Rappel</a:t>
            </a:r>
            <a:r>
              <a:rPr lang="fr-FR" sz="1600" dirty="0"/>
              <a:t> : 20 semaines de PFMP obligatoires sur trois ans</a:t>
            </a:r>
          </a:p>
          <a:p>
            <a:pPr lvl="0"/>
            <a:r>
              <a:rPr lang="fr-FR" sz="1600" b="1" dirty="0"/>
              <a:t>Répartition</a:t>
            </a:r>
            <a:r>
              <a:rPr lang="fr-FR" sz="1600" dirty="0"/>
              <a:t> : de 4 à 6 semaines en Seconde, de 6 à 8 semaines en Première et 6 semaines en Terminale</a:t>
            </a:r>
          </a:p>
        </p:txBody>
      </p:sp>
    </p:spTree>
    <p:extLst>
      <p:ext uri="{BB962C8B-B14F-4D97-AF65-F5344CB8AC3E}">
        <p14:creationId xmlns:p14="http://schemas.microsoft.com/office/powerpoint/2010/main" val="29983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10732" y="5713761"/>
            <a:ext cx="12191996" cy="1253083"/>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7" name="Rectangle 6"/>
          <p:cNvSpPr/>
          <p:nvPr/>
        </p:nvSpPr>
        <p:spPr>
          <a:xfrm>
            <a:off x="1457358" y="197164"/>
            <a:ext cx="9255815" cy="369332"/>
          </a:xfrm>
          <a:prstGeom prst="rect">
            <a:avLst/>
          </a:prstGeom>
        </p:spPr>
        <p:txBody>
          <a:bodyPr wrap="square">
            <a:spAutoFit/>
          </a:bodyPr>
          <a:lstStyle/>
          <a:p>
            <a:pPr algn="ctr"/>
            <a:r>
              <a:rPr lang="fr-FR" b="1" dirty="0">
                <a:ea typeface="Arial Unicode MS" panose="020B0604020202020204" pitchFamily="34" charset="-128"/>
              </a:rPr>
              <a:t>PARCOURS DIVERSIFIÉS : PUISSANT LEVIER À L’ANNUALISATION !</a:t>
            </a:r>
          </a:p>
        </p:txBody>
      </p:sp>
      <p:sp>
        <p:nvSpPr>
          <p:cNvPr id="4" name="ZoneTexte 3"/>
          <p:cNvSpPr txBox="1"/>
          <p:nvPr/>
        </p:nvSpPr>
        <p:spPr>
          <a:xfrm>
            <a:off x="1840866" y="4304743"/>
            <a:ext cx="9964447" cy="338554"/>
          </a:xfrm>
          <a:prstGeom prst="rect">
            <a:avLst/>
          </a:prstGeom>
          <a:noFill/>
        </p:spPr>
        <p:txBody>
          <a:bodyPr wrap="square" rtlCol="0">
            <a:spAutoFit/>
          </a:bodyPr>
          <a:lstStyle/>
          <a:p>
            <a:r>
              <a:rPr lang="fr-FR" sz="1600" b="1" dirty="0"/>
              <a:t>IMPACT SUR NOS EMPLOIS DU TEMPS ET NOS ORS </a:t>
            </a:r>
          </a:p>
        </p:txBody>
      </p:sp>
      <p:pic>
        <p:nvPicPr>
          <p:cNvPr id="14" name="Image 13" descr="Une image contenant Panneau de signalisation, signe, triangle&#10;&#10;Description générée automatiquement">
            <a:extLst>
              <a:ext uri="{FF2B5EF4-FFF2-40B4-BE49-F238E27FC236}">
                <a16:creationId xmlns:a16="http://schemas.microsoft.com/office/drawing/2014/main" xmlns=""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2001" y="1855988"/>
            <a:ext cx="1631601" cy="1441414"/>
          </a:xfrm>
          <a:prstGeom prst="rect">
            <a:avLst/>
          </a:prstGeom>
        </p:spPr>
      </p:pic>
      <p:sp>
        <p:nvSpPr>
          <p:cNvPr id="5" name="Rectangle 4"/>
          <p:cNvSpPr/>
          <p:nvPr/>
        </p:nvSpPr>
        <p:spPr>
          <a:xfrm>
            <a:off x="1457358" y="899354"/>
            <a:ext cx="7480891" cy="830997"/>
          </a:xfrm>
          <a:prstGeom prst="rect">
            <a:avLst/>
          </a:prstGeom>
        </p:spPr>
        <p:txBody>
          <a:bodyPr wrap="square">
            <a:spAutoFit/>
          </a:bodyPr>
          <a:lstStyle/>
          <a:p>
            <a:pPr algn="ctr"/>
            <a:r>
              <a:rPr lang="fr-FR" sz="1600" b="1" dirty="0"/>
              <a:t>AUTONOMIE DES ÉTABLISSEMENTS POUR LA MISE EN ŒUVRE DES PARCOURS</a:t>
            </a:r>
          </a:p>
          <a:p>
            <a:r>
              <a:rPr lang="fr-FR" sz="1600" b="1" dirty="0">
                <a:ea typeface="Arial Unicode MS" panose="020B0604020202020204" pitchFamily="34" charset="-128"/>
              </a:rPr>
              <a:t>        </a:t>
            </a:r>
            <a:r>
              <a:rPr lang="fr-FR" sz="1600" dirty="0">
                <a:ea typeface="Arial Unicode MS" panose="020B0604020202020204" pitchFamily="34" charset="-128"/>
              </a:rPr>
              <a:t>Ex : PSE concentration des heures sur les 3 jours de retour éventuel des élèves</a:t>
            </a:r>
          </a:p>
          <a:p>
            <a:r>
              <a:rPr lang="fr-FR" sz="1600" dirty="0">
                <a:ea typeface="Arial Unicode MS" panose="020B0604020202020204" pitchFamily="34" charset="-128"/>
              </a:rPr>
              <a:t>        Si tel est le cas : RSST</a:t>
            </a:r>
          </a:p>
        </p:txBody>
      </p:sp>
      <p:sp>
        <p:nvSpPr>
          <p:cNvPr id="9" name="Rectangle 8"/>
          <p:cNvSpPr/>
          <p:nvPr/>
        </p:nvSpPr>
        <p:spPr>
          <a:xfrm>
            <a:off x="1840866" y="2369972"/>
            <a:ext cx="7097383" cy="1323439"/>
          </a:xfrm>
          <a:prstGeom prst="rect">
            <a:avLst/>
          </a:prstGeom>
        </p:spPr>
        <p:txBody>
          <a:bodyPr wrap="square">
            <a:spAutoFit/>
          </a:bodyPr>
          <a:lstStyle/>
          <a:p>
            <a:pPr lvl="0"/>
            <a:r>
              <a:rPr lang="fr-FR" sz="1600" b="1" dirty="0"/>
              <a:t>AUGMENTATION ET DÉGRADATION DE NOTRE TEMPS DE TRAVAIL </a:t>
            </a:r>
          </a:p>
          <a:p>
            <a:pPr lvl="0"/>
            <a:r>
              <a:rPr lang="fr-FR" sz="1600" dirty="0"/>
              <a:t>Relation avec les familles (fiche de dialogue), entretien à partir de la fiche dialogue, individualisation des parcours </a:t>
            </a:r>
          </a:p>
          <a:p>
            <a:pPr lvl="0"/>
            <a:r>
              <a:rPr lang="fr-FR" sz="1600" dirty="0"/>
              <a:t>Coordination du parcours de </a:t>
            </a:r>
            <a:r>
              <a:rPr lang="fr-FR" sz="1600" i="1" dirty="0"/>
              <a:t>« préparation à la poursuite d’études »</a:t>
            </a:r>
            <a:r>
              <a:rPr lang="fr-FR" sz="1600" dirty="0"/>
              <a:t> par </a:t>
            </a:r>
            <a:r>
              <a:rPr lang="fr-FR" sz="1600" dirty="0" err="1"/>
              <a:t>un·e</a:t>
            </a:r>
            <a:r>
              <a:rPr lang="fr-FR" sz="1600" dirty="0"/>
              <a:t> ou plusieurs </a:t>
            </a:r>
            <a:r>
              <a:rPr lang="fr-FR" sz="1600" dirty="0" err="1"/>
              <a:t>enseigant·es</a:t>
            </a:r>
            <a:r>
              <a:rPr lang="fr-FR" sz="1600" dirty="0"/>
              <a:t>, </a:t>
            </a:r>
            <a:r>
              <a:rPr lang="fr-FR" sz="1600" dirty="0" err="1"/>
              <a:t>professeur·es</a:t>
            </a:r>
            <a:r>
              <a:rPr lang="fr-FR" sz="1600" dirty="0"/>
              <a:t> </a:t>
            </a:r>
            <a:r>
              <a:rPr lang="fr-FR" sz="1600" dirty="0" err="1"/>
              <a:t>référent·es</a:t>
            </a:r>
            <a:r>
              <a:rPr lang="fr-FR" sz="1600" dirty="0"/>
              <a:t> pour les PFMP...</a:t>
            </a:r>
          </a:p>
        </p:txBody>
      </p:sp>
      <p:sp>
        <p:nvSpPr>
          <p:cNvPr id="12" name="Flèche : droite 1">
            <a:extLst>
              <a:ext uri="{FF2B5EF4-FFF2-40B4-BE49-F238E27FC236}">
                <a16:creationId xmlns:a16="http://schemas.microsoft.com/office/drawing/2014/main" xmlns="" id="{6490A9C1-2700-FF2C-48A3-8C5A4A8B0628}"/>
              </a:ext>
            </a:extLst>
          </p:cNvPr>
          <p:cNvSpPr/>
          <p:nvPr/>
        </p:nvSpPr>
        <p:spPr>
          <a:xfrm>
            <a:off x="1258715" y="964440"/>
            <a:ext cx="397286" cy="20838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
            <a:extLst>
              <a:ext uri="{FF2B5EF4-FFF2-40B4-BE49-F238E27FC236}">
                <a16:creationId xmlns:a16="http://schemas.microsoft.com/office/drawing/2014/main" xmlns="" id="{6490A9C1-2700-FF2C-48A3-8C5A4A8B0628}"/>
              </a:ext>
            </a:extLst>
          </p:cNvPr>
          <p:cNvSpPr/>
          <p:nvPr/>
        </p:nvSpPr>
        <p:spPr>
          <a:xfrm>
            <a:off x="1258716" y="2414566"/>
            <a:ext cx="397286" cy="20838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1">
            <a:extLst>
              <a:ext uri="{FF2B5EF4-FFF2-40B4-BE49-F238E27FC236}">
                <a16:creationId xmlns:a16="http://schemas.microsoft.com/office/drawing/2014/main" xmlns="" id="{6490A9C1-2700-FF2C-48A3-8C5A4A8B0628}"/>
              </a:ext>
            </a:extLst>
          </p:cNvPr>
          <p:cNvSpPr/>
          <p:nvPr/>
        </p:nvSpPr>
        <p:spPr>
          <a:xfrm>
            <a:off x="1258716" y="4371180"/>
            <a:ext cx="397286" cy="20838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128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9" grpId="0"/>
      <p:bldP spid="12"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082713B-E875-66A7-91D4-C85C41DD85B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xmlns="" id="{5F6EFA97-BF79-38CD-8CE8-AEB467CA59A9}"/>
              </a:ext>
            </a:extLst>
          </p:cNvPr>
          <p:cNvSpPr/>
          <p:nvPr/>
        </p:nvSpPr>
        <p:spPr>
          <a:xfrm>
            <a:off x="4" y="5609230"/>
            <a:ext cx="12191996" cy="12487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a:extLst>
              <a:ext uri="{FF2B5EF4-FFF2-40B4-BE49-F238E27FC236}">
                <a16:creationId xmlns:a16="http://schemas.microsoft.com/office/drawing/2014/main" xmlns="" id="{93C60DED-90FA-0F40-838B-366EDB0F92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9" name="Rectangle 8">
            <a:extLst>
              <a:ext uri="{FF2B5EF4-FFF2-40B4-BE49-F238E27FC236}">
                <a16:creationId xmlns:a16="http://schemas.microsoft.com/office/drawing/2014/main" xmlns="" id="{3E8D025E-67FB-FEB2-F587-33F25B55583A}"/>
              </a:ext>
            </a:extLst>
          </p:cNvPr>
          <p:cNvSpPr/>
          <p:nvPr/>
        </p:nvSpPr>
        <p:spPr>
          <a:xfrm>
            <a:off x="3381732" y="6033560"/>
            <a:ext cx="11976548" cy="400110"/>
          </a:xfrm>
          <a:prstGeom prst="rect">
            <a:avLst/>
          </a:prstGeom>
        </p:spPr>
        <p:txBody>
          <a:bodyPr wrap="square">
            <a:spAutoFit/>
          </a:bodyPr>
          <a:lstStyle/>
          <a:p>
            <a:r>
              <a:rPr lang="fr-FR" sz="2000" b="1" dirty="0">
                <a:solidFill>
                  <a:schemeClr val="bg1"/>
                </a:solidFill>
              </a:rPr>
              <a:t>IMPOSER LE PASSAGE EN CONSEIL D’ADMINISTRATION</a:t>
            </a:r>
          </a:p>
        </p:txBody>
      </p:sp>
      <p:sp>
        <p:nvSpPr>
          <p:cNvPr id="12" name="Rectangle 11">
            <a:extLst>
              <a:ext uri="{FF2B5EF4-FFF2-40B4-BE49-F238E27FC236}">
                <a16:creationId xmlns:a16="http://schemas.microsoft.com/office/drawing/2014/main" xmlns="" id="{52006D30-BB9A-2150-E3D0-ECA974452AC6}"/>
              </a:ext>
            </a:extLst>
          </p:cNvPr>
          <p:cNvSpPr/>
          <p:nvPr/>
        </p:nvSpPr>
        <p:spPr>
          <a:xfrm>
            <a:off x="1708773" y="131335"/>
            <a:ext cx="8016195" cy="400110"/>
          </a:xfrm>
          <a:prstGeom prst="rect">
            <a:avLst/>
          </a:prstGeom>
        </p:spPr>
        <p:txBody>
          <a:bodyPr wrap="square">
            <a:spAutoFit/>
          </a:bodyPr>
          <a:lstStyle/>
          <a:p>
            <a:pPr algn="ctr"/>
            <a:r>
              <a:rPr lang="fr-FR" sz="2000" b="1" dirty="0">
                <a:ea typeface="Arial Unicode MS" panose="020B0604020202020204" pitchFamily="34" charset="-128"/>
              </a:rPr>
              <a:t>LA DÉRÉGULATION DE L’ANNÉE DE TERMINALE À LA RENTRÉE 2024 </a:t>
            </a:r>
          </a:p>
        </p:txBody>
      </p:sp>
      <p:sp>
        <p:nvSpPr>
          <p:cNvPr id="6" name="Control 1">
            <a:extLst>
              <a:ext uri="{FF2B5EF4-FFF2-40B4-BE49-F238E27FC236}">
                <a16:creationId xmlns:a16="http://schemas.microsoft.com/office/drawing/2014/main" xmlns="" id="{4268AFE0-ECBE-FF7E-E352-AE8D746D9232}"/>
              </a:ext>
            </a:extLst>
          </p:cNvPr>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4" name="Control 1">
            <a:extLst>
              <a:ext uri="{FF2B5EF4-FFF2-40B4-BE49-F238E27FC236}">
                <a16:creationId xmlns:a16="http://schemas.microsoft.com/office/drawing/2014/main" xmlns="" id="{6AB43EB9-1982-0D16-4B92-470729121EC7}"/>
              </a:ext>
            </a:extLst>
          </p:cNvPr>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3" name="Rectangle 2"/>
          <p:cNvSpPr/>
          <p:nvPr/>
        </p:nvSpPr>
        <p:spPr>
          <a:xfrm>
            <a:off x="985038" y="2375258"/>
            <a:ext cx="9693848" cy="2062103"/>
          </a:xfrm>
          <a:prstGeom prst="rect">
            <a:avLst/>
          </a:prstGeom>
        </p:spPr>
        <p:txBody>
          <a:bodyPr wrap="square">
            <a:spAutoFit/>
          </a:bodyPr>
          <a:lstStyle/>
          <a:p>
            <a:pPr marL="285750" indent="-285750" algn="just">
              <a:buFont typeface="Arial" panose="020B0604020202020204" pitchFamily="34" charset="0"/>
              <a:buChar char="•"/>
            </a:pPr>
            <a:r>
              <a:rPr lang="fr-FR" sz="1600" kern="150" dirty="0">
                <a:ea typeface="NSimSun" panose="02010609030101010101" pitchFamily="49" charset="-122"/>
                <a:cs typeface="Lucida Sans" panose="020B0602030504020204" pitchFamily="34" charset="0"/>
              </a:rPr>
              <a:t>L’organisation du parcours </a:t>
            </a:r>
            <a:r>
              <a:rPr lang="fr-FR" sz="1600" kern="150" dirty="0">
                <a:ea typeface="NSimSun" panose="02010609030101010101" pitchFamily="49" charset="-122"/>
                <a:cs typeface="Liberation Serif"/>
              </a:rPr>
              <a:t>différencié </a:t>
            </a:r>
            <a:r>
              <a:rPr lang="fr-FR" sz="1600" kern="150" dirty="0">
                <a:ea typeface="NSimSun" panose="02010609030101010101" pitchFamily="49" charset="-122"/>
                <a:cs typeface="Lucida Sans" panose="020B0602030504020204" pitchFamily="34" charset="0"/>
              </a:rPr>
              <a:t>est décidée par les équipes pédagogiques du lycée. La note de service dit </a:t>
            </a:r>
            <a:r>
              <a:rPr lang="fr-FR" sz="1600" i="1" kern="150" dirty="0">
                <a:solidFill>
                  <a:srgbClr val="FF0000"/>
                </a:solidFill>
                <a:ea typeface="NSimSun" panose="02010609030101010101" pitchFamily="49" charset="-122"/>
                <a:cs typeface="Lucida Sans" panose="020B0602030504020204" pitchFamily="34" charset="0"/>
              </a:rPr>
              <a:t>« </a:t>
            </a:r>
            <a:r>
              <a:rPr lang="fr-FR" sz="1600" b="1" i="1" dirty="0">
                <a:solidFill>
                  <a:srgbClr val="FF0000"/>
                </a:solidFill>
              </a:rPr>
              <a:t>Il est également préconisé qu’au sein d’un établissement le parcours soit coordonné par un ou plusieurs enseignants selon le volume d’élèves à prendre en charge et la typologie des formations visées. »</a:t>
            </a:r>
            <a:endParaRPr lang="fr-FR" sz="1600" i="1" dirty="0">
              <a:solidFill>
                <a:srgbClr val="FF0000"/>
              </a:solidFill>
            </a:endParaRPr>
          </a:p>
          <a:p>
            <a:pPr marL="285750" indent="-285750">
              <a:spcAft>
                <a:spcPts val="0"/>
              </a:spcAft>
              <a:buFont typeface="Arial" panose="020B0604020202020204" pitchFamily="34" charset="0"/>
              <a:buChar char="•"/>
            </a:pPr>
            <a:endParaRPr lang="fr-FR" sz="1600" kern="150" dirty="0">
              <a:ea typeface="NSimSun" panose="02010609030101010101" pitchFamily="49" charset="-122"/>
              <a:cs typeface="Lucida Sans" panose="020B0602030504020204" pitchFamily="34" charset="0"/>
            </a:endParaRPr>
          </a:p>
          <a:p>
            <a:pPr marL="285750" indent="-285750" algn="just">
              <a:buFont typeface="Arial" panose="020B0604020202020204" pitchFamily="34" charset="0"/>
              <a:buChar char="•"/>
            </a:pPr>
            <a:r>
              <a:rPr lang="fr-FR" sz="1600" b="1" kern="150" dirty="0">
                <a:ea typeface="NSimSun" panose="02010609030101010101" pitchFamily="49" charset="-122"/>
                <a:cs typeface="Lucida Sans" panose="020B0602030504020204" pitchFamily="34" charset="0"/>
              </a:rPr>
              <a:t>Toute répartition différente du reste de l’année des heures ou des groupes </a:t>
            </a:r>
            <a:r>
              <a:rPr lang="fr-FR" sz="1600" b="1" kern="150" dirty="0">
                <a:ea typeface="NSimSun" panose="02010609030101010101" pitchFamily="49" charset="-122"/>
                <a:cs typeface="Liberation Serif"/>
              </a:rPr>
              <a:t>doit être votée en conseil d’administration </a:t>
            </a:r>
            <a:r>
              <a:rPr lang="fr-FR" sz="1600" dirty="0"/>
              <a:t>(Article R421-20 modifié par l'article 3 du décret n°2012-1193 du 26 octobre 2012 et par l’article 3 du décret 2013-895 du 4 octobre 2013). </a:t>
            </a:r>
            <a:r>
              <a:rPr lang="fr-FR" sz="1600" kern="150" dirty="0">
                <a:ea typeface="NSimSun" panose="02010609030101010101" pitchFamily="49" charset="-122"/>
                <a:cs typeface="Liberation Serif"/>
              </a:rPr>
              <a:t>Cela concerne aussi les modalités du retour pour les révisions (semaine du 23 juin).</a:t>
            </a:r>
            <a:endParaRPr lang="fr-FR" sz="1600" kern="150" dirty="0">
              <a:effectLst/>
              <a:ea typeface="NSimSun" panose="02010609030101010101" pitchFamily="49" charset="-122"/>
              <a:cs typeface="Lucida Sans" panose="020B0602030504020204" pitchFamily="34" charset="0"/>
            </a:endParaRPr>
          </a:p>
        </p:txBody>
      </p:sp>
      <p:sp>
        <p:nvSpPr>
          <p:cNvPr id="7" name="ZoneTexte 6">
            <a:extLst>
              <a:ext uri="{FF2B5EF4-FFF2-40B4-BE49-F238E27FC236}">
                <a16:creationId xmlns:a16="http://schemas.microsoft.com/office/drawing/2014/main" xmlns="" id="{A3E7409F-9068-55D9-D1FB-26860399DA58}"/>
              </a:ext>
            </a:extLst>
          </p:cNvPr>
          <p:cNvSpPr txBox="1"/>
          <p:nvPr/>
        </p:nvSpPr>
        <p:spPr>
          <a:xfrm>
            <a:off x="1186139" y="675637"/>
            <a:ext cx="9149562" cy="464871"/>
          </a:xfrm>
          <a:prstGeom prst="rect">
            <a:avLst/>
          </a:prstGeom>
          <a:noFill/>
        </p:spPr>
        <p:txBody>
          <a:bodyPr wrap="square">
            <a:spAutoFit/>
          </a:bodyPr>
          <a:lstStyle/>
          <a:p>
            <a:pPr algn="ctr">
              <a:lnSpc>
                <a:spcPct val="150000"/>
              </a:lnSpc>
              <a:spcBef>
                <a:spcPts val="1000"/>
              </a:spcBef>
              <a:spcAft>
                <a:spcPts val="0"/>
              </a:spcAft>
            </a:pPr>
            <a:r>
              <a:rPr lang="fr-FR" sz="1800" b="1" kern="150" dirty="0">
                <a:cs typeface="Liberation Serif"/>
              </a:rPr>
              <a:t>QUI DÉCIDE DE L’ORGANISATION DU PARCOURS DIFFÉRENCIÉ ?</a:t>
            </a:r>
          </a:p>
        </p:txBody>
      </p:sp>
    </p:spTree>
    <p:extLst>
      <p:ext uri="{BB962C8B-B14F-4D97-AF65-F5344CB8AC3E}">
        <p14:creationId xmlns:p14="http://schemas.microsoft.com/office/powerpoint/2010/main" val="9059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81AF729-B4D6-A034-45E7-AB0EB25D75B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xmlns="" id="{A5897515-693D-34E4-10C0-77DCB286BCD7}"/>
              </a:ext>
            </a:extLst>
          </p:cNvPr>
          <p:cNvSpPr/>
          <p:nvPr/>
        </p:nvSpPr>
        <p:spPr>
          <a:xfrm>
            <a:off x="4" y="5609230"/>
            <a:ext cx="12191996" cy="12487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a:extLst>
              <a:ext uri="{FF2B5EF4-FFF2-40B4-BE49-F238E27FC236}">
                <a16:creationId xmlns:a16="http://schemas.microsoft.com/office/drawing/2014/main" xmlns="" id="{45F0E5D2-12BB-71AC-7E82-1BC9C80A9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8049" y="31647"/>
            <a:ext cx="1187661" cy="2037114"/>
          </a:xfrm>
          <a:prstGeom prst="rect">
            <a:avLst/>
          </a:prstGeom>
        </p:spPr>
      </p:pic>
      <p:sp>
        <p:nvSpPr>
          <p:cNvPr id="9" name="Rectangle 8">
            <a:extLst>
              <a:ext uri="{FF2B5EF4-FFF2-40B4-BE49-F238E27FC236}">
                <a16:creationId xmlns:a16="http://schemas.microsoft.com/office/drawing/2014/main" xmlns="" id="{9172FD77-B8D2-36C0-8B6B-50BB1AD95667}"/>
              </a:ext>
            </a:extLst>
          </p:cNvPr>
          <p:cNvSpPr/>
          <p:nvPr/>
        </p:nvSpPr>
        <p:spPr>
          <a:xfrm>
            <a:off x="4143803" y="6033560"/>
            <a:ext cx="5366482" cy="400110"/>
          </a:xfrm>
          <a:prstGeom prst="rect">
            <a:avLst/>
          </a:prstGeom>
        </p:spPr>
        <p:txBody>
          <a:bodyPr wrap="square">
            <a:spAutoFit/>
          </a:bodyPr>
          <a:lstStyle/>
          <a:p>
            <a:r>
              <a:rPr lang="fr-FR" sz="2000" b="1" dirty="0">
                <a:solidFill>
                  <a:schemeClr val="bg1"/>
                </a:solidFill>
              </a:rPr>
              <a:t>LUTTER CONTRE L’ANNUALISATION</a:t>
            </a:r>
          </a:p>
        </p:txBody>
      </p:sp>
      <p:sp>
        <p:nvSpPr>
          <p:cNvPr id="12" name="Rectangle 11">
            <a:extLst>
              <a:ext uri="{FF2B5EF4-FFF2-40B4-BE49-F238E27FC236}">
                <a16:creationId xmlns:a16="http://schemas.microsoft.com/office/drawing/2014/main" xmlns="" id="{BC095DA5-E8CD-7A24-9B0C-F06072AFC980}"/>
              </a:ext>
            </a:extLst>
          </p:cNvPr>
          <p:cNvSpPr/>
          <p:nvPr/>
        </p:nvSpPr>
        <p:spPr>
          <a:xfrm>
            <a:off x="1708773" y="131335"/>
            <a:ext cx="8016195" cy="400110"/>
          </a:xfrm>
          <a:prstGeom prst="rect">
            <a:avLst/>
          </a:prstGeom>
        </p:spPr>
        <p:txBody>
          <a:bodyPr wrap="square">
            <a:spAutoFit/>
          </a:bodyPr>
          <a:lstStyle/>
          <a:p>
            <a:pPr algn="ctr"/>
            <a:r>
              <a:rPr lang="fr-FR" sz="2000" b="1" dirty="0">
                <a:ea typeface="Arial Unicode MS" panose="020B0604020202020204" pitchFamily="34" charset="-128"/>
              </a:rPr>
              <a:t>LA DÉRÉGULATION DE L’ANNÉE DE TERMINALE À LA RENTRÉE 2024 </a:t>
            </a:r>
          </a:p>
        </p:txBody>
      </p:sp>
      <p:sp>
        <p:nvSpPr>
          <p:cNvPr id="4" name="Rectangle 3">
            <a:extLst>
              <a:ext uri="{FF2B5EF4-FFF2-40B4-BE49-F238E27FC236}">
                <a16:creationId xmlns:a16="http://schemas.microsoft.com/office/drawing/2014/main" xmlns="" id="{1DCF5790-4BB2-E89D-B008-4153E03AD360}"/>
              </a:ext>
            </a:extLst>
          </p:cNvPr>
          <p:cNvSpPr/>
          <p:nvPr/>
        </p:nvSpPr>
        <p:spPr>
          <a:xfrm>
            <a:off x="3638784" y="532740"/>
            <a:ext cx="4914432" cy="646331"/>
          </a:xfrm>
          <a:prstGeom prst="rect">
            <a:avLst/>
          </a:prstGeom>
        </p:spPr>
        <p:txBody>
          <a:bodyPr wrap="square">
            <a:spAutoFit/>
          </a:bodyPr>
          <a:lstStyle/>
          <a:p>
            <a:pPr algn="ctr">
              <a:spcAft>
                <a:spcPts val="0"/>
              </a:spcAft>
            </a:pPr>
            <a:r>
              <a:rPr lang="fr-FR" b="1" dirty="0">
                <a:solidFill>
                  <a:srgbClr val="000000"/>
                </a:solidFill>
                <a:ea typeface="Aptos"/>
              </a:rPr>
              <a:t>COMMENT LUTTER CONTRE L’ANNUALISATION ?</a:t>
            </a:r>
          </a:p>
          <a:p>
            <a:pPr algn="just">
              <a:spcAft>
                <a:spcPts val="0"/>
              </a:spcAft>
            </a:pPr>
            <a:endParaRPr lang="fr-FR" dirty="0">
              <a:solidFill>
                <a:srgbClr val="000000"/>
              </a:solidFill>
              <a:ea typeface="Aptos"/>
            </a:endParaRPr>
          </a:p>
        </p:txBody>
      </p:sp>
      <p:sp>
        <p:nvSpPr>
          <p:cNvPr id="6" name="Control 1">
            <a:extLst>
              <a:ext uri="{FF2B5EF4-FFF2-40B4-BE49-F238E27FC236}">
                <a16:creationId xmlns:a16="http://schemas.microsoft.com/office/drawing/2014/main" xmlns="" id="{F1EC828B-97C7-421D-B0E2-5EC1602577D2}"/>
              </a:ext>
            </a:extLst>
          </p:cNvPr>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4" name="Control 1">
            <a:extLst>
              <a:ext uri="{FF2B5EF4-FFF2-40B4-BE49-F238E27FC236}">
                <a16:creationId xmlns:a16="http://schemas.microsoft.com/office/drawing/2014/main" xmlns="" id="{63CBCA5E-AE35-7FEC-D720-F87183D97C87}"/>
              </a:ext>
            </a:extLst>
          </p:cNvPr>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3" name="Rectangle 2"/>
          <p:cNvSpPr/>
          <p:nvPr/>
        </p:nvSpPr>
        <p:spPr>
          <a:xfrm>
            <a:off x="1098042" y="955775"/>
            <a:ext cx="10204507" cy="2883866"/>
          </a:xfrm>
          <a:prstGeom prst="rect">
            <a:avLst/>
          </a:prstGeom>
        </p:spPr>
        <p:txBody>
          <a:bodyPr wrap="square">
            <a:spAutoFit/>
          </a:bodyPr>
          <a:lstStyle/>
          <a:p>
            <a:pPr algn="ctr">
              <a:spcAft>
                <a:spcPts val="700"/>
              </a:spcAft>
            </a:pPr>
            <a:r>
              <a:rPr lang="fr-FR" sz="1600" b="1" kern="150" dirty="0">
                <a:solidFill>
                  <a:srgbClr val="FF0000"/>
                </a:solidFill>
                <a:ea typeface="NSimSun" panose="02010609030101010101" pitchFamily="49" charset="-122"/>
                <a:cs typeface="Lucida Sans" panose="020B0602030504020204" pitchFamily="34" charset="0"/>
              </a:rPr>
              <a:t>POUR LUTTER CONTRE L’ANNUALISATION </a:t>
            </a:r>
          </a:p>
          <a:p>
            <a:pPr marL="285750" indent="-285750">
              <a:spcAft>
                <a:spcPts val="700"/>
              </a:spcAft>
              <a:buFont typeface="Arial" panose="020B0604020202020204" pitchFamily="34" charset="0"/>
              <a:buChar char="•"/>
            </a:pPr>
            <a:r>
              <a:rPr lang="fr-FR" sz="1600" b="1" kern="150" dirty="0">
                <a:ea typeface="NSimSun" panose="02010609030101010101" pitchFamily="49" charset="-122"/>
                <a:cs typeface="Lucida Sans" panose="020B0602030504020204" pitchFamily="34" charset="0"/>
              </a:rPr>
              <a:t>Le Conseil d’Administration est compétent pour l’organisation des parcours.</a:t>
            </a:r>
          </a:p>
          <a:p>
            <a:pPr marL="285750" indent="-285750">
              <a:spcAft>
                <a:spcPts val="700"/>
              </a:spcAft>
              <a:buFont typeface="Arial" panose="020B0604020202020204" pitchFamily="34" charset="0"/>
              <a:buChar char="•"/>
            </a:pPr>
            <a:r>
              <a:rPr lang="fr-FR" sz="1600" b="1" kern="150" dirty="0">
                <a:ea typeface="NSimSun" panose="02010609030101010101" pitchFamily="49" charset="-122"/>
                <a:cs typeface="Lucida Sans" panose="020B0602030504020204" pitchFamily="34" charset="0"/>
              </a:rPr>
              <a:t>La mise en place des parcours ne doit modifier ni l’EDT des enseignants ni leur VS. </a:t>
            </a:r>
            <a:r>
              <a:rPr lang="fr-FR" sz="1600" b="1" dirty="0"/>
              <a:t>Les services sont hebdomadaires et la ventilation est réalisée pour les 36 semaines de l’année scolaire. </a:t>
            </a:r>
          </a:p>
          <a:p>
            <a:pPr marL="285750" indent="-285750">
              <a:spcAft>
                <a:spcPts val="700"/>
              </a:spcAft>
              <a:buFont typeface="Arial" panose="020B0604020202020204" pitchFamily="34" charset="0"/>
              <a:buChar char="•"/>
            </a:pPr>
            <a:r>
              <a:rPr lang="fr-FR" sz="1600" b="1" kern="150" dirty="0">
                <a:ea typeface="NSimSun" panose="02010609030101010101" pitchFamily="49" charset="-122"/>
                <a:cs typeface="Lucida Sans" panose="020B0602030504020204" pitchFamily="34" charset="0"/>
              </a:rPr>
              <a:t>PSE : attention à la volonté de vouloir concentrer les heures de PSE lors du retour de trois jours.</a:t>
            </a:r>
          </a:p>
          <a:p>
            <a:pPr marL="285750" indent="-285750">
              <a:spcAft>
                <a:spcPts val="700"/>
              </a:spcAft>
              <a:buFont typeface="Arial" panose="020B0604020202020204" pitchFamily="34" charset="0"/>
              <a:buChar char="•"/>
            </a:pPr>
            <a:r>
              <a:rPr lang="fr-FR" sz="1600" b="1" kern="150" dirty="0">
                <a:ea typeface="NSimSun" panose="02010609030101010101" pitchFamily="49" charset="-122"/>
                <a:cs typeface="Lucida Sans" panose="020B0602030504020204" pitchFamily="34" charset="0"/>
              </a:rPr>
              <a:t>Refus de prendre des élèves d’autres classes.</a:t>
            </a:r>
          </a:p>
          <a:p>
            <a:pPr marL="285750" indent="-285750">
              <a:spcAft>
                <a:spcPts val="700"/>
              </a:spcAft>
              <a:buFont typeface="Arial" panose="020B0604020202020204" pitchFamily="34" charset="0"/>
              <a:buChar char="•"/>
            </a:pPr>
            <a:r>
              <a:rPr lang="fr-FR" sz="1600" b="1" dirty="0"/>
              <a:t>Pour le suivi des PFMP : le temps de travail pour le suivi des élèves reste décompté selon le décret 92-1189 du 6 novembre 1992 et la circulaire de 2016. </a:t>
            </a:r>
          </a:p>
          <a:p>
            <a:pPr>
              <a:lnSpc>
                <a:spcPct val="115000"/>
              </a:lnSpc>
              <a:spcAft>
                <a:spcPts val="700"/>
              </a:spcAft>
            </a:pPr>
            <a:endParaRPr lang="fr-FR" sz="1600" kern="150" dirty="0">
              <a:effectLst/>
              <a:ea typeface="NSimSun" panose="02010609030101010101" pitchFamily="49" charset="-122"/>
              <a:cs typeface="Lucida Sans" panose="020B0602030504020204" pitchFamily="34" charset="0"/>
            </a:endParaRPr>
          </a:p>
        </p:txBody>
      </p:sp>
      <p:sp>
        <p:nvSpPr>
          <p:cNvPr id="10" name="Rectangle 9"/>
          <p:cNvSpPr/>
          <p:nvPr/>
        </p:nvSpPr>
        <p:spPr>
          <a:xfrm>
            <a:off x="1200971" y="3675841"/>
            <a:ext cx="9255815" cy="369332"/>
          </a:xfrm>
          <a:prstGeom prst="rect">
            <a:avLst/>
          </a:prstGeom>
        </p:spPr>
        <p:txBody>
          <a:bodyPr wrap="square">
            <a:spAutoFit/>
          </a:bodyPr>
          <a:lstStyle/>
          <a:p>
            <a:pPr algn="ctr"/>
            <a:r>
              <a:rPr lang="fr-FR" b="1" dirty="0">
                <a:ea typeface="Arial Unicode MS" panose="020B0604020202020204" pitchFamily="34" charset="-128"/>
              </a:rPr>
              <a:t>REVENDICATIONS !</a:t>
            </a:r>
          </a:p>
        </p:txBody>
      </p:sp>
      <p:sp>
        <p:nvSpPr>
          <p:cNvPr id="13" name="Rectangle 12"/>
          <p:cNvSpPr/>
          <p:nvPr/>
        </p:nvSpPr>
        <p:spPr>
          <a:xfrm>
            <a:off x="3414285" y="4164102"/>
            <a:ext cx="6096000" cy="1477328"/>
          </a:xfrm>
          <a:prstGeom prst="rect">
            <a:avLst/>
          </a:prstGeom>
        </p:spPr>
        <p:txBody>
          <a:bodyPr>
            <a:spAutoFit/>
          </a:bodyPr>
          <a:lstStyle/>
          <a:p>
            <a:pPr lvl="0">
              <a:spcAft>
                <a:spcPts val="0"/>
              </a:spcAft>
              <a:buClr>
                <a:srgbClr val="00B050"/>
              </a:buClr>
            </a:pPr>
            <a:r>
              <a:rPr lang="fr-FR" b="1" kern="150" dirty="0">
                <a:solidFill>
                  <a:srgbClr val="C00000"/>
                </a:solidFill>
                <a:ea typeface="NSimSun" panose="02010609030101010101" pitchFamily="49" charset="-122"/>
                <a:cs typeface="Liberation Serif"/>
              </a:rPr>
              <a:t>L’ABROGATION DU PARCOURS DIFFÉRENCIÉ</a:t>
            </a:r>
          </a:p>
          <a:p>
            <a:pPr lvl="0">
              <a:spcAft>
                <a:spcPts val="0"/>
              </a:spcAft>
              <a:buClr>
                <a:srgbClr val="00B050"/>
              </a:buClr>
            </a:pPr>
            <a:endParaRPr lang="fr-FR" kern="150" dirty="0">
              <a:solidFill>
                <a:srgbClr val="C00000"/>
              </a:solidFill>
              <a:ea typeface="NSimSun" panose="02010609030101010101" pitchFamily="49" charset="-122"/>
              <a:cs typeface="Liberation Serif"/>
            </a:endParaRPr>
          </a:p>
          <a:p>
            <a:pPr lvl="0">
              <a:spcAft>
                <a:spcPts val="0"/>
              </a:spcAft>
              <a:buClr>
                <a:srgbClr val="00B050"/>
              </a:buClr>
            </a:pPr>
            <a:r>
              <a:rPr lang="fr-FR" b="1" kern="150" dirty="0">
                <a:solidFill>
                  <a:srgbClr val="C00000"/>
                </a:solidFill>
                <a:ea typeface="NSimSun" panose="02010609030101010101" pitchFamily="49" charset="-122"/>
                <a:cs typeface="Liberation Serif"/>
              </a:rPr>
              <a:t>LE RETOUR DES EXAMENS EN JUIN</a:t>
            </a:r>
          </a:p>
          <a:p>
            <a:pPr lvl="0">
              <a:spcAft>
                <a:spcPts val="0"/>
              </a:spcAft>
              <a:buClr>
                <a:srgbClr val="00B050"/>
              </a:buClr>
            </a:pPr>
            <a:endParaRPr lang="fr-FR" b="1" kern="150" dirty="0">
              <a:solidFill>
                <a:srgbClr val="C00000"/>
              </a:solidFill>
              <a:effectLst/>
              <a:ea typeface="NSimSun" panose="02010609030101010101" pitchFamily="49" charset="-122"/>
              <a:cs typeface="Liberation Serif"/>
            </a:endParaRPr>
          </a:p>
          <a:p>
            <a:pPr lvl="0">
              <a:spcAft>
                <a:spcPts val="0"/>
              </a:spcAft>
              <a:buClr>
                <a:srgbClr val="00B050"/>
              </a:buClr>
            </a:pPr>
            <a:r>
              <a:rPr lang="fr-FR" b="1" kern="150" dirty="0">
                <a:solidFill>
                  <a:srgbClr val="C00000"/>
                </a:solidFill>
                <a:ea typeface="NSimSun" panose="02010609030101010101" pitchFamily="49" charset="-122"/>
                <a:cs typeface="Liberation Serif"/>
              </a:rPr>
              <a:t>L’ABROGATION DES RÉFORMES DE LA VOIE PRO</a:t>
            </a:r>
            <a:endParaRPr lang="fr-FR" kern="150" dirty="0">
              <a:solidFill>
                <a:srgbClr val="C00000"/>
              </a:solidFill>
              <a:effectLst/>
              <a:ea typeface="NSimSun" panose="02010609030101010101" pitchFamily="49" charset="-122"/>
              <a:cs typeface="Liberation Serif"/>
            </a:endParaRPr>
          </a:p>
        </p:txBody>
      </p:sp>
    </p:spTree>
    <p:extLst>
      <p:ext uri="{BB962C8B-B14F-4D97-AF65-F5344CB8AC3E}">
        <p14:creationId xmlns:p14="http://schemas.microsoft.com/office/powerpoint/2010/main" val="282538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3"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15723" y="-400504"/>
            <a:ext cx="5479639" cy="7749017"/>
          </a:xfrm>
          <a:prstGeom prst="rect">
            <a:avLst/>
          </a:prstGeom>
        </p:spPr>
      </p:pic>
      <p:sp>
        <p:nvSpPr>
          <p:cNvPr id="5" name="ZoneTexte 4"/>
          <p:cNvSpPr txBox="1"/>
          <p:nvPr/>
        </p:nvSpPr>
        <p:spPr>
          <a:xfrm>
            <a:off x="181033" y="221695"/>
            <a:ext cx="9775095" cy="830997"/>
          </a:xfrm>
          <a:prstGeom prst="rect">
            <a:avLst/>
          </a:prstGeom>
          <a:solidFill>
            <a:schemeClr val="accent6">
              <a:lumMod val="60000"/>
              <a:lumOff val="40000"/>
            </a:schemeClr>
          </a:solidFill>
        </p:spPr>
        <p:txBody>
          <a:bodyPr wrap="square" rtlCol="0">
            <a:spAutoFit/>
          </a:bodyPr>
          <a:lstStyle/>
          <a:p>
            <a:pPr algn="ctr"/>
            <a:r>
              <a:rPr lang="fr-FR" sz="2400" b="1" dirty="0"/>
              <a:t>VOLUME HORAIRE ÉLÈVES CAP 55 SEMAINES D’ENSEIGNEMENT</a:t>
            </a:r>
          </a:p>
          <a:p>
            <a:pPr algn="ctr"/>
            <a:r>
              <a:rPr lang="fr-FR" sz="2400" b="1" dirty="0"/>
              <a:t>14 SEMAINES DE PFMP ET 3 SEMAINES D’EXAMEN </a:t>
            </a:r>
          </a:p>
        </p:txBody>
      </p:sp>
      <p:sp>
        <p:nvSpPr>
          <p:cNvPr id="6" name="Ellipse 5"/>
          <p:cNvSpPr/>
          <p:nvPr/>
        </p:nvSpPr>
        <p:spPr>
          <a:xfrm>
            <a:off x="4312920" y="1943100"/>
            <a:ext cx="419100" cy="3810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V="1">
            <a:off x="4732020" y="1819062"/>
            <a:ext cx="3367074" cy="224155"/>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241030" y="1634377"/>
            <a:ext cx="2772106" cy="646331"/>
          </a:xfrm>
          <a:prstGeom prst="rect">
            <a:avLst/>
          </a:prstGeom>
          <a:noFill/>
        </p:spPr>
        <p:txBody>
          <a:bodyPr wrap="none" rtlCol="0">
            <a:spAutoFit/>
          </a:bodyPr>
          <a:lstStyle/>
          <a:p>
            <a:r>
              <a:rPr lang="fr-FR" sz="1200" dirty="0"/>
              <a:t>Horaire donnant droit au dédoublement</a:t>
            </a:r>
          </a:p>
          <a:p>
            <a:r>
              <a:rPr lang="fr-FR" sz="1200" dirty="0"/>
              <a:t>de la dotation horaire professeur lorsque </a:t>
            </a:r>
          </a:p>
          <a:p>
            <a:r>
              <a:rPr lang="fr-FR" sz="1200" dirty="0">
                <a:hlinkClick r:id="rId4" action="ppaction://hlinkfile"/>
              </a:rPr>
              <a:t>le seuil est atteint</a:t>
            </a:r>
            <a:r>
              <a:rPr lang="fr-FR" sz="1200" dirty="0"/>
              <a:t>.</a:t>
            </a:r>
          </a:p>
        </p:txBody>
      </p:sp>
      <p:sp>
        <p:nvSpPr>
          <p:cNvPr id="11" name="Ellipse 10"/>
          <p:cNvSpPr/>
          <p:nvPr/>
        </p:nvSpPr>
        <p:spPr>
          <a:xfrm>
            <a:off x="2198039" y="2619375"/>
            <a:ext cx="419100" cy="3810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004132" y="2583292"/>
            <a:ext cx="419100" cy="381000"/>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flipV="1">
            <a:off x="5385622" y="2809877"/>
            <a:ext cx="2746823" cy="9065"/>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8224341" y="2409415"/>
            <a:ext cx="3198779" cy="1015663"/>
          </a:xfrm>
          <a:prstGeom prst="rect">
            <a:avLst/>
          </a:prstGeom>
          <a:noFill/>
        </p:spPr>
        <p:txBody>
          <a:bodyPr wrap="square" rtlCol="0">
            <a:spAutoFit/>
          </a:bodyPr>
          <a:lstStyle/>
          <a:p>
            <a:r>
              <a:rPr lang="fr-FR" sz="1200" dirty="0">
                <a:solidFill>
                  <a:srgbClr val="0070C0"/>
                </a:solidFill>
              </a:rPr>
              <a:t>CO-INTERVENTION : La dotation horaire professeur est égale au </a:t>
            </a:r>
          </a:p>
          <a:p>
            <a:r>
              <a:rPr lang="fr-FR" sz="1200" dirty="0">
                <a:solidFill>
                  <a:srgbClr val="0070C0"/>
                </a:solidFill>
              </a:rPr>
              <a:t>double du volume horaire élève</a:t>
            </a:r>
          </a:p>
          <a:p>
            <a:r>
              <a:rPr lang="fr-FR" sz="1200" dirty="0">
                <a:solidFill>
                  <a:srgbClr val="0070C0"/>
                </a:solidFill>
              </a:rPr>
              <a:t>87h EP/43,5 Français/43,5 Maths.</a:t>
            </a:r>
          </a:p>
          <a:p>
            <a:r>
              <a:rPr lang="fr-FR" sz="1200" dirty="0">
                <a:solidFill>
                  <a:srgbClr val="0070C0"/>
                </a:solidFill>
              </a:rPr>
              <a:t>78h EP/39 Français/39 Maths</a:t>
            </a:r>
          </a:p>
        </p:txBody>
      </p:sp>
      <p:sp>
        <p:nvSpPr>
          <p:cNvPr id="18" name="Ellipse 17"/>
          <p:cNvSpPr/>
          <p:nvPr/>
        </p:nvSpPr>
        <p:spPr>
          <a:xfrm>
            <a:off x="3004132" y="2972337"/>
            <a:ext cx="432487" cy="117261"/>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sp>
        <p:nvSpPr>
          <p:cNvPr id="19" name="Ellipse 18"/>
          <p:cNvSpPr/>
          <p:nvPr/>
        </p:nvSpPr>
        <p:spPr>
          <a:xfrm>
            <a:off x="978055" y="2964291"/>
            <a:ext cx="772143" cy="17302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cxnSp>
        <p:nvCxnSpPr>
          <p:cNvPr id="20" name="Connecteur droit avec flèche 19"/>
          <p:cNvCxnSpPr/>
          <p:nvPr/>
        </p:nvCxnSpPr>
        <p:spPr>
          <a:xfrm>
            <a:off x="5385622" y="3096523"/>
            <a:ext cx="2855408" cy="574293"/>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241030" y="3392082"/>
            <a:ext cx="3774495" cy="1200329"/>
          </a:xfrm>
          <a:prstGeom prst="rect">
            <a:avLst/>
          </a:prstGeom>
          <a:noFill/>
        </p:spPr>
        <p:txBody>
          <a:bodyPr wrap="none" rtlCol="0">
            <a:spAutoFit/>
          </a:bodyPr>
          <a:lstStyle/>
          <a:p>
            <a:r>
              <a:rPr lang="fr-FR" sz="1200" dirty="0">
                <a:solidFill>
                  <a:schemeClr val="accent4">
                    <a:lumMod val="75000"/>
                  </a:schemeClr>
                </a:solidFill>
                <a:hlinkClick r:id="rId5" action="ppaction://hlinkpres?slideindex=1&amp;slidetitle="/>
              </a:rPr>
              <a:t>CHEF D’ŒUVRE </a:t>
            </a:r>
            <a:r>
              <a:rPr lang="fr-FR" sz="1200" dirty="0">
                <a:solidFill>
                  <a:schemeClr val="accent4">
                    <a:lumMod val="75000"/>
                  </a:schemeClr>
                </a:solidFill>
              </a:rPr>
              <a:t>: la dotation horaire professeur est égale </a:t>
            </a:r>
          </a:p>
          <a:p>
            <a:r>
              <a:rPr lang="fr-FR" sz="1200" dirty="0">
                <a:solidFill>
                  <a:schemeClr val="accent4">
                    <a:lumMod val="75000"/>
                  </a:schemeClr>
                </a:solidFill>
              </a:rPr>
              <a:t>au double du volume horaire élève (ART6)</a:t>
            </a:r>
          </a:p>
          <a:p>
            <a:r>
              <a:rPr lang="fr-FR" sz="1200" dirty="0">
                <a:solidFill>
                  <a:schemeClr val="accent4">
                    <a:lumMod val="75000"/>
                  </a:schemeClr>
                </a:solidFill>
              </a:rPr>
              <a:t>Dédoublement dotation horaire professeur sans</a:t>
            </a:r>
          </a:p>
          <a:p>
            <a:r>
              <a:rPr lang="fr-FR" sz="1200" dirty="0">
                <a:solidFill>
                  <a:schemeClr val="accent4">
                    <a:lumMod val="75000"/>
                  </a:schemeClr>
                </a:solidFill>
              </a:rPr>
              <a:t>condition de seuil. Caractère pluridisciplinaire. </a:t>
            </a:r>
          </a:p>
          <a:p>
            <a:r>
              <a:rPr lang="fr-FR" sz="1200" dirty="0">
                <a:solidFill>
                  <a:schemeClr val="accent4">
                    <a:lumMod val="75000"/>
                  </a:schemeClr>
                </a:solidFill>
              </a:rPr>
              <a:t>87h EP/87h EG non ciblées.</a:t>
            </a:r>
          </a:p>
          <a:p>
            <a:r>
              <a:rPr lang="fr-FR" sz="1200" dirty="0">
                <a:solidFill>
                  <a:schemeClr val="accent4">
                    <a:lumMod val="75000"/>
                  </a:schemeClr>
                </a:solidFill>
              </a:rPr>
              <a:t>78 EP/78h EG non ciblées.</a:t>
            </a:r>
          </a:p>
        </p:txBody>
      </p:sp>
      <p:sp>
        <p:nvSpPr>
          <p:cNvPr id="23" name="Ellipse 22"/>
          <p:cNvSpPr/>
          <p:nvPr/>
        </p:nvSpPr>
        <p:spPr>
          <a:xfrm>
            <a:off x="3695700" y="4471176"/>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6742" y="4488688"/>
            <a:ext cx="2386912" cy="280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p:cNvCxnSpPr/>
          <p:nvPr/>
        </p:nvCxnSpPr>
        <p:spPr>
          <a:xfrm>
            <a:off x="6022553" y="4682794"/>
            <a:ext cx="2201534" cy="860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224087" y="4592411"/>
            <a:ext cx="4008341" cy="830997"/>
          </a:xfrm>
          <a:prstGeom prst="rect">
            <a:avLst/>
          </a:prstGeom>
          <a:noFill/>
        </p:spPr>
        <p:txBody>
          <a:bodyPr wrap="none" rtlCol="0">
            <a:spAutoFit/>
          </a:bodyPr>
          <a:lstStyle/>
          <a:p>
            <a:r>
              <a:rPr lang="fr-FR" sz="1200" dirty="0">
                <a:solidFill>
                  <a:srgbClr val="FF0000"/>
                </a:solidFill>
              </a:rPr>
              <a:t>Test de positionnement en première année (Français/Maths).</a:t>
            </a:r>
          </a:p>
          <a:p>
            <a:r>
              <a:rPr lang="fr-FR" sz="1200" dirty="0">
                <a:solidFill>
                  <a:srgbClr val="FF0000"/>
                </a:solidFill>
              </a:rPr>
              <a:t>Dédoublement possible en fonction des besoins des élèves.</a:t>
            </a:r>
          </a:p>
          <a:p>
            <a:r>
              <a:rPr lang="fr-FR" sz="1200" dirty="0">
                <a:solidFill>
                  <a:srgbClr val="FF0000"/>
                </a:solidFill>
              </a:rPr>
              <a:t>Contenu de l’AP: CONSOLIDATION des acquis et ORIENTATION</a:t>
            </a:r>
          </a:p>
          <a:p>
            <a:endParaRPr lang="fr-FR" sz="1200" dirty="0">
              <a:solidFill>
                <a:srgbClr val="FF0000"/>
              </a:solidFill>
            </a:endParaRPr>
          </a:p>
        </p:txBody>
      </p:sp>
      <p:sp>
        <p:nvSpPr>
          <p:cNvPr id="26" name="Ellipse 25"/>
          <p:cNvSpPr/>
          <p:nvPr/>
        </p:nvSpPr>
        <p:spPr>
          <a:xfrm>
            <a:off x="2982310" y="4401911"/>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3269" y="1"/>
            <a:ext cx="1191219" cy="2043216"/>
          </a:xfrm>
          <a:prstGeom prst="rect">
            <a:avLst/>
          </a:prstGeom>
        </p:spPr>
      </p:pic>
      <p:sp>
        <p:nvSpPr>
          <p:cNvPr id="29" name="Ellipse 28"/>
          <p:cNvSpPr/>
          <p:nvPr/>
        </p:nvSpPr>
        <p:spPr>
          <a:xfrm>
            <a:off x="6025904" y="1931139"/>
            <a:ext cx="714529" cy="3810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flipV="1">
            <a:off x="6818811" y="1971463"/>
            <a:ext cx="1432683" cy="14472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4885200" y="2591337"/>
            <a:ext cx="419100" cy="3810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4864192" y="2978068"/>
            <a:ext cx="432487" cy="117261"/>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sp>
        <p:nvSpPr>
          <p:cNvPr id="33" name="Ellipse 32"/>
          <p:cNvSpPr/>
          <p:nvPr/>
        </p:nvSpPr>
        <p:spPr>
          <a:xfrm>
            <a:off x="4886410" y="4401911"/>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5515060" y="4401911"/>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8694270" y="6029158"/>
            <a:ext cx="2728850" cy="369332"/>
          </a:xfrm>
          <a:prstGeom prst="rect">
            <a:avLst/>
          </a:prstGeom>
          <a:solidFill>
            <a:schemeClr val="accent6">
              <a:lumMod val="75000"/>
            </a:schemeClr>
          </a:solidFill>
        </p:spPr>
        <p:txBody>
          <a:bodyPr wrap="square" rtlCol="0">
            <a:spAutoFit/>
          </a:bodyPr>
          <a:lstStyle/>
          <a:p>
            <a:pPr algn="ctr"/>
            <a:r>
              <a:rPr lang="fr-FR" b="1" dirty="0">
                <a:hlinkClick r:id="rId4" action="ppaction://hlinkfile"/>
              </a:rPr>
              <a:t>ARRETE</a:t>
            </a:r>
            <a:r>
              <a:rPr lang="fr-FR" b="1" dirty="0"/>
              <a:t> GRILLE CAP</a:t>
            </a:r>
          </a:p>
        </p:txBody>
      </p:sp>
    </p:spTree>
    <p:extLst>
      <p:ext uri="{BB962C8B-B14F-4D97-AF65-F5344CB8AC3E}">
        <p14:creationId xmlns:p14="http://schemas.microsoft.com/office/powerpoint/2010/main" val="31554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P spid="12" grpId="0" animBg="1"/>
      <p:bldP spid="16" grpId="0"/>
      <p:bldP spid="18" grpId="0" animBg="1"/>
      <p:bldP spid="19" grpId="0" animBg="1"/>
      <p:bldP spid="22" grpId="0"/>
      <p:bldP spid="23" grpId="0" animBg="1"/>
      <p:bldP spid="24" grpId="0" animBg="1"/>
      <p:bldP spid="27" grpId="0"/>
      <p:bldP spid="26" grpId="0" animBg="1"/>
      <p:bldP spid="29" grpId="0" animBg="1"/>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1875"/>
            <a:ext cx="8744300" cy="6183442"/>
          </a:xfrm>
          <a:prstGeom prst="rect">
            <a:avLst/>
          </a:prstGeom>
        </p:spPr>
      </p:pic>
      <p:sp>
        <p:nvSpPr>
          <p:cNvPr id="8" name="ZoneTexte 7"/>
          <p:cNvSpPr txBox="1"/>
          <p:nvPr/>
        </p:nvSpPr>
        <p:spPr>
          <a:xfrm>
            <a:off x="2013124" y="269245"/>
            <a:ext cx="7735643" cy="830997"/>
          </a:xfrm>
          <a:prstGeom prst="rect">
            <a:avLst/>
          </a:prstGeom>
          <a:solidFill>
            <a:schemeClr val="accent6">
              <a:lumMod val="60000"/>
              <a:lumOff val="40000"/>
            </a:schemeClr>
          </a:solidFill>
        </p:spPr>
        <p:txBody>
          <a:bodyPr wrap="none" rtlCol="0">
            <a:spAutoFit/>
          </a:bodyPr>
          <a:lstStyle/>
          <a:p>
            <a:pPr algn="ctr"/>
            <a:r>
              <a:rPr lang="fr-FR" sz="2400" b="1" dirty="0"/>
              <a:t>GRILLES HEBDOMADAIRES CAP 14 SEMAINES DE PFMP</a:t>
            </a:r>
          </a:p>
          <a:p>
            <a:pPr algn="ctr"/>
            <a:r>
              <a:rPr lang="fr-FR" sz="2400" b="1" dirty="0"/>
              <a:t>(Référence 55 semaines + 14 PFMP + 3 semaines d’examen)</a:t>
            </a:r>
            <a:endParaRPr lang="fr-FR" sz="2400" dirty="0"/>
          </a:p>
        </p:txBody>
      </p:sp>
      <p:sp>
        <p:nvSpPr>
          <p:cNvPr id="4" name="ZoneTexte 3"/>
          <p:cNvSpPr txBox="1"/>
          <p:nvPr/>
        </p:nvSpPr>
        <p:spPr>
          <a:xfrm>
            <a:off x="8362714" y="2096123"/>
            <a:ext cx="2999830" cy="830997"/>
          </a:xfrm>
          <a:prstGeom prst="rect">
            <a:avLst/>
          </a:prstGeom>
          <a:noFill/>
        </p:spPr>
        <p:txBody>
          <a:bodyPr wrap="square" rtlCol="0">
            <a:spAutoFit/>
          </a:bodyPr>
          <a:lstStyle/>
          <a:p>
            <a:r>
              <a:rPr lang="fr-FR" sz="1200" dirty="0"/>
              <a:t>GROUPE : </a:t>
            </a:r>
          </a:p>
          <a:p>
            <a:r>
              <a:rPr lang="fr-FR" sz="1200" dirty="0"/>
              <a:t>Horaire donnant droit au dédoublement</a:t>
            </a:r>
          </a:p>
          <a:p>
            <a:r>
              <a:rPr lang="fr-FR" sz="1200" dirty="0"/>
              <a:t>de la dotation horaire professeur lorsque </a:t>
            </a:r>
          </a:p>
          <a:p>
            <a:r>
              <a:rPr lang="fr-FR" sz="1200" dirty="0"/>
              <a:t>le seuil est atteint.</a:t>
            </a:r>
          </a:p>
        </p:txBody>
      </p:sp>
      <p:sp>
        <p:nvSpPr>
          <p:cNvPr id="5" name="ZoneTexte 4"/>
          <p:cNvSpPr txBox="1"/>
          <p:nvPr/>
        </p:nvSpPr>
        <p:spPr>
          <a:xfrm>
            <a:off x="8362714" y="2927120"/>
            <a:ext cx="2887137" cy="830997"/>
          </a:xfrm>
          <a:prstGeom prst="rect">
            <a:avLst/>
          </a:prstGeom>
          <a:noFill/>
        </p:spPr>
        <p:txBody>
          <a:bodyPr wrap="none" rtlCol="0">
            <a:spAutoFit/>
          </a:bodyPr>
          <a:lstStyle/>
          <a:p>
            <a:r>
              <a:rPr lang="fr-FR" sz="1200" dirty="0">
                <a:solidFill>
                  <a:schemeClr val="accent1">
                    <a:lumMod val="75000"/>
                  </a:schemeClr>
                </a:solidFill>
              </a:rPr>
              <a:t>La dotation horaire professeur est égale au </a:t>
            </a:r>
          </a:p>
          <a:p>
            <a:r>
              <a:rPr lang="fr-FR" sz="1200" dirty="0">
                <a:solidFill>
                  <a:schemeClr val="accent1">
                    <a:lumMod val="75000"/>
                  </a:schemeClr>
                </a:solidFill>
              </a:rPr>
              <a:t>double du volume horaire élève:</a:t>
            </a:r>
          </a:p>
          <a:p>
            <a:r>
              <a:rPr lang="fr-FR" sz="1200" dirty="0">
                <a:solidFill>
                  <a:schemeClr val="accent1">
                    <a:lumMod val="75000"/>
                  </a:schemeClr>
                </a:solidFill>
              </a:rPr>
              <a:t>87h EP/43,5 Français/43,5 Maths.</a:t>
            </a:r>
          </a:p>
          <a:p>
            <a:r>
              <a:rPr lang="fr-FR" sz="1200" dirty="0">
                <a:solidFill>
                  <a:schemeClr val="accent1">
                    <a:lumMod val="75000"/>
                  </a:schemeClr>
                </a:solidFill>
              </a:rPr>
              <a:t>78h EP/39 Français/39 Maths</a:t>
            </a:r>
          </a:p>
        </p:txBody>
      </p:sp>
      <p:sp>
        <p:nvSpPr>
          <p:cNvPr id="6" name="ZoneTexte 5"/>
          <p:cNvSpPr txBox="1"/>
          <p:nvPr/>
        </p:nvSpPr>
        <p:spPr>
          <a:xfrm>
            <a:off x="8362714" y="3712143"/>
            <a:ext cx="3182090" cy="1384995"/>
          </a:xfrm>
          <a:prstGeom prst="rect">
            <a:avLst/>
          </a:prstGeom>
          <a:noFill/>
        </p:spPr>
        <p:txBody>
          <a:bodyPr wrap="none" rtlCol="0">
            <a:spAutoFit/>
          </a:bodyPr>
          <a:lstStyle/>
          <a:p>
            <a:r>
              <a:rPr lang="fr-FR" sz="1200" dirty="0">
                <a:solidFill>
                  <a:schemeClr val="accent4">
                    <a:lumMod val="75000"/>
                  </a:schemeClr>
                </a:solidFill>
              </a:rPr>
              <a:t>La dotation horaire professeur est égale </a:t>
            </a:r>
          </a:p>
          <a:p>
            <a:r>
              <a:rPr lang="fr-FR" sz="1200" dirty="0">
                <a:solidFill>
                  <a:schemeClr val="accent4">
                    <a:lumMod val="75000"/>
                  </a:schemeClr>
                </a:solidFill>
              </a:rPr>
              <a:t>au double du volume horaire élève</a:t>
            </a:r>
          </a:p>
          <a:p>
            <a:r>
              <a:rPr lang="fr-FR" sz="1200" dirty="0">
                <a:solidFill>
                  <a:schemeClr val="accent4">
                    <a:lumMod val="75000"/>
                  </a:schemeClr>
                </a:solidFill>
              </a:rPr>
              <a:t>Dédoublement dotation horaire professeur sans</a:t>
            </a:r>
          </a:p>
          <a:p>
            <a:r>
              <a:rPr lang="fr-FR" sz="1200" dirty="0">
                <a:solidFill>
                  <a:schemeClr val="accent4">
                    <a:lumMod val="75000"/>
                  </a:schemeClr>
                </a:solidFill>
              </a:rPr>
              <a:t>condition de seuil</a:t>
            </a:r>
          </a:p>
          <a:p>
            <a:r>
              <a:rPr lang="fr-FR" sz="1200" dirty="0">
                <a:solidFill>
                  <a:schemeClr val="accent4">
                    <a:lumMod val="75000"/>
                  </a:schemeClr>
                </a:solidFill>
              </a:rPr>
              <a:t>87 EP/87 EG non ciblées.</a:t>
            </a:r>
          </a:p>
          <a:p>
            <a:r>
              <a:rPr lang="fr-FR" sz="1200" dirty="0">
                <a:solidFill>
                  <a:schemeClr val="accent4">
                    <a:lumMod val="75000"/>
                  </a:schemeClr>
                </a:solidFill>
              </a:rPr>
              <a:t>78 EP/78 EG non ciblées</a:t>
            </a:r>
          </a:p>
          <a:p>
            <a:r>
              <a:rPr lang="fr-FR" sz="1200" dirty="0">
                <a:solidFill>
                  <a:schemeClr val="accent4">
                    <a:lumMod val="75000"/>
                  </a:schemeClr>
                </a:solidFill>
              </a:rPr>
              <a:t>Caractère pluridisciplinaire. </a:t>
            </a:r>
          </a:p>
        </p:txBody>
      </p:sp>
      <p:sp>
        <p:nvSpPr>
          <p:cNvPr id="9" name="ZoneTexte 8"/>
          <p:cNvSpPr txBox="1"/>
          <p:nvPr/>
        </p:nvSpPr>
        <p:spPr>
          <a:xfrm>
            <a:off x="8362714" y="5158771"/>
            <a:ext cx="4024500" cy="830997"/>
          </a:xfrm>
          <a:prstGeom prst="rect">
            <a:avLst/>
          </a:prstGeom>
          <a:noFill/>
        </p:spPr>
        <p:txBody>
          <a:bodyPr wrap="none" rtlCol="0">
            <a:spAutoFit/>
          </a:bodyPr>
          <a:lstStyle/>
          <a:p>
            <a:r>
              <a:rPr lang="fr-FR" sz="1200" dirty="0">
                <a:solidFill>
                  <a:srgbClr val="FF0000"/>
                </a:solidFill>
              </a:rPr>
              <a:t>Test de positionnement en première année (Français/Maths).</a:t>
            </a:r>
          </a:p>
          <a:p>
            <a:r>
              <a:rPr lang="fr-FR" sz="1200" dirty="0">
                <a:solidFill>
                  <a:srgbClr val="FF0000"/>
                </a:solidFill>
              </a:rPr>
              <a:t>Dédoublement possible en fonction des besoins des élèves.</a:t>
            </a:r>
          </a:p>
          <a:p>
            <a:r>
              <a:rPr lang="fr-FR" sz="1200" dirty="0">
                <a:solidFill>
                  <a:srgbClr val="FF0000"/>
                </a:solidFill>
              </a:rPr>
              <a:t>Contenu de l’AP: CONSOLIDATION des acquis et ORIENTATION</a:t>
            </a:r>
          </a:p>
          <a:p>
            <a:endParaRPr lang="fr-FR" sz="1200" dirty="0">
              <a:solidFill>
                <a:srgbClr val="FF0000"/>
              </a:solidFill>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9715" y="0"/>
            <a:ext cx="1354774" cy="2323751"/>
          </a:xfrm>
          <a:prstGeom prst="rect">
            <a:avLst/>
          </a:prstGeom>
        </p:spPr>
      </p:pic>
    </p:spTree>
    <p:extLst>
      <p:ext uri="{BB962C8B-B14F-4D97-AF65-F5344CB8AC3E}">
        <p14:creationId xmlns:p14="http://schemas.microsoft.com/office/powerpoint/2010/main" val="17839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16" y="1100419"/>
            <a:ext cx="6575450" cy="4630662"/>
          </a:xfrm>
          <a:prstGeom prst="rect">
            <a:avLst/>
          </a:prstGeom>
        </p:spPr>
      </p:pic>
      <p:sp>
        <p:nvSpPr>
          <p:cNvPr id="4" name="ZoneTexte 3"/>
          <p:cNvSpPr txBox="1"/>
          <p:nvPr/>
        </p:nvSpPr>
        <p:spPr>
          <a:xfrm>
            <a:off x="2059705" y="513115"/>
            <a:ext cx="6278880" cy="369332"/>
          </a:xfrm>
          <a:prstGeom prst="rect">
            <a:avLst/>
          </a:prstGeom>
          <a:solidFill>
            <a:schemeClr val="accent6">
              <a:lumMod val="60000"/>
              <a:lumOff val="40000"/>
            </a:schemeClr>
          </a:solidFill>
        </p:spPr>
        <p:txBody>
          <a:bodyPr wrap="square" rtlCol="0">
            <a:spAutoFit/>
          </a:bodyPr>
          <a:lstStyle/>
          <a:p>
            <a:pPr algn="ctr"/>
            <a:r>
              <a:rPr lang="fr-FR" b="1" dirty="0"/>
              <a:t>VOLUME HORAIRE ELEVES 3 PREPA METIERS</a:t>
            </a:r>
          </a:p>
        </p:txBody>
      </p:sp>
      <p:sp>
        <p:nvSpPr>
          <p:cNvPr id="6" name="Ellipse 5"/>
          <p:cNvSpPr/>
          <p:nvPr/>
        </p:nvSpPr>
        <p:spPr>
          <a:xfrm>
            <a:off x="4231549" y="3700658"/>
            <a:ext cx="1302581" cy="3822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5598059" y="3793485"/>
            <a:ext cx="2161914" cy="5468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018283" y="4068495"/>
            <a:ext cx="1749903" cy="1015663"/>
          </a:xfrm>
          <a:prstGeom prst="rect">
            <a:avLst/>
          </a:prstGeom>
          <a:noFill/>
        </p:spPr>
        <p:txBody>
          <a:bodyPr wrap="none" rtlCol="0">
            <a:spAutoFit/>
          </a:bodyPr>
          <a:lstStyle/>
          <a:p>
            <a:r>
              <a:rPr lang="fr-FR" sz="1200" b="1" dirty="0">
                <a:solidFill>
                  <a:srgbClr val="FF0000"/>
                </a:solidFill>
              </a:rPr>
              <a:t>Moins 1 heure</a:t>
            </a:r>
          </a:p>
          <a:p>
            <a:r>
              <a:rPr lang="fr-FR" sz="1200" b="1" dirty="0">
                <a:solidFill>
                  <a:srgbClr val="FF0000"/>
                </a:solidFill>
              </a:rPr>
              <a:t>1 à 4 semaines de stage</a:t>
            </a:r>
          </a:p>
          <a:p>
            <a:r>
              <a:rPr lang="fr-FR" sz="1200" b="1" dirty="0">
                <a:solidFill>
                  <a:srgbClr val="FF0000"/>
                </a:solidFill>
              </a:rPr>
              <a:t>et périodes d’immersion</a:t>
            </a:r>
          </a:p>
          <a:p>
            <a:r>
              <a:rPr lang="fr-FR" sz="1200" b="1" dirty="0">
                <a:solidFill>
                  <a:srgbClr val="FF0000"/>
                </a:solidFill>
              </a:rPr>
              <a:t>séquence d’observation</a:t>
            </a:r>
          </a:p>
          <a:p>
            <a:endParaRPr lang="fr-FR" sz="1200" dirty="0">
              <a:solidFill>
                <a:srgbClr val="FF0000"/>
              </a:solidFill>
            </a:endParaRPr>
          </a:p>
        </p:txBody>
      </p:sp>
      <p:sp>
        <p:nvSpPr>
          <p:cNvPr id="14" name="Ellipse 13"/>
          <p:cNvSpPr/>
          <p:nvPr/>
        </p:nvSpPr>
        <p:spPr>
          <a:xfrm>
            <a:off x="4464870" y="3005653"/>
            <a:ext cx="712470" cy="26337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cxnSp>
        <p:nvCxnSpPr>
          <p:cNvPr id="15" name="Connecteur droit avec flèche 14"/>
          <p:cNvCxnSpPr/>
          <p:nvPr/>
        </p:nvCxnSpPr>
        <p:spPr>
          <a:xfrm flipV="1">
            <a:off x="5332702" y="3085396"/>
            <a:ext cx="2689767" cy="3696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8114452" y="2930069"/>
            <a:ext cx="1088311" cy="276999"/>
          </a:xfrm>
          <a:prstGeom prst="rect">
            <a:avLst/>
          </a:prstGeom>
          <a:noFill/>
        </p:spPr>
        <p:txBody>
          <a:bodyPr wrap="none" rtlCol="0">
            <a:spAutoFit/>
          </a:bodyPr>
          <a:lstStyle/>
          <a:p>
            <a:r>
              <a:rPr lang="fr-FR" sz="1200" dirty="0">
                <a:solidFill>
                  <a:schemeClr val="accent2">
                    <a:lumMod val="75000"/>
                  </a:schemeClr>
                </a:solidFill>
              </a:rPr>
              <a:t>Moins 1 heure</a:t>
            </a:r>
          </a:p>
        </p:txBody>
      </p:sp>
      <p:sp>
        <p:nvSpPr>
          <p:cNvPr id="19" name="Ellipse 18"/>
          <p:cNvSpPr/>
          <p:nvPr/>
        </p:nvSpPr>
        <p:spPr>
          <a:xfrm>
            <a:off x="4464869" y="3258882"/>
            <a:ext cx="712471" cy="24801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p:nvPr/>
        </p:nvCxnSpPr>
        <p:spPr>
          <a:xfrm>
            <a:off x="5365741" y="3415750"/>
            <a:ext cx="2656728" cy="7069"/>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114452" y="3284320"/>
            <a:ext cx="885179" cy="276999"/>
          </a:xfrm>
          <a:prstGeom prst="rect">
            <a:avLst/>
          </a:prstGeom>
          <a:noFill/>
        </p:spPr>
        <p:txBody>
          <a:bodyPr wrap="none" rtlCol="0">
            <a:spAutoFit/>
          </a:bodyPr>
          <a:lstStyle/>
          <a:p>
            <a:r>
              <a:rPr lang="fr-FR" sz="1200" dirty="0">
                <a:solidFill>
                  <a:schemeClr val="accent2">
                    <a:lumMod val="75000"/>
                  </a:schemeClr>
                </a:solidFill>
              </a:rPr>
              <a:t>Moins 1,5h</a:t>
            </a:r>
          </a:p>
        </p:txBody>
      </p:sp>
      <p:sp>
        <p:nvSpPr>
          <p:cNvPr id="24" name="Ellipse 23"/>
          <p:cNvSpPr/>
          <p:nvPr/>
        </p:nvSpPr>
        <p:spPr>
          <a:xfrm>
            <a:off x="4425761" y="2479818"/>
            <a:ext cx="720268" cy="18534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75000"/>
                </a:schemeClr>
              </a:solidFill>
            </a:endParaRPr>
          </a:p>
        </p:txBody>
      </p:sp>
      <p:cxnSp>
        <p:nvCxnSpPr>
          <p:cNvPr id="25" name="Connecteur droit avec flèche 24"/>
          <p:cNvCxnSpPr/>
          <p:nvPr/>
        </p:nvCxnSpPr>
        <p:spPr>
          <a:xfrm flipV="1">
            <a:off x="5687855" y="2538419"/>
            <a:ext cx="2368805" cy="38779"/>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114452" y="2388165"/>
            <a:ext cx="885179" cy="276999"/>
          </a:xfrm>
          <a:prstGeom prst="rect">
            <a:avLst/>
          </a:prstGeom>
          <a:noFill/>
          <a:ln>
            <a:noFill/>
          </a:ln>
        </p:spPr>
        <p:txBody>
          <a:bodyPr wrap="none" rtlCol="0">
            <a:spAutoFit/>
          </a:bodyPr>
          <a:lstStyle/>
          <a:p>
            <a:r>
              <a:rPr lang="fr-FR" sz="1200" dirty="0">
                <a:solidFill>
                  <a:schemeClr val="accent2">
                    <a:lumMod val="75000"/>
                  </a:schemeClr>
                </a:solidFill>
              </a:rPr>
              <a:t>Moins 0,5h</a:t>
            </a:r>
          </a:p>
        </p:txBody>
      </p:sp>
      <p:sp>
        <p:nvSpPr>
          <p:cNvPr id="28" name="ZoneTexte 27"/>
          <p:cNvSpPr txBox="1"/>
          <p:nvPr/>
        </p:nvSpPr>
        <p:spPr>
          <a:xfrm>
            <a:off x="2494027" y="5736000"/>
            <a:ext cx="5369034" cy="369332"/>
          </a:xfrm>
          <a:prstGeom prst="rect">
            <a:avLst/>
          </a:prstGeom>
          <a:noFill/>
        </p:spPr>
        <p:txBody>
          <a:bodyPr wrap="none" rtlCol="0">
            <a:spAutoFit/>
          </a:bodyPr>
          <a:lstStyle/>
          <a:p>
            <a:r>
              <a:rPr lang="fr-FR" dirty="0"/>
              <a:t>AU TOTAL – 2 HEURES PAR RAPPORT A </a:t>
            </a:r>
            <a:r>
              <a:rPr lang="fr-FR" dirty="0">
                <a:hlinkClick r:id="rId4" action="ppaction://hlinksldjump"/>
              </a:rPr>
              <a:t>LA 3 PREPA-PRO</a:t>
            </a:r>
            <a:endParaRPr lang="fr-FR" dirty="0"/>
          </a:p>
        </p:txBody>
      </p:sp>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9715" y="0"/>
            <a:ext cx="1354774" cy="2323751"/>
          </a:xfrm>
          <a:prstGeom prst="rect">
            <a:avLst/>
          </a:prstGeom>
        </p:spPr>
      </p:pic>
      <p:sp>
        <p:nvSpPr>
          <p:cNvPr id="29" name="Ellipse 28"/>
          <p:cNvSpPr/>
          <p:nvPr/>
        </p:nvSpPr>
        <p:spPr>
          <a:xfrm>
            <a:off x="3603010" y="1962942"/>
            <a:ext cx="2084846" cy="517617"/>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75000"/>
                </a:schemeClr>
              </a:solidFill>
            </a:endParaRPr>
          </a:p>
        </p:txBody>
      </p:sp>
      <p:cxnSp>
        <p:nvCxnSpPr>
          <p:cNvPr id="30" name="Connecteur droit avec flèche 29"/>
          <p:cNvCxnSpPr/>
          <p:nvPr/>
        </p:nvCxnSpPr>
        <p:spPr>
          <a:xfrm flipV="1">
            <a:off x="5689492" y="2038564"/>
            <a:ext cx="2373706" cy="12935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056660" y="1897191"/>
            <a:ext cx="1510863" cy="461665"/>
          </a:xfrm>
          <a:prstGeom prst="rect">
            <a:avLst/>
          </a:prstGeom>
          <a:noFill/>
          <a:ln>
            <a:solidFill>
              <a:schemeClr val="bg1"/>
            </a:solidFill>
          </a:ln>
        </p:spPr>
        <p:txBody>
          <a:bodyPr wrap="none" rtlCol="0">
            <a:spAutoFit/>
          </a:bodyPr>
          <a:lstStyle/>
          <a:p>
            <a:r>
              <a:rPr lang="fr-FR" sz="1200" dirty="0">
                <a:solidFill>
                  <a:schemeClr val="accent1">
                    <a:lumMod val="75000"/>
                  </a:schemeClr>
                </a:solidFill>
              </a:rPr>
              <a:t>Plus 1h consolidation</a:t>
            </a:r>
          </a:p>
          <a:p>
            <a:r>
              <a:rPr lang="fr-FR" sz="1200" dirty="0">
                <a:solidFill>
                  <a:schemeClr val="accent1">
                    <a:lumMod val="75000"/>
                  </a:schemeClr>
                </a:solidFill>
              </a:rPr>
              <a:t>= 2h profs</a:t>
            </a:r>
          </a:p>
        </p:txBody>
      </p:sp>
      <p:sp>
        <p:nvSpPr>
          <p:cNvPr id="38" name="Accolade fermante 37"/>
          <p:cNvSpPr/>
          <p:nvPr/>
        </p:nvSpPr>
        <p:spPr>
          <a:xfrm>
            <a:off x="9722885" y="1758863"/>
            <a:ext cx="441887" cy="19631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ZoneTexte 38"/>
          <p:cNvSpPr txBox="1"/>
          <p:nvPr/>
        </p:nvSpPr>
        <p:spPr>
          <a:xfrm>
            <a:off x="10164772" y="2249788"/>
            <a:ext cx="1663853" cy="954107"/>
          </a:xfrm>
          <a:prstGeom prst="rect">
            <a:avLst/>
          </a:prstGeom>
          <a:noFill/>
        </p:spPr>
        <p:txBody>
          <a:bodyPr wrap="none" rtlCol="0">
            <a:spAutoFit/>
          </a:bodyPr>
          <a:lstStyle/>
          <a:p>
            <a:r>
              <a:rPr lang="fr-FR" sz="1400" dirty="0"/>
              <a:t>Les fondamentaux </a:t>
            </a:r>
          </a:p>
          <a:p>
            <a:r>
              <a:rPr lang="fr-FR" sz="1400" dirty="0"/>
              <a:t>au détriment </a:t>
            </a:r>
          </a:p>
          <a:p>
            <a:r>
              <a:rPr lang="fr-FR" sz="1400" dirty="0"/>
              <a:t>de l’ouverture et de </a:t>
            </a:r>
          </a:p>
          <a:p>
            <a:r>
              <a:rPr lang="fr-FR" sz="1400" dirty="0"/>
              <a:t>la culture</a:t>
            </a:r>
          </a:p>
        </p:txBody>
      </p:sp>
      <p:sp>
        <p:nvSpPr>
          <p:cNvPr id="41" name="Accolade fermante 40"/>
          <p:cNvSpPr/>
          <p:nvPr/>
        </p:nvSpPr>
        <p:spPr>
          <a:xfrm>
            <a:off x="9755043" y="3789855"/>
            <a:ext cx="441887" cy="247446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ZoneTexte 41"/>
          <p:cNvSpPr txBox="1"/>
          <p:nvPr/>
        </p:nvSpPr>
        <p:spPr>
          <a:xfrm>
            <a:off x="10266088" y="4439060"/>
            <a:ext cx="1925912" cy="1169551"/>
          </a:xfrm>
          <a:prstGeom prst="rect">
            <a:avLst/>
          </a:prstGeom>
          <a:noFill/>
        </p:spPr>
        <p:txBody>
          <a:bodyPr wrap="none" rtlCol="0">
            <a:spAutoFit/>
          </a:bodyPr>
          <a:lstStyle/>
          <a:p>
            <a:r>
              <a:rPr lang="fr-FR" sz="1400" dirty="0"/>
              <a:t>Personnalisation du</a:t>
            </a:r>
          </a:p>
          <a:p>
            <a:r>
              <a:rPr lang="fr-FR" sz="1400" dirty="0"/>
              <a:t>parcours de l’élève</a:t>
            </a:r>
          </a:p>
          <a:p>
            <a:r>
              <a:rPr lang="fr-FR" sz="1400" dirty="0"/>
              <a:t>Entreprise formatrice</a:t>
            </a:r>
          </a:p>
          <a:p>
            <a:r>
              <a:rPr lang="fr-FR" sz="1400" dirty="0"/>
              <a:t>Employabilité des profs </a:t>
            </a:r>
          </a:p>
          <a:p>
            <a:r>
              <a:rPr lang="fr-FR" sz="1400" dirty="0"/>
              <a:t>(orientation)</a:t>
            </a:r>
          </a:p>
        </p:txBody>
      </p:sp>
      <p:sp>
        <p:nvSpPr>
          <p:cNvPr id="32" name="Ellipse 31"/>
          <p:cNvSpPr/>
          <p:nvPr/>
        </p:nvSpPr>
        <p:spPr>
          <a:xfrm>
            <a:off x="4114507" y="4043325"/>
            <a:ext cx="1218196" cy="2611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avec flèche 32"/>
          <p:cNvCxnSpPr/>
          <p:nvPr/>
        </p:nvCxnSpPr>
        <p:spPr>
          <a:xfrm>
            <a:off x="2935744" y="4682966"/>
            <a:ext cx="4953384" cy="6817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8001984" y="5006515"/>
            <a:ext cx="2008755" cy="1569660"/>
          </a:xfrm>
          <a:prstGeom prst="rect">
            <a:avLst/>
          </a:prstGeom>
          <a:noFill/>
        </p:spPr>
        <p:txBody>
          <a:bodyPr wrap="none" rtlCol="0">
            <a:spAutoFit/>
          </a:bodyPr>
          <a:lstStyle/>
          <a:p>
            <a:r>
              <a:rPr lang="fr-FR" sz="1200" b="1">
                <a:solidFill>
                  <a:srgbClr val="FF0000"/>
                </a:solidFill>
              </a:rPr>
              <a:t>36h </a:t>
            </a:r>
            <a:r>
              <a:rPr lang="fr-FR" sz="1200" b="1" dirty="0">
                <a:solidFill>
                  <a:srgbClr val="FF0000"/>
                </a:solidFill>
              </a:rPr>
              <a:t>annuelles</a:t>
            </a:r>
          </a:p>
          <a:p>
            <a:r>
              <a:rPr lang="fr-FR" sz="1200" b="1" dirty="0">
                <a:solidFill>
                  <a:srgbClr val="FF0000"/>
                </a:solidFill>
              </a:rPr>
              <a:t>d’accompagnement à </a:t>
            </a:r>
          </a:p>
          <a:p>
            <a:r>
              <a:rPr lang="fr-FR" sz="1200" b="1" dirty="0">
                <a:solidFill>
                  <a:srgbClr val="FF0000"/>
                </a:solidFill>
              </a:rPr>
              <a:t>l’orientation (Tous les</a:t>
            </a:r>
          </a:p>
          <a:p>
            <a:r>
              <a:rPr lang="fr-FR" sz="1200" b="1" dirty="0">
                <a:solidFill>
                  <a:srgbClr val="FF0000"/>
                </a:solidFill>
              </a:rPr>
              <a:t>enseignements participent)</a:t>
            </a:r>
          </a:p>
          <a:p>
            <a:r>
              <a:rPr lang="fr-FR" sz="1200" b="1" dirty="0">
                <a:solidFill>
                  <a:srgbClr val="FF0000"/>
                </a:solidFill>
              </a:rPr>
              <a:t>10h de vie de classe</a:t>
            </a:r>
          </a:p>
          <a:p>
            <a:r>
              <a:rPr lang="fr-FR" sz="1200" b="1" dirty="0">
                <a:solidFill>
                  <a:srgbClr val="FF0000"/>
                </a:solidFill>
              </a:rPr>
              <a:t>PSC1, ASSR2 et certification</a:t>
            </a:r>
          </a:p>
          <a:p>
            <a:r>
              <a:rPr lang="fr-FR" sz="1200" b="1" dirty="0">
                <a:solidFill>
                  <a:srgbClr val="FF0000"/>
                </a:solidFill>
              </a:rPr>
              <a:t>numérique</a:t>
            </a:r>
          </a:p>
          <a:p>
            <a:endParaRPr lang="fr-FR" sz="1200" dirty="0">
              <a:solidFill>
                <a:srgbClr val="FF0000"/>
              </a:solidFill>
            </a:endParaRPr>
          </a:p>
        </p:txBody>
      </p:sp>
      <p:cxnSp>
        <p:nvCxnSpPr>
          <p:cNvPr id="35" name="Connecteur droit avec flèche 34"/>
          <p:cNvCxnSpPr/>
          <p:nvPr/>
        </p:nvCxnSpPr>
        <p:spPr>
          <a:xfrm>
            <a:off x="5332702" y="4212013"/>
            <a:ext cx="2556426" cy="10624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9099775" y="6447149"/>
            <a:ext cx="2728850" cy="369332"/>
          </a:xfrm>
          <a:prstGeom prst="rect">
            <a:avLst/>
          </a:prstGeom>
          <a:solidFill>
            <a:schemeClr val="accent6">
              <a:lumMod val="75000"/>
            </a:schemeClr>
          </a:solidFill>
        </p:spPr>
        <p:txBody>
          <a:bodyPr wrap="square" rtlCol="0">
            <a:spAutoFit/>
          </a:bodyPr>
          <a:lstStyle/>
          <a:p>
            <a:pPr algn="ctr"/>
            <a:r>
              <a:rPr lang="fr-FR" b="1" dirty="0">
                <a:hlinkClick r:id="rId6" action="ppaction://hlinkfile"/>
              </a:rPr>
              <a:t>ARRETE</a:t>
            </a:r>
            <a:r>
              <a:rPr lang="fr-FR" b="1" dirty="0"/>
              <a:t> 3 PREPA-METIER </a:t>
            </a:r>
          </a:p>
        </p:txBody>
      </p:sp>
    </p:spTree>
    <p:extLst>
      <p:ext uri="{BB962C8B-B14F-4D97-AF65-F5344CB8AC3E}">
        <p14:creationId xmlns:p14="http://schemas.microsoft.com/office/powerpoint/2010/main" val="35951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4" grpId="0" animBg="1"/>
      <p:bldP spid="16" grpId="0"/>
      <p:bldP spid="19" grpId="0" animBg="1"/>
      <p:bldP spid="21" grpId="0"/>
      <p:bldP spid="24" grpId="0" animBg="1"/>
      <p:bldP spid="27" grpId="0"/>
      <p:bldP spid="28" grpId="0"/>
      <p:bldP spid="29" grpId="0" animBg="1"/>
      <p:bldP spid="31" grpId="0" animBg="1"/>
      <p:bldP spid="38" grpId="0" animBg="1"/>
      <p:bldP spid="39" grpId="0"/>
      <p:bldP spid="41" grpId="0" animBg="1"/>
      <p:bldP spid="42" grpId="0"/>
      <p:bldP spid="32"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303" y="900027"/>
            <a:ext cx="8105631" cy="5731815"/>
          </a:xfrm>
          <a:prstGeom prst="rect">
            <a:avLst/>
          </a:prstGeom>
        </p:spPr>
      </p:pic>
      <p:sp>
        <p:nvSpPr>
          <p:cNvPr id="5" name="ZoneTexte 4"/>
          <p:cNvSpPr txBox="1"/>
          <p:nvPr/>
        </p:nvSpPr>
        <p:spPr>
          <a:xfrm>
            <a:off x="1556084" y="277631"/>
            <a:ext cx="8839200" cy="461665"/>
          </a:xfrm>
          <a:prstGeom prst="rect">
            <a:avLst/>
          </a:prstGeom>
          <a:solidFill>
            <a:schemeClr val="accent6">
              <a:lumMod val="60000"/>
              <a:lumOff val="40000"/>
            </a:schemeClr>
          </a:solidFill>
        </p:spPr>
        <p:txBody>
          <a:bodyPr wrap="square" rtlCol="0">
            <a:spAutoFit/>
          </a:bodyPr>
          <a:lstStyle/>
          <a:p>
            <a:pPr algn="ctr"/>
            <a:r>
              <a:rPr lang="fr-FR" sz="2400" b="1"/>
              <a:t>COMPARAISON TROISIÈME: 3 PRÉPA-PRO</a:t>
            </a:r>
            <a:r>
              <a:rPr lang="fr-FR" sz="2400" b="1" dirty="0"/>
              <a:t>/</a:t>
            </a:r>
            <a:r>
              <a:rPr lang="fr-FR" sz="2400" b="1"/>
              <a:t>3 PRÉPA MÉTIERS</a:t>
            </a:r>
            <a:endParaRPr lang="fr-FR" sz="2400" b="1"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195" y="1"/>
            <a:ext cx="1262293" cy="2165124"/>
          </a:xfrm>
          <a:prstGeom prst="rect">
            <a:avLst/>
          </a:prstGeom>
        </p:spPr>
      </p:pic>
    </p:spTree>
    <p:extLst>
      <p:ext uri="{BB962C8B-B14F-4D97-AF65-F5344CB8AC3E}">
        <p14:creationId xmlns:p14="http://schemas.microsoft.com/office/powerpoint/2010/main" val="26902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0349" y="625026"/>
            <a:ext cx="9615055" cy="261610"/>
          </a:xfrm>
          <a:prstGeom prst="rect">
            <a:avLst/>
          </a:prstGeom>
        </p:spPr>
        <p:txBody>
          <a:bodyPr wrap="square">
            <a:spAutoFit/>
          </a:bodyPr>
          <a:lstStyle/>
          <a:p>
            <a:pPr marL="96520" marR="128270" algn="ctr">
              <a:spcBef>
                <a:spcPts val="320"/>
              </a:spcBef>
            </a:pPr>
            <a:r>
              <a:rPr lang="en-US" sz="1100" kern="0" dirty="0">
                <a:latin typeface="Calibri" panose="020F0502020204030204" pitchFamily="34" charset="0"/>
                <a:ea typeface="Times New Roman" panose="02020603050405020304" pitchFamily="18" charset="0"/>
              </a:rPr>
              <a:t>VOLUME HORAIRE DE RÉFÉRENCE (*) CORRESPONDANT À UNE DURÉE DE </a:t>
            </a:r>
            <a:r>
              <a:rPr lang="en-US" sz="1100" b="1" kern="0" dirty="0">
                <a:solidFill>
                  <a:srgbClr val="C00000"/>
                </a:solidFill>
                <a:latin typeface="Calibri" panose="020F0502020204030204" pitchFamily="34" charset="0"/>
                <a:ea typeface="Times New Roman" panose="02020603050405020304" pitchFamily="18" charset="0"/>
              </a:rPr>
              <a:t>80 SEMAINES D'ENSEIGNEMENT, 20 SEMAINES DE PFMP </a:t>
            </a:r>
            <a:r>
              <a:rPr lang="en-US" sz="1100" kern="0" dirty="0">
                <a:latin typeface="Calibri" panose="020F0502020204030204" pitchFamily="34" charset="0"/>
                <a:ea typeface="Times New Roman" panose="02020603050405020304" pitchFamily="18" charset="0"/>
              </a:rPr>
              <a:t>ET </a:t>
            </a:r>
            <a:r>
              <a:rPr lang="en-US" sz="1100" b="1" kern="0" dirty="0">
                <a:solidFill>
                  <a:srgbClr val="C00000"/>
                </a:solidFill>
                <a:latin typeface="Calibri" panose="020F0502020204030204" pitchFamily="34" charset="0"/>
                <a:ea typeface="Times New Roman" panose="02020603050405020304" pitchFamily="18" charset="0"/>
              </a:rPr>
              <a:t>2 SEMAINES D'EXAMEN</a:t>
            </a:r>
            <a:endParaRPr lang="fr-FR" sz="1100" b="1" kern="0" dirty="0">
              <a:solidFill>
                <a:srgbClr val="C00000"/>
              </a:solidFill>
              <a:effectLst/>
              <a:latin typeface="Times New Roman" panose="02020603050405020304" pitchFamily="18" charset="0"/>
              <a:ea typeface="Times New Roman" panose="02020603050405020304" pitchFamily="18" charset="0"/>
            </a:endParaRPr>
          </a:p>
        </p:txBody>
      </p:sp>
      <p:graphicFrame>
        <p:nvGraphicFramePr>
          <p:cNvPr id="7" name="Tableau 6"/>
          <p:cNvGraphicFramePr>
            <a:graphicFrameLocks noGrp="1"/>
          </p:cNvGraphicFramePr>
          <p:nvPr/>
        </p:nvGraphicFramePr>
        <p:xfrm>
          <a:off x="194456" y="1003978"/>
          <a:ext cx="7351958" cy="5622621"/>
        </p:xfrm>
        <a:graphic>
          <a:graphicData uri="http://schemas.openxmlformats.org/drawingml/2006/table">
            <a:tbl>
              <a:tblPr firstRow="1" firstCol="1" lastRow="1" lastCol="1" bandRow="1" bandCol="1">
                <a:tableStyleId>{5C22544A-7EE6-4342-B048-85BDC9FD1C3A}</a:tableStyleId>
              </a:tblPr>
              <a:tblGrid>
                <a:gridCol w="2422651">
                  <a:extLst>
                    <a:ext uri="{9D8B030D-6E8A-4147-A177-3AD203B41FA5}">
                      <a16:colId xmlns:a16="http://schemas.microsoft.com/office/drawing/2014/main" xmlns="" val="20000"/>
                    </a:ext>
                  </a:extLst>
                </a:gridCol>
                <a:gridCol w="1258793">
                  <a:extLst>
                    <a:ext uri="{9D8B030D-6E8A-4147-A177-3AD203B41FA5}">
                      <a16:colId xmlns:a16="http://schemas.microsoft.com/office/drawing/2014/main" xmlns="" val="20001"/>
                    </a:ext>
                  </a:extLst>
                </a:gridCol>
                <a:gridCol w="1157707">
                  <a:extLst>
                    <a:ext uri="{9D8B030D-6E8A-4147-A177-3AD203B41FA5}">
                      <a16:colId xmlns:a16="http://schemas.microsoft.com/office/drawing/2014/main" xmlns="" val="20002"/>
                    </a:ext>
                  </a:extLst>
                </a:gridCol>
                <a:gridCol w="1355100">
                  <a:extLst>
                    <a:ext uri="{9D8B030D-6E8A-4147-A177-3AD203B41FA5}">
                      <a16:colId xmlns:a16="http://schemas.microsoft.com/office/drawing/2014/main" xmlns="" val="20003"/>
                    </a:ext>
                  </a:extLst>
                </a:gridCol>
                <a:gridCol w="1157707">
                  <a:extLst>
                    <a:ext uri="{9D8B030D-6E8A-4147-A177-3AD203B41FA5}">
                      <a16:colId xmlns:a16="http://schemas.microsoft.com/office/drawing/2014/main" xmlns="" val="20004"/>
                    </a:ext>
                  </a:extLst>
                </a:gridCol>
              </a:tblGrid>
              <a:tr h="189313">
                <a:tc>
                  <a:txBody>
                    <a:bodyPr/>
                    <a:lstStyle/>
                    <a:p>
                      <a:pP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marR="38100" algn="ctr">
                        <a:spcAft>
                          <a:spcPts val="0"/>
                        </a:spcAft>
                      </a:pPr>
                      <a:r>
                        <a:rPr lang="fr-FR" sz="1000">
                          <a:effectLst/>
                        </a:rPr>
                        <a:t>Seconde</a:t>
                      </a:r>
                      <a:r>
                        <a:rPr lang="en-US" sz="1000">
                          <a:effectLst/>
                        </a:rPr>
                        <a:t> prof</a:t>
                      </a:r>
                      <a:endParaRPr lang="fr-FR" sz="1000">
                        <a:effectLst/>
                      </a:endParaRPr>
                    </a:p>
                    <a:p>
                      <a:pPr marL="1905" marR="38100" algn="ctr">
                        <a:spcAft>
                          <a:spcPts val="0"/>
                        </a:spcAft>
                      </a:pPr>
                      <a:r>
                        <a:rPr lang="en-US" sz="1000">
                          <a:effectLst/>
                        </a:rPr>
                        <a:t>30 semaines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1440" marR="9525" indent="-56515" algn="ctr">
                        <a:spcAft>
                          <a:spcPts val="0"/>
                        </a:spcAft>
                      </a:pPr>
                      <a:r>
                        <a:rPr lang="en-US" sz="1000">
                          <a:effectLst/>
                        </a:rPr>
                        <a:t>Première prof</a:t>
                      </a:r>
                      <a:endParaRPr lang="fr-FR" sz="1000">
                        <a:effectLst/>
                      </a:endParaRPr>
                    </a:p>
                    <a:p>
                      <a:pPr marL="91440" marR="9525" indent="-56515" algn="ctr">
                        <a:spcAft>
                          <a:spcPts val="0"/>
                        </a:spcAft>
                      </a:pPr>
                      <a:r>
                        <a:rPr lang="en-US" sz="1000">
                          <a:effectLst/>
                        </a:rPr>
                        <a:t>28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algn="ctr">
                        <a:spcAft>
                          <a:spcPts val="0"/>
                        </a:spcAft>
                      </a:pPr>
                      <a:r>
                        <a:rPr lang="en-US" sz="1000">
                          <a:effectLst/>
                        </a:rPr>
                        <a:t>Terminale prof</a:t>
                      </a:r>
                      <a:endParaRPr lang="fr-FR" sz="1000">
                        <a:effectLst/>
                      </a:endParaRPr>
                    </a:p>
                    <a:p>
                      <a:pPr marL="1905" algn="ctr">
                        <a:spcAft>
                          <a:spcPts val="0"/>
                        </a:spcAft>
                      </a:pPr>
                      <a:r>
                        <a:rPr lang="en-US" sz="1000">
                          <a:effectLst/>
                        </a:rPr>
                        <a:t>22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59410" marR="90170" indent="-245745" algn="ctr">
                        <a:spcAft>
                          <a:spcPts val="0"/>
                        </a:spcAft>
                      </a:pPr>
                      <a:r>
                        <a:rPr lang="en-US" sz="1000">
                          <a:effectLst/>
                        </a:rPr>
                        <a:t>Total sur 3 ans</a:t>
                      </a:r>
                      <a:endParaRPr lang="fr-FR" sz="1000">
                        <a:effectLst/>
                      </a:endParaRPr>
                    </a:p>
                    <a:p>
                      <a:pPr marL="359410" marR="90170" indent="-245745" algn="ctr">
                        <a:spcAft>
                          <a:spcPts val="0"/>
                        </a:spcAft>
                      </a:pPr>
                      <a:r>
                        <a:rPr lang="en-US" sz="1000">
                          <a:effectLst/>
                        </a:rPr>
                        <a:t>80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0"/>
                  </a:ext>
                </a:extLst>
              </a:tr>
              <a:tr h="197528">
                <a:tc>
                  <a:txBody>
                    <a:bodyPr/>
                    <a:lstStyle/>
                    <a:p>
                      <a:pPr marL="15875" marR="541655">
                        <a:spcAft>
                          <a:spcPts val="0"/>
                        </a:spcAft>
                      </a:pPr>
                      <a:r>
                        <a:rPr lang="en-US" sz="1000">
                          <a:effectLst/>
                        </a:rPr>
                        <a:t>ENSEIGNEMENTS PROFESSIONNELS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450                             </a:t>
                      </a:r>
                      <a:r>
                        <a:rPr lang="en-US" sz="1000" dirty="0">
                          <a:solidFill>
                            <a:srgbClr val="C00000"/>
                          </a:solidFill>
                          <a:effectLst/>
                        </a:rPr>
                        <a:t>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420                          </a:t>
                      </a:r>
                      <a:r>
                        <a:rPr lang="en-US" sz="1000" dirty="0">
                          <a:solidFill>
                            <a:srgbClr val="C00000"/>
                          </a:solidFill>
                          <a:effectLst/>
                        </a:rPr>
                        <a:t>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19685">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319                                 </a:t>
                      </a:r>
                      <a:r>
                        <a:rPr lang="en-US" sz="1000" dirty="0">
                          <a:solidFill>
                            <a:srgbClr val="C00000"/>
                          </a:solidFill>
                          <a:effectLst/>
                        </a:rPr>
                        <a:t>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0">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1 189</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1"/>
                  </a:ext>
                </a:extLst>
              </a:tr>
              <a:tr h="144664">
                <a:tc>
                  <a:txBody>
                    <a:bodyPr/>
                    <a:lstStyle/>
                    <a:p>
                      <a:pPr marL="15875">
                        <a:spcAft>
                          <a:spcPts val="0"/>
                        </a:spcAft>
                      </a:pPr>
                      <a:r>
                        <a:rPr lang="en-US" sz="1000">
                          <a:effectLst/>
                        </a:rPr>
                        <a:t>Enseignement professionnel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360                         </a:t>
                      </a:r>
                      <a:r>
                        <a:rPr lang="en-US" sz="1000" dirty="0">
                          <a:solidFill>
                            <a:srgbClr val="C00000"/>
                          </a:solidFill>
                          <a:effectLst/>
                        </a:rPr>
                        <a:t>12h/s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294                   </a:t>
                      </a:r>
                      <a:r>
                        <a:rPr lang="en-US" sz="1000" dirty="0">
                          <a:solidFill>
                            <a:srgbClr val="C00000"/>
                          </a:solidFill>
                          <a:effectLst/>
                        </a:rPr>
                        <a:t>10,5h/s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231                          </a:t>
                      </a:r>
                      <a:r>
                        <a:rPr lang="en-US" sz="1000" dirty="0">
                          <a:solidFill>
                            <a:srgbClr val="C00000"/>
                          </a:solidFill>
                          <a:effectLst/>
                        </a:rPr>
                        <a:t>10,5h/s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885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2"/>
                  </a:ext>
                </a:extLst>
              </a:tr>
              <a:tr h="202886">
                <a:tc>
                  <a:txBody>
                    <a:bodyPr/>
                    <a:lstStyle/>
                    <a:p>
                      <a:pPr marL="15875" marR="72390">
                        <a:spcAft>
                          <a:spcPts val="0"/>
                        </a:spcAft>
                      </a:pPr>
                      <a:r>
                        <a:rPr lang="en-US" sz="1000">
                          <a:effectLst/>
                        </a:rPr>
                        <a:t>Enseignements professionnels et français en co-intervention (a)</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15                           </a:t>
                      </a:r>
                      <a:r>
                        <a:rPr lang="en-US" sz="1000" dirty="0">
                          <a:solidFill>
                            <a:srgbClr val="C00000"/>
                          </a:solidFill>
                          <a:effectLst/>
                        </a:rPr>
                        <a:t>0,5h/</a:t>
                      </a:r>
                      <a:r>
                        <a:rPr lang="en-US" sz="1000" dirty="0">
                          <a:effectLst/>
                        </a:rPr>
                        <a:t>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14                       </a:t>
                      </a:r>
                      <a:r>
                        <a:rPr lang="en-US" sz="1000" dirty="0">
                          <a:solidFill>
                            <a:srgbClr val="C00000"/>
                          </a:solidFill>
                          <a:effectLst/>
                        </a:rPr>
                        <a:t>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29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3"/>
                  </a:ext>
                </a:extLst>
              </a:tr>
              <a:tr h="257180">
                <a:tc>
                  <a:txBody>
                    <a:bodyPr/>
                    <a:lstStyle/>
                    <a:p>
                      <a:pPr marR="83820">
                        <a:spcAft>
                          <a:spcPts val="0"/>
                        </a:spcAft>
                      </a:pPr>
                      <a:r>
                        <a:rPr lang="en-US" sz="1000" dirty="0" err="1">
                          <a:effectLst/>
                        </a:rPr>
                        <a:t>Enseignements</a:t>
                      </a:r>
                      <a:r>
                        <a:rPr lang="en-US" sz="1000" dirty="0">
                          <a:effectLst/>
                        </a:rPr>
                        <a:t> </a:t>
                      </a:r>
                      <a:r>
                        <a:rPr lang="en-US" sz="1000" dirty="0" err="1">
                          <a:effectLst/>
                        </a:rPr>
                        <a:t>professionnels</a:t>
                      </a:r>
                      <a:r>
                        <a:rPr lang="en-US" sz="1000" dirty="0">
                          <a:effectLst/>
                        </a:rPr>
                        <a:t> et </a:t>
                      </a:r>
                      <a:r>
                        <a:rPr lang="en-US" sz="1000" dirty="0" err="1">
                          <a:effectLst/>
                        </a:rPr>
                        <a:t>mathématiques</a:t>
                      </a:r>
                      <a:r>
                        <a:rPr lang="en-US" sz="1000" dirty="0">
                          <a:effectLst/>
                        </a:rPr>
                        <a:t>-sciences </a:t>
                      </a:r>
                      <a:r>
                        <a:rPr lang="en-US" sz="1000" dirty="0" err="1">
                          <a:effectLst/>
                        </a:rPr>
                        <a:t>en</a:t>
                      </a:r>
                      <a:r>
                        <a:rPr lang="en-US" sz="1000" dirty="0">
                          <a:effectLst/>
                        </a:rPr>
                        <a:t> co-intervention (a)</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15                           </a:t>
                      </a:r>
                      <a:r>
                        <a:rPr lang="en-US" sz="1000" dirty="0">
                          <a:solidFill>
                            <a:srgbClr val="C00000"/>
                          </a:solidFill>
                          <a:effectLst/>
                        </a:rPr>
                        <a:t>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14                       </a:t>
                      </a:r>
                      <a:r>
                        <a:rPr lang="en-US" sz="1000" dirty="0">
                          <a:solidFill>
                            <a:srgbClr val="C00000"/>
                          </a:solidFill>
                          <a:effectLst/>
                        </a:rPr>
                        <a:t>0,5h/s</a:t>
                      </a:r>
                      <a:r>
                        <a:rPr lang="en-US"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fr-FR" sz="1000">
                        <a:effectLst/>
                      </a:endParaRPr>
                    </a:p>
                    <a:p>
                      <a:pPr marL="19050">
                        <a:spcAft>
                          <a:spcPts val="0"/>
                        </a:spcAft>
                      </a:pPr>
                      <a:r>
                        <a:rPr lang="en-US" sz="1000">
                          <a:effectLst/>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29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4"/>
                  </a:ext>
                </a:extLst>
              </a:tr>
              <a:tr h="138234">
                <a:tc>
                  <a:txBody>
                    <a:bodyPr/>
                    <a:lstStyle/>
                    <a:p>
                      <a:pPr marL="15875">
                        <a:spcAft>
                          <a:spcPts val="0"/>
                        </a:spcAft>
                      </a:pPr>
                      <a:r>
                        <a:rPr lang="en-US" sz="1000">
                          <a:effectLst/>
                        </a:rPr>
                        <a:t>Réalisation d'un projet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a:effectLst/>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42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22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64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5"/>
                  </a:ext>
                </a:extLst>
              </a:tr>
              <a:tr h="196100">
                <a:tc>
                  <a:txBody>
                    <a:bodyPr/>
                    <a:lstStyle/>
                    <a:p>
                      <a:pPr marL="15875" marR="838835">
                        <a:spcAft>
                          <a:spcPts val="0"/>
                        </a:spcAft>
                      </a:pPr>
                      <a:r>
                        <a:rPr lang="en-US" sz="1000">
                          <a:effectLst/>
                        </a:rPr>
                        <a:t>Prévention-santé-environnement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33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91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6"/>
                  </a:ext>
                </a:extLst>
              </a:tr>
              <a:tr h="198600">
                <a:tc>
                  <a:txBody>
                    <a:bodyPr/>
                    <a:lstStyle/>
                    <a:p>
                      <a:pPr marR="626110">
                        <a:spcAft>
                          <a:spcPts val="0"/>
                        </a:spcAft>
                      </a:pPr>
                      <a:r>
                        <a:rPr lang="en-US" sz="1000">
                          <a:effectLst/>
                        </a:rPr>
                        <a:t>Eco-gestion ou éco-droit (selon la spécialité)</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 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33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91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7"/>
                  </a:ext>
                </a:extLst>
              </a:tr>
              <a:tr h="185384">
                <a:tc>
                  <a:txBody>
                    <a:bodyPr/>
                    <a:lstStyle/>
                    <a:p>
                      <a:pPr marL="15875" marR="584200">
                        <a:spcAft>
                          <a:spcPts val="0"/>
                        </a:spcAft>
                      </a:pPr>
                      <a:r>
                        <a:rPr lang="en-US" sz="1000">
                          <a:effectLst/>
                        </a:rPr>
                        <a:t>ENSEIGNEMENTS GÉNÉRAUX</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a:effectLst/>
                        </a:rPr>
                        <a:t>390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a:effectLst/>
                        </a:rPr>
                        <a:t>350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330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1 070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8"/>
                  </a:ext>
                </a:extLst>
              </a:tr>
              <a:tr h="203243">
                <a:tc>
                  <a:txBody>
                    <a:bodyPr/>
                    <a:lstStyle/>
                    <a:p>
                      <a:pPr marL="15875" marR="135890">
                        <a:spcAft>
                          <a:spcPts val="0"/>
                        </a:spcAft>
                      </a:pPr>
                      <a:r>
                        <a:rPr lang="en-US" sz="1000">
                          <a:effectLst/>
                        </a:rPr>
                        <a:t>Français, histoire-géographie et enseignement moral et civique (b)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120                            </a:t>
                      </a:r>
                      <a:r>
                        <a:rPr lang="en-US" sz="1000" dirty="0">
                          <a:solidFill>
                            <a:srgbClr val="C00000"/>
                          </a:solidFill>
                          <a:effectLst/>
                        </a:rPr>
                        <a:t>4h/s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98                       </a:t>
                      </a:r>
                      <a:r>
                        <a:rPr lang="en-US" sz="1000" dirty="0">
                          <a:solidFill>
                            <a:srgbClr val="C00000"/>
                          </a:solidFill>
                          <a:effectLst/>
                        </a:rPr>
                        <a:t>3,5h/s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99                              </a:t>
                      </a:r>
                      <a:r>
                        <a:rPr lang="en-US" sz="1000" dirty="0">
                          <a:solidFill>
                            <a:srgbClr val="C00000"/>
                          </a:solidFill>
                          <a:effectLst/>
                        </a:rPr>
                        <a:t>4,5h/s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317</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9"/>
                  </a:ext>
                </a:extLst>
              </a:tr>
              <a:tr h="150379">
                <a:tc>
                  <a:txBody>
                    <a:bodyPr/>
                    <a:lstStyle/>
                    <a:p>
                      <a:pPr marL="15875">
                        <a:spcAft>
                          <a:spcPts val="0"/>
                        </a:spcAft>
                      </a:pPr>
                      <a:r>
                        <a:rPr lang="en-US" sz="1000">
                          <a:effectLst/>
                        </a:rPr>
                        <a:t>Mathématiques (b)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60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56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55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171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0"/>
                  </a:ext>
                </a:extLst>
              </a:tr>
              <a:tr h="152165">
                <a:tc>
                  <a:txBody>
                    <a:bodyPr/>
                    <a:lstStyle/>
                    <a:p>
                      <a:pPr marL="15875">
                        <a:spcAft>
                          <a:spcPts val="0"/>
                        </a:spcAft>
                      </a:pPr>
                      <a:r>
                        <a:rPr lang="en-US" sz="1000">
                          <a:effectLst/>
                        </a:rPr>
                        <a:t>Langue vivante A</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60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56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55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171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1"/>
                  </a:ext>
                </a:extLst>
              </a:tr>
              <a:tr h="195028">
                <a:tc>
                  <a:txBody>
                    <a:bodyPr/>
                    <a:lstStyle/>
                    <a:p>
                      <a:pPr marL="15875" marR="102235">
                        <a:spcAft>
                          <a:spcPts val="0"/>
                        </a:spcAft>
                      </a:pPr>
                      <a:r>
                        <a:rPr lang="en-US" sz="1000">
                          <a:effectLst/>
                        </a:rPr>
                        <a:t>Physique-chimie ou langue vivante B (selon la spécialité)</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45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42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33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120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2"/>
                  </a:ext>
                </a:extLst>
              </a:tr>
              <a:tr h="167524">
                <a:tc>
                  <a:txBody>
                    <a:bodyPr/>
                    <a:lstStyle/>
                    <a:p>
                      <a:pPr marL="15875" marR="419735">
                        <a:spcAft>
                          <a:spcPts val="0"/>
                        </a:spcAft>
                      </a:pPr>
                      <a:r>
                        <a:rPr lang="en-US" sz="1000">
                          <a:effectLst/>
                        </a:rPr>
                        <a:t>Arts appliqués et culture artistique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22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80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3"/>
                  </a:ext>
                </a:extLst>
              </a:tr>
              <a:tr h="149664">
                <a:tc>
                  <a:txBody>
                    <a:bodyPr/>
                    <a:lstStyle/>
                    <a:p>
                      <a:pPr marL="15875">
                        <a:spcAft>
                          <a:spcPts val="0"/>
                        </a:spcAft>
                      </a:pPr>
                      <a:r>
                        <a:rPr lang="en-US" sz="1000">
                          <a:effectLst/>
                        </a:rPr>
                        <a:t>Education physique et sportive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75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70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66                                 </a:t>
                      </a:r>
                      <a:r>
                        <a:rPr lang="en-US" sz="1000" dirty="0">
                          <a:solidFill>
                            <a:srgbClr val="C00000"/>
                          </a:solidFill>
                          <a:effectLst/>
                        </a:rPr>
                        <a:t>3h/s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211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4"/>
                  </a:ext>
                </a:extLst>
              </a:tr>
              <a:tr h="197528">
                <a:tc>
                  <a:txBody>
                    <a:bodyPr/>
                    <a:lstStyle/>
                    <a:p>
                      <a:pPr marL="14605">
                        <a:spcAft>
                          <a:spcPts val="0"/>
                        </a:spcAft>
                      </a:pPr>
                      <a:r>
                        <a:rPr lang="en-US" sz="1000">
                          <a:effectLst/>
                        </a:rPr>
                        <a:t>SOUTIEN AU PARCOURS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33                             </a:t>
                      </a:r>
                      <a:r>
                        <a:rPr lang="en-US" sz="1000" dirty="0">
                          <a:solidFill>
                            <a:srgbClr val="C00000"/>
                          </a:solidFill>
                          <a:effectLst/>
                        </a:rPr>
                        <a:t> 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150">
                        <a:spcAft>
                          <a:spcPts val="0"/>
                        </a:spcAft>
                      </a:pPr>
                      <a:r>
                        <a:rPr lang="en-US" sz="1000">
                          <a:effectLst/>
                        </a:rPr>
                        <a:t>91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5"/>
                  </a:ext>
                </a:extLst>
              </a:tr>
              <a:tr h="195385">
                <a:tc>
                  <a:txBody>
                    <a:bodyPr/>
                    <a:lstStyle/>
                    <a:p>
                      <a:pPr marL="14605">
                        <a:spcAft>
                          <a:spcPts val="0"/>
                        </a:spcAft>
                      </a:pPr>
                      <a:r>
                        <a:rPr lang="en-US" sz="1000">
                          <a:effectLst/>
                        </a:rPr>
                        <a:t>TOTAL DES HEURES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870                         </a:t>
                      </a:r>
                      <a:r>
                        <a:rPr lang="en-US" sz="1000" b="1" dirty="0">
                          <a:solidFill>
                            <a:srgbClr val="C00000"/>
                          </a:solidFill>
                          <a:effectLst/>
                        </a:rPr>
                        <a:t>29h/s</a:t>
                      </a:r>
                      <a:endParaRPr lang="fr-FR"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798                   </a:t>
                      </a:r>
                      <a:r>
                        <a:rPr lang="en-US" sz="1000" b="1" dirty="0">
                          <a:solidFill>
                            <a:srgbClr val="C00000"/>
                          </a:solidFill>
                          <a:effectLst/>
                        </a:rPr>
                        <a:t>28,5h/s</a:t>
                      </a:r>
                      <a:endParaRPr lang="fr-FR"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682                             </a:t>
                      </a:r>
                      <a:r>
                        <a:rPr lang="en-US" sz="1000" b="1" dirty="0">
                          <a:solidFill>
                            <a:srgbClr val="C00000"/>
                          </a:solidFill>
                          <a:effectLst/>
                        </a:rPr>
                        <a:t>31h/s</a:t>
                      </a:r>
                      <a:endParaRPr lang="fr-FR"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2 350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6"/>
                  </a:ext>
                </a:extLst>
              </a:tr>
              <a:tr h="225971">
                <a:tc>
                  <a:txBody>
                    <a:bodyPr/>
                    <a:lstStyle/>
                    <a:p>
                      <a:pPr marL="15875" marR="84455">
                        <a:spcAft>
                          <a:spcPts val="0"/>
                        </a:spcAft>
                      </a:pPr>
                      <a:r>
                        <a:rPr lang="en-US" sz="1000">
                          <a:effectLst/>
                        </a:rPr>
                        <a:t>PFMP OBLIGATOIRE POUR L’EXAMEN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6670">
                        <a:spcAft>
                          <a:spcPts val="0"/>
                        </a:spcAft>
                      </a:pPr>
                      <a:r>
                        <a:rPr lang="en-US" sz="1000" dirty="0">
                          <a:effectLst/>
                        </a:rPr>
                        <a:t>4 à 6 </a:t>
                      </a:r>
                      <a:r>
                        <a:rPr lang="en-US" sz="1000" dirty="0" err="1">
                          <a:effectLst/>
                        </a:rPr>
                        <a:t>semaines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41275">
                        <a:spcAft>
                          <a:spcPts val="0"/>
                        </a:spcAft>
                      </a:pPr>
                      <a:r>
                        <a:rPr lang="en-US" sz="1000">
                          <a:effectLst/>
                        </a:rPr>
                        <a:t>6 à 8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6 </a:t>
                      </a:r>
                      <a:r>
                        <a:rPr lang="en-US" sz="1000" dirty="0" err="1">
                          <a:effectLst/>
                        </a:rPr>
                        <a:t>semaines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16 à 20</a:t>
                      </a:r>
                      <a:endParaRPr lang="fr-FR" sz="1000">
                        <a:effectLst/>
                      </a:endParaRPr>
                    </a:p>
                    <a:p>
                      <a:pPr marL="19050">
                        <a:spcAft>
                          <a:spcPts val="0"/>
                        </a:spcAft>
                      </a:pPr>
                      <a:r>
                        <a:rPr lang="en-US" sz="1000">
                          <a:effectLst/>
                        </a:rPr>
                        <a:t>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7"/>
                  </a:ext>
                </a:extLst>
              </a:tr>
              <a:tr h="428633">
                <a:tc>
                  <a:txBody>
                    <a:bodyPr/>
                    <a:lstStyle/>
                    <a:p>
                      <a:pPr marR="690245">
                        <a:spcAft>
                          <a:spcPts val="0"/>
                        </a:spcAft>
                      </a:pPr>
                      <a:r>
                        <a:rPr lang="en-US" sz="1000" dirty="0">
                          <a:effectLst/>
                        </a:rPr>
                        <a:t>PARCOURS DIFFERENCIÉS :</a:t>
                      </a:r>
                      <a:endParaRPr lang="fr-FR" sz="1000" dirty="0">
                        <a:effectLst/>
                      </a:endParaRPr>
                    </a:p>
                  </a:txBody>
                  <a:tcPr marL="0" marR="0" marT="0" marB="0"/>
                </a:tc>
                <a:tc>
                  <a:txBody>
                    <a:bodyPr/>
                    <a:lstStyle/>
                    <a:p>
                      <a:pPr>
                        <a:spcAft>
                          <a:spcPts val="0"/>
                        </a:spcAft>
                      </a:pPr>
                      <a:r>
                        <a:rPr lang="en-US"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marR="163195">
                        <a:spcAft>
                          <a:spcPts val="0"/>
                        </a:spcAft>
                        <a:tabLst>
                          <a:tab pos="108585" algn="l"/>
                        </a:tabLst>
                      </a:pPr>
                      <a:r>
                        <a:rPr lang="en-US" sz="1000">
                          <a:effectLst/>
                        </a:rPr>
                        <a:t>PFMP</a:t>
                      </a:r>
                      <a:endParaRPr lang="fr-FR" sz="1000">
                        <a:effectLst/>
                      </a:endParaRPr>
                    </a:p>
                    <a:p>
                      <a:pPr marL="19050" marR="94615">
                        <a:spcAft>
                          <a:spcPts val="0"/>
                        </a:spcAft>
                        <a:tabLst>
                          <a:tab pos="108585" algn="l"/>
                        </a:tabLst>
                      </a:pPr>
                      <a:r>
                        <a:rPr lang="en-US" sz="1000">
                          <a:effectLst/>
                        </a:rPr>
                        <a:t>Préparation poursuite d’études : (30 h/s)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fr-FR" sz="1000">
                        <a:effectLst/>
                      </a:endParaRPr>
                    </a:p>
                    <a:p>
                      <a:pPr>
                        <a:spcAft>
                          <a:spcPts val="0"/>
                        </a:spcAft>
                      </a:pPr>
                      <a:r>
                        <a:rPr lang="en-US" sz="1000">
                          <a:effectLst/>
                        </a:rPr>
                        <a:t> </a:t>
                      </a:r>
                      <a:endParaRPr lang="fr-FR" sz="1000">
                        <a:effectLst/>
                      </a:endParaRPr>
                    </a:p>
                    <a:p>
                      <a:pPr>
                        <a:spcAft>
                          <a:spcPts val="0"/>
                        </a:spcAft>
                      </a:pPr>
                      <a:r>
                        <a:rPr lang="en-US" sz="1000">
                          <a:effectLst/>
                        </a:rPr>
                        <a:t>6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8"/>
                  </a:ext>
                </a:extLst>
              </a:tr>
              <a:tr h="541506">
                <a:tc gridSpan="5">
                  <a:txBody>
                    <a:bodyPr/>
                    <a:lstStyle/>
                    <a:p>
                      <a:pPr marL="15875">
                        <a:spcAft>
                          <a:spcPts val="0"/>
                        </a:spcAft>
                      </a:pPr>
                      <a:r>
                        <a:rPr lang="en-US" sz="1000" dirty="0">
                          <a:effectLst/>
                        </a:rPr>
                        <a:t>(*)      Volume </a:t>
                      </a:r>
                      <a:r>
                        <a:rPr lang="en-US" sz="1000" dirty="0" err="1">
                          <a:effectLst/>
                        </a:rPr>
                        <a:t>horaire</a:t>
                      </a:r>
                      <a:r>
                        <a:rPr lang="en-US" sz="1000" dirty="0">
                          <a:effectLst/>
                        </a:rPr>
                        <a:t> </a:t>
                      </a:r>
                      <a:r>
                        <a:rPr lang="en-US" sz="1000" dirty="0" err="1">
                          <a:effectLst/>
                        </a:rPr>
                        <a:t>élève</a:t>
                      </a:r>
                      <a:r>
                        <a:rPr lang="en-US" sz="1000" dirty="0">
                          <a:effectLst/>
                        </a:rPr>
                        <a:t> </a:t>
                      </a:r>
                      <a:r>
                        <a:rPr lang="en-US" sz="1000" dirty="0" err="1">
                          <a:effectLst/>
                        </a:rPr>
                        <a:t>identique</a:t>
                      </a:r>
                      <a:r>
                        <a:rPr lang="en-US" sz="1000" dirty="0">
                          <a:effectLst/>
                        </a:rPr>
                        <a:t> </a:t>
                      </a:r>
                      <a:r>
                        <a:rPr lang="en-US" sz="1000" dirty="0" err="1">
                          <a:effectLst/>
                        </a:rPr>
                        <a:t>quelle</a:t>
                      </a:r>
                      <a:r>
                        <a:rPr lang="en-US" sz="1000" dirty="0">
                          <a:effectLst/>
                        </a:rPr>
                        <a:t> que </a:t>
                      </a:r>
                      <a:r>
                        <a:rPr lang="en-US" sz="1000" dirty="0" err="1">
                          <a:effectLst/>
                        </a:rPr>
                        <a:t>soit</a:t>
                      </a:r>
                      <a:r>
                        <a:rPr lang="en-US" sz="1000" dirty="0">
                          <a:effectLst/>
                        </a:rPr>
                        <a:t> la </a:t>
                      </a:r>
                      <a:r>
                        <a:rPr lang="en-US" sz="1000" dirty="0" err="1">
                          <a:effectLst/>
                        </a:rPr>
                        <a:t>spécialité</a:t>
                      </a:r>
                      <a:r>
                        <a:rPr lang="en-US" sz="1000" dirty="0">
                          <a:effectLst/>
                        </a:rPr>
                        <a:t> (2 350h).</a:t>
                      </a:r>
                      <a:endParaRPr lang="fr-FR" sz="1000" dirty="0">
                        <a:effectLst/>
                      </a:endParaRPr>
                    </a:p>
                    <a:p>
                      <a:pPr marL="342900" lvl="0" indent="-342900">
                        <a:spcAft>
                          <a:spcPts val="0"/>
                        </a:spcAft>
                        <a:buSzPts val="1000"/>
                        <a:buFont typeface="Times New Roman" panose="02020603050405020304" pitchFamily="18" charset="0"/>
                        <a:buAutoNum type="alphaLcParenBoth"/>
                        <a:tabLst>
                          <a:tab pos="238760" algn="l"/>
                        </a:tabLst>
                      </a:pPr>
                      <a:r>
                        <a:rPr lang="en-US" sz="1000" spc="-5" dirty="0">
                          <a:effectLst/>
                        </a:rPr>
                        <a:t>La dotation </a:t>
                      </a:r>
                      <a:r>
                        <a:rPr lang="en-US" sz="1000" spc="-5" dirty="0" err="1">
                          <a:effectLst/>
                        </a:rPr>
                        <a:t>horaire</a:t>
                      </a:r>
                      <a:r>
                        <a:rPr lang="en-US" sz="1000" spc="-5" dirty="0">
                          <a:effectLst/>
                        </a:rPr>
                        <a:t> </a:t>
                      </a:r>
                      <a:r>
                        <a:rPr lang="en-US" sz="1000" spc="-5" dirty="0" err="1">
                          <a:effectLst/>
                        </a:rPr>
                        <a:t>professeur</a:t>
                      </a:r>
                      <a:r>
                        <a:rPr lang="en-US" sz="1000" spc="-5" dirty="0">
                          <a:effectLst/>
                        </a:rPr>
                        <a:t> </a:t>
                      </a:r>
                      <a:r>
                        <a:rPr lang="en-US" sz="1000" spc="-5" dirty="0" err="1">
                          <a:effectLst/>
                        </a:rPr>
                        <a:t>est</a:t>
                      </a:r>
                      <a:r>
                        <a:rPr lang="en-US" sz="1000" spc="-5" dirty="0">
                          <a:effectLst/>
                        </a:rPr>
                        <a:t> </a:t>
                      </a:r>
                      <a:r>
                        <a:rPr lang="en-US" sz="1000" spc="-5" dirty="0" err="1">
                          <a:effectLst/>
                        </a:rPr>
                        <a:t>égale</a:t>
                      </a:r>
                      <a:r>
                        <a:rPr lang="en-US" sz="1000" spc="-5" dirty="0">
                          <a:effectLst/>
                        </a:rPr>
                        <a:t> au double du volume </a:t>
                      </a:r>
                      <a:r>
                        <a:rPr lang="en-US" sz="1000" spc="-5" dirty="0" err="1">
                          <a:effectLst/>
                        </a:rPr>
                        <a:t>horaire</a:t>
                      </a:r>
                      <a:r>
                        <a:rPr lang="en-US" sz="1000" spc="-35" dirty="0">
                          <a:effectLst/>
                        </a:rPr>
                        <a:t> </a:t>
                      </a:r>
                      <a:r>
                        <a:rPr lang="en-US" sz="1000" spc="-5" dirty="0" err="1">
                          <a:effectLst/>
                        </a:rPr>
                        <a:t>élève</a:t>
                      </a:r>
                      <a:r>
                        <a:rPr lang="en-US" sz="1000" spc="-5" dirty="0">
                          <a:effectLst/>
                        </a:rPr>
                        <a:t>.</a:t>
                      </a:r>
                      <a:endParaRPr lang="fr-FR" sz="1000" spc="-5" dirty="0">
                        <a:effectLst/>
                      </a:endParaRPr>
                    </a:p>
                    <a:p>
                      <a:pPr marL="342900" marR="136525" lvl="0" indent="-342900">
                        <a:spcAft>
                          <a:spcPts val="0"/>
                        </a:spcAft>
                        <a:buSzPts val="1000"/>
                        <a:buFont typeface="Times New Roman" panose="02020603050405020304" pitchFamily="18" charset="0"/>
                        <a:buAutoNum type="alphaLcParenBoth"/>
                        <a:tabLst>
                          <a:tab pos="238760" algn="l"/>
                        </a:tabLst>
                      </a:pPr>
                      <a:r>
                        <a:rPr lang="en-US" sz="1000" spc="-5" dirty="0">
                          <a:effectLst/>
                        </a:rPr>
                        <a:t>Les </a:t>
                      </a:r>
                      <a:r>
                        <a:rPr lang="en-US" sz="1000" spc="-5" dirty="0" err="1">
                          <a:effectLst/>
                        </a:rPr>
                        <a:t>heures</a:t>
                      </a:r>
                      <a:r>
                        <a:rPr lang="en-US" sz="1000" spc="-5" dirty="0">
                          <a:effectLst/>
                        </a:rPr>
                        <a:t> de </a:t>
                      </a:r>
                      <a:r>
                        <a:rPr lang="en-US" sz="1000" spc="-5" dirty="0" err="1">
                          <a:effectLst/>
                        </a:rPr>
                        <a:t>français</a:t>
                      </a:r>
                      <a:r>
                        <a:rPr lang="en-US" sz="1000" spc="-5" dirty="0">
                          <a:effectLst/>
                        </a:rPr>
                        <a:t> et de </a:t>
                      </a:r>
                      <a:r>
                        <a:rPr lang="en-US" sz="1000" spc="-5" dirty="0" err="1">
                          <a:effectLst/>
                        </a:rPr>
                        <a:t>mathématiques</a:t>
                      </a:r>
                      <a:r>
                        <a:rPr lang="en-US" sz="1000" spc="-5" dirty="0">
                          <a:effectLst/>
                        </a:rPr>
                        <a:t> </a:t>
                      </a:r>
                      <a:r>
                        <a:rPr lang="en-US" sz="1000" spc="-5" dirty="0" err="1">
                          <a:effectLst/>
                        </a:rPr>
                        <a:t>en</a:t>
                      </a:r>
                      <a:r>
                        <a:rPr lang="en-US" sz="1000" spc="-5" dirty="0">
                          <a:effectLst/>
                        </a:rPr>
                        <a:t> </a:t>
                      </a:r>
                      <a:r>
                        <a:rPr lang="en-US" sz="1000" spc="-5" dirty="0" err="1">
                          <a:effectLst/>
                        </a:rPr>
                        <a:t>seconde</a:t>
                      </a:r>
                      <a:r>
                        <a:rPr lang="en-US" sz="1000" spc="-5" dirty="0">
                          <a:effectLst/>
                        </a:rPr>
                        <a:t> et </a:t>
                      </a:r>
                      <a:r>
                        <a:rPr lang="en-US" sz="1000" spc="-5" dirty="0" err="1">
                          <a:effectLst/>
                        </a:rPr>
                        <a:t>en</a:t>
                      </a:r>
                      <a:r>
                        <a:rPr lang="en-US" sz="1000" spc="-5" dirty="0">
                          <a:effectLst/>
                        </a:rPr>
                        <a:t> première</a:t>
                      </a:r>
                      <a:r>
                        <a:rPr lang="fr-FR" sz="1000" spc="-5" dirty="0">
                          <a:effectLst/>
                        </a:rPr>
                        <a:t> professionnelle</a:t>
                      </a:r>
                      <a:r>
                        <a:rPr lang="en-US" sz="1000" spc="-5" dirty="0">
                          <a:effectLst/>
                        </a:rPr>
                        <a:t> font </a:t>
                      </a:r>
                      <a:r>
                        <a:rPr lang="en-US" sz="1000" spc="-5" dirty="0" err="1">
                          <a:effectLst/>
                        </a:rPr>
                        <a:t>l’objet</a:t>
                      </a:r>
                      <a:r>
                        <a:rPr lang="en-US" sz="1000" spc="-5" dirty="0">
                          <a:effectLst/>
                        </a:rPr>
                        <a:t> de </a:t>
                      </a:r>
                      <a:r>
                        <a:rPr lang="en-US" sz="1000" spc="-5" dirty="0" err="1">
                          <a:effectLst/>
                        </a:rPr>
                        <a:t>groupes</a:t>
                      </a:r>
                      <a:r>
                        <a:rPr lang="en-US" sz="1000" spc="-5" dirty="0">
                          <a:effectLst/>
                        </a:rPr>
                        <a:t> à </a:t>
                      </a:r>
                      <a:r>
                        <a:rPr lang="en-US" sz="1000" spc="-5" dirty="0" err="1">
                          <a:effectLst/>
                        </a:rPr>
                        <a:t>effectifs</a:t>
                      </a:r>
                      <a:r>
                        <a:rPr lang="en-US" sz="1000" spc="-5" dirty="0">
                          <a:effectLst/>
                        </a:rPr>
                        <a:t> </a:t>
                      </a:r>
                      <a:r>
                        <a:rPr lang="en-US" sz="1000" spc="-5" dirty="0" err="1">
                          <a:effectLst/>
                        </a:rPr>
                        <a:t>réduits</a:t>
                      </a:r>
                      <a:r>
                        <a:rPr lang="en-US" sz="1000" spc="-5" dirty="0">
                          <a:effectLst/>
                        </a:rPr>
                        <a:t> </a:t>
                      </a:r>
                      <a:r>
                        <a:rPr lang="en-US" sz="1000" spc="-5" dirty="0" err="1">
                          <a:effectLst/>
                        </a:rPr>
                        <a:t>s’appuyant</a:t>
                      </a:r>
                      <a:r>
                        <a:rPr lang="en-US" sz="1000" spc="-5" dirty="0">
                          <a:effectLst/>
                        </a:rPr>
                        <a:t> sur les </a:t>
                      </a:r>
                      <a:r>
                        <a:rPr lang="en-US" sz="1000" spc="-5" dirty="0" err="1">
                          <a:effectLst/>
                        </a:rPr>
                        <a:t>besoins</a:t>
                      </a:r>
                      <a:r>
                        <a:rPr lang="en-US" sz="1000" spc="-5" dirty="0">
                          <a:effectLst/>
                        </a:rPr>
                        <a:t> des </a:t>
                      </a:r>
                      <a:r>
                        <a:rPr lang="en-US" sz="1000" spc="-5" dirty="0" err="1">
                          <a:effectLst/>
                        </a:rPr>
                        <a:t>élèves</a:t>
                      </a:r>
                      <a:r>
                        <a:rPr lang="en-US" sz="1000" spc="-5" dirty="0">
                          <a:effectLst/>
                        </a:rPr>
                        <a:t> pour </a:t>
                      </a:r>
                      <a:r>
                        <a:rPr lang="en-US" sz="1000" spc="-5" dirty="0" err="1">
                          <a:effectLst/>
                        </a:rPr>
                        <a:t>renforcer</a:t>
                      </a:r>
                      <a:r>
                        <a:rPr lang="en-US" sz="1000" spc="-5" dirty="0">
                          <a:effectLst/>
                        </a:rPr>
                        <a:t> </a:t>
                      </a:r>
                      <a:r>
                        <a:rPr lang="en-US" sz="1000" spc="-5" dirty="0" err="1">
                          <a:effectLst/>
                        </a:rPr>
                        <a:t>l’acquisition</a:t>
                      </a:r>
                      <a:r>
                        <a:rPr lang="en-US" sz="1000" spc="-5" dirty="0">
                          <a:effectLst/>
                        </a:rPr>
                        <a:t> des </a:t>
                      </a:r>
                      <a:r>
                        <a:rPr lang="en-US" sz="1000" spc="-5" dirty="0" err="1">
                          <a:effectLst/>
                        </a:rPr>
                        <a:t>savoirs</a:t>
                      </a:r>
                      <a:r>
                        <a:rPr lang="en-US" sz="1000" spc="-5" dirty="0">
                          <a:effectLst/>
                        </a:rPr>
                        <a:t> </a:t>
                      </a:r>
                      <a:r>
                        <a:rPr lang="en-US" sz="1000" spc="-5" dirty="0" err="1">
                          <a:effectLst/>
                        </a:rPr>
                        <a:t>fondamentaux</a:t>
                      </a:r>
                      <a:r>
                        <a:rPr lang="en-US" sz="1000" spc="-5" dirty="0">
                          <a:effectLst/>
                        </a:rPr>
                        <a:t>, sur la base de </a:t>
                      </a:r>
                      <a:r>
                        <a:rPr lang="en-US" sz="1000" spc="-5" dirty="0" err="1">
                          <a:effectLst/>
                        </a:rPr>
                        <a:t>l’article</a:t>
                      </a:r>
                      <a:r>
                        <a:rPr lang="en-US" sz="1000" spc="-5" dirty="0">
                          <a:effectLst/>
                        </a:rPr>
                        <a:t> 6 et de </a:t>
                      </a:r>
                      <a:r>
                        <a:rPr lang="en-US" sz="1000" spc="-5" dirty="0" err="1">
                          <a:effectLst/>
                        </a:rPr>
                        <a:t>l’annexe</a:t>
                      </a:r>
                      <a:r>
                        <a:rPr lang="en-US" sz="1000" spc="-5" dirty="0">
                          <a:effectLst/>
                        </a:rPr>
                        <a:t> 2 du </a:t>
                      </a:r>
                      <a:r>
                        <a:rPr lang="en-US" sz="1000" spc="-5" dirty="0" err="1">
                          <a:effectLst/>
                        </a:rPr>
                        <a:t>présent</a:t>
                      </a:r>
                      <a:r>
                        <a:rPr lang="en-US" sz="1000" spc="-5" dirty="0">
                          <a:effectLst/>
                        </a:rPr>
                        <a:t> </a:t>
                      </a:r>
                      <a:r>
                        <a:rPr lang="en-US" sz="1000" spc="-5" dirty="0" err="1">
                          <a:effectLst/>
                        </a:rPr>
                        <a:t>arrêté</a:t>
                      </a:r>
                      <a:r>
                        <a:rPr lang="en-US" sz="1000" spc="-5" dirty="0">
                          <a:effectLst/>
                        </a:rPr>
                        <a:t>.</a:t>
                      </a:r>
                      <a:endParaRPr lang="fr-FR" sz="1000" spc="-5"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19"/>
                  </a:ext>
                </a:extLst>
              </a:tr>
            </a:tbl>
          </a:graphicData>
        </a:graphic>
      </p:graphicFrame>
      <p:sp>
        <p:nvSpPr>
          <p:cNvPr id="9" name="Rectangle 8">
            <a:extLst>
              <a:ext uri="{FF2B5EF4-FFF2-40B4-BE49-F238E27FC236}">
                <a16:creationId xmlns:a16="http://schemas.microsoft.com/office/drawing/2014/main" xmlns="" id="{DF276C74-0B4E-94EF-3867-AC33F1B526B9}"/>
              </a:ext>
            </a:extLst>
          </p:cNvPr>
          <p:cNvSpPr/>
          <p:nvPr/>
        </p:nvSpPr>
        <p:spPr>
          <a:xfrm>
            <a:off x="2469033" y="285203"/>
            <a:ext cx="7477688" cy="369332"/>
          </a:xfrm>
          <a:prstGeom prst="rect">
            <a:avLst/>
          </a:prstGeom>
        </p:spPr>
        <p:txBody>
          <a:bodyPr wrap="none">
            <a:spAutoFit/>
          </a:bodyPr>
          <a:lstStyle/>
          <a:p>
            <a:r>
              <a:rPr lang="fr-FR" b="1" dirty="0"/>
              <a:t>MISE EN PLACE DÈS 2024 SUR L’ENSEMBLE DES NIVEAUX DE LA FORMATION </a:t>
            </a:r>
          </a:p>
        </p:txBody>
      </p:sp>
      <p:sp>
        <p:nvSpPr>
          <p:cNvPr id="10" name="Rectangle 9"/>
          <p:cNvSpPr/>
          <p:nvPr/>
        </p:nvSpPr>
        <p:spPr>
          <a:xfrm>
            <a:off x="4208060" y="0"/>
            <a:ext cx="8265994" cy="369332"/>
          </a:xfrm>
          <a:prstGeom prst="rect">
            <a:avLst/>
          </a:prstGeom>
        </p:spPr>
        <p:txBody>
          <a:bodyPr wrap="square">
            <a:spAutoFit/>
          </a:bodyPr>
          <a:lstStyle/>
          <a:p>
            <a:r>
              <a:rPr lang="fr-FR" b="1" dirty="0"/>
              <a:t>LE BAC PRO : - 170H SUR LES TROIS ANS</a:t>
            </a:r>
          </a:p>
        </p:txBody>
      </p:sp>
      <p:sp>
        <p:nvSpPr>
          <p:cNvPr id="2" name="Rectangle 1"/>
          <p:cNvSpPr/>
          <p:nvPr/>
        </p:nvSpPr>
        <p:spPr>
          <a:xfrm>
            <a:off x="7796531" y="1226459"/>
            <a:ext cx="4300408" cy="1600438"/>
          </a:xfrm>
          <a:prstGeom prst="rect">
            <a:avLst/>
          </a:prstGeom>
        </p:spPr>
        <p:txBody>
          <a:bodyPr wrap="none">
            <a:spAutoFit/>
          </a:bodyPr>
          <a:lstStyle/>
          <a:p>
            <a:pPr algn="ctr"/>
            <a:r>
              <a:rPr lang="fr-FR" sz="1400" b="1" dirty="0">
                <a:ea typeface="Arial Unicode MS" panose="020B0604020202020204" pitchFamily="34" charset="-128"/>
              </a:rPr>
              <a:t>EN SECONDE</a:t>
            </a:r>
          </a:p>
          <a:p>
            <a:r>
              <a:rPr lang="fr-FR" sz="1400" b="1" dirty="0">
                <a:ea typeface="Arial Unicode MS" panose="020B0604020202020204" pitchFamily="34" charset="-128"/>
              </a:rPr>
              <a:t>Mise en place de groupe à effectifs réduits « financés » </a:t>
            </a:r>
          </a:p>
          <a:p>
            <a:r>
              <a:rPr lang="fr-FR" sz="1400" b="1" dirty="0">
                <a:ea typeface="Arial Unicode MS" panose="020B0604020202020204" pitchFamily="34" charset="-128"/>
              </a:rPr>
              <a:t>par 15% du VC Heures profs</a:t>
            </a:r>
          </a:p>
          <a:p>
            <a:r>
              <a:rPr lang="fr-FR" sz="1400" b="1" dirty="0">
                <a:ea typeface="Arial Unicode MS" panose="020B0604020202020204" pitchFamily="34" charset="-128"/>
              </a:rPr>
              <a:t>Diminution de la moitié des heures de </a:t>
            </a:r>
            <a:r>
              <a:rPr lang="fr-FR" sz="1400" b="1" dirty="0" err="1">
                <a:ea typeface="Arial Unicode MS" panose="020B0604020202020204" pitchFamily="34" charset="-128"/>
              </a:rPr>
              <a:t>co</a:t>
            </a:r>
            <a:r>
              <a:rPr lang="fr-FR" sz="1400" b="1" dirty="0">
                <a:ea typeface="Arial Unicode MS" panose="020B0604020202020204" pitchFamily="34" charset="-128"/>
              </a:rPr>
              <a:t>-intervention </a:t>
            </a:r>
          </a:p>
          <a:p>
            <a:r>
              <a:rPr lang="fr-FR" sz="1400" b="1" dirty="0">
                <a:ea typeface="Arial Unicode MS" panose="020B0604020202020204" pitchFamily="34" charset="-128"/>
              </a:rPr>
              <a:t>redéployées vers le disciplinaire.</a:t>
            </a:r>
          </a:p>
          <a:p>
            <a:r>
              <a:rPr lang="fr-FR" sz="1400" b="1" dirty="0">
                <a:ea typeface="Arial Unicode MS" panose="020B0604020202020204" pitchFamily="34" charset="-128"/>
              </a:rPr>
              <a:t>Suppression de 60h d’AP</a:t>
            </a:r>
          </a:p>
          <a:p>
            <a:endParaRPr lang="fr-FR" sz="1400" b="1" dirty="0">
              <a:ea typeface="Arial Unicode MS" panose="020B0604020202020204" pitchFamily="34" charset="-128"/>
            </a:endParaRPr>
          </a:p>
        </p:txBody>
      </p:sp>
      <p:sp>
        <p:nvSpPr>
          <p:cNvPr id="3" name="Rectangle 2"/>
          <p:cNvSpPr/>
          <p:nvPr/>
        </p:nvSpPr>
        <p:spPr>
          <a:xfrm>
            <a:off x="7796532" y="2791729"/>
            <a:ext cx="4300408" cy="1600438"/>
          </a:xfrm>
          <a:prstGeom prst="rect">
            <a:avLst/>
          </a:prstGeom>
        </p:spPr>
        <p:txBody>
          <a:bodyPr wrap="square">
            <a:spAutoFit/>
          </a:bodyPr>
          <a:lstStyle/>
          <a:p>
            <a:pPr algn="ctr"/>
            <a:r>
              <a:rPr lang="fr-FR" sz="1400" b="1" dirty="0">
                <a:ea typeface="Arial Unicode MS" panose="020B0604020202020204" pitchFamily="34" charset="-128"/>
              </a:rPr>
              <a:t>EN PREMIÈRE</a:t>
            </a:r>
          </a:p>
          <a:p>
            <a:r>
              <a:rPr lang="fr-FR" sz="1400" b="1" dirty="0">
                <a:ea typeface="Arial Unicode MS" panose="020B0604020202020204" pitchFamily="34" charset="-128"/>
              </a:rPr>
              <a:t>Mise en place de groupe à effectifs réduits « financés » </a:t>
            </a:r>
          </a:p>
          <a:p>
            <a:r>
              <a:rPr lang="fr-FR" sz="1400" b="1" dirty="0">
                <a:ea typeface="Arial Unicode MS" panose="020B0604020202020204" pitchFamily="34" charset="-128"/>
              </a:rPr>
              <a:t>par 15% du VC Heures profs</a:t>
            </a:r>
          </a:p>
          <a:p>
            <a:r>
              <a:rPr lang="fr-FR" sz="1400" b="1" dirty="0">
                <a:ea typeface="Arial Unicode MS" panose="020B0604020202020204" pitchFamily="34" charset="-128"/>
              </a:rPr>
              <a:t>Diminution des heures de </a:t>
            </a:r>
            <a:r>
              <a:rPr lang="fr-FR" sz="1400" b="1" dirty="0" err="1">
                <a:ea typeface="Arial Unicode MS" panose="020B0604020202020204" pitchFamily="34" charset="-128"/>
              </a:rPr>
              <a:t>co</a:t>
            </a:r>
            <a:r>
              <a:rPr lang="fr-FR" sz="1400" b="1" dirty="0">
                <a:ea typeface="Arial Unicode MS" panose="020B0604020202020204" pitchFamily="34" charset="-128"/>
              </a:rPr>
              <a:t>-intervention et de chef-d'œuvre redéployées vers le disciplinaire.</a:t>
            </a:r>
          </a:p>
          <a:p>
            <a:r>
              <a:rPr lang="fr-FR" sz="1400" b="1" dirty="0">
                <a:ea typeface="Arial Unicode MS" panose="020B0604020202020204" pitchFamily="34" charset="-128"/>
              </a:rPr>
              <a:t>Suppression de 56h d’AP</a:t>
            </a:r>
          </a:p>
          <a:p>
            <a:endParaRPr lang="fr-FR" sz="1400" dirty="0"/>
          </a:p>
        </p:txBody>
      </p:sp>
      <p:sp>
        <p:nvSpPr>
          <p:cNvPr id="5" name="Rectangle 4"/>
          <p:cNvSpPr/>
          <p:nvPr/>
        </p:nvSpPr>
        <p:spPr>
          <a:xfrm>
            <a:off x="7891592" y="4141555"/>
            <a:ext cx="4300408" cy="1815882"/>
          </a:xfrm>
          <a:prstGeom prst="rect">
            <a:avLst/>
          </a:prstGeom>
        </p:spPr>
        <p:txBody>
          <a:bodyPr wrap="square">
            <a:spAutoFit/>
          </a:bodyPr>
          <a:lstStyle/>
          <a:p>
            <a:pPr algn="ctr"/>
            <a:r>
              <a:rPr lang="fr-FR" sz="1400" b="1" dirty="0">
                <a:ea typeface="Arial Unicode MS" panose="020B0604020202020204" pitchFamily="34" charset="-128"/>
              </a:rPr>
              <a:t>EN TERMINALE</a:t>
            </a:r>
          </a:p>
          <a:p>
            <a:r>
              <a:rPr lang="fr-FR" sz="1400" b="1" dirty="0">
                <a:ea typeface="Arial Unicode MS" panose="020B0604020202020204" pitchFamily="34" charset="-128"/>
              </a:rPr>
              <a:t>Diminution et réorganisation de l’année de Terminale (parcours « différenciés »)</a:t>
            </a:r>
          </a:p>
          <a:p>
            <a:r>
              <a:rPr lang="fr-FR" sz="1400" b="1" dirty="0">
                <a:ea typeface="Arial Unicode MS" panose="020B0604020202020204" pitchFamily="34" charset="-128"/>
              </a:rPr>
              <a:t>Perte d’heures en enseignement professionnel</a:t>
            </a:r>
          </a:p>
          <a:p>
            <a:r>
              <a:rPr lang="fr-FR" sz="1400" b="1" dirty="0">
                <a:ea typeface="Arial Unicode MS" panose="020B0604020202020204" pitchFamily="34" charset="-128"/>
              </a:rPr>
              <a:t>Suppression des heures de </a:t>
            </a:r>
            <a:r>
              <a:rPr lang="fr-FR" sz="1400" b="1" dirty="0" err="1">
                <a:ea typeface="Arial Unicode MS" panose="020B0604020202020204" pitchFamily="34" charset="-128"/>
              </a:rPr>
              <a:t>co</a:t>
            </a:r>
            <a:r>
              <a:rPr lang="fr-FR" sz="1400" b="1" dirty="0">
                <a:ea typeface="Arial Unicode MS" panose="020B0604020202020204" pitchFamily="34" charset="-128"/>
              </a:rPr>
              <a:t>-intervention et diminution des heures de chef-d'œuvre redéployées vers le disciplinaire.</a:t>
            </a:r>
          </a:p>
          <a:p>
            <a:r>
              <a:rPr lang="fr-FR" sz="1400" b="1" dirty="0">
                <a:ea typeface="Arial Unicode MS" panose="020B0604020202020204" pitchFamily="34" charset="-128"/>
              </a:rPr>
              <a:t>Suppression de 58h d’AP</a:t>
            </a:r>
            <a:endParaRPr lang="fr-FR" sz="1400" dirty="0"/>
          </a:p>
        </p:txBody>
      </p:sp>
      <p:sp>
        <p:nvSpPr>
          <p:cNvPr id="11" name="Rectangle 10"/>
          <p:cNvSpPr/>
          <p:nvPr/>
        </p:nvSpPr>
        <p:spPr>
          <a:xfrm>
            <a:off x="8238738" y="5957437"/>
            <a:ext cx="3794693" cy="1169551"/>
          </a:xfrm>
          <a:prstGeom prst="rect">
            <a:avLst/>
          </a:prstGeom>
        </p:spPr>
        <p:txBody>
          <a:bodyPr wrap="none">
            <a:spAutoFit/>
          </a:bodyPr>
          <a:lstStyle/>
          <a:p>
            <a:r>
              <a:rPr lang="fr-FR" sz="1400" b="1" dirty="0">
                <a:ea typeface="Arial Unicode MS" panose="020B0604020202020204" pitchFamily="34" charset="-128"/>
              </a:rPr>
              <a:t>Aucun moyen spécifique dans la grille horaire </a:t>
            </a:r>
          </a:p>
          <a:p>
            <a:r>
              <a:rPr lang="fr-FR" sz="1400" b="1" dirty="0">
                <a:ea typeface="Arial Unicode MS" panose="020B0604020202020204" pitchFamily="34" charset="-128"/>
              </a:rPr>
              <a:t>et donc dans les DGH pour  la mise en place </a:t>
            </a:r>
          </a:p>
          <a:p>
            <a:r>
              <a:rPr lang="fr-FR" sz="1400" b="1" dirty="0">
                <a:ea typeface="Arial Unicode MS" panose="020B0604020202020204" pitchFamily="34" charset="-128"/>
              </a:rPr>
              <a:t>des parcours différenciés. </a:t>
            </a:r>
            <a:r>
              <a:rPr lang="fr-FR" sz="1400" b="1" dirty="0"/>
              <a:t>Ces heures globalisées</a:t>
            </a:r>
          </a:p>
          <a:p>
            <a:r>
              <a:rPr lang="fr-FR" sz="1400" b="1" dirty="0"/>
              <a:t>étant inscrites à la grille horaire de terminale.</a:t>
            </a:r>
            <a:endParaRPr lang="fr-FR" sz="1400" dirty="0"/>
          </a:p>
          <a:p>
            <a:endParaRPr lang="fr-FR" sz="1400" b="1" dirty="0">
              <a:ea typeface="Arial Unicode MS" panose="020B0604020202020204" pitchFamily="34" charset="-128"/>
            </a:endParaRPr>
          </a:p>
        </p:txBody>
      </p:sp>
      <p:sp>
        <p:nvSpPr>
          <p:cNvPr id="6" name="Ellipse 5"/>
          <p:cNvSpPr/>
          <p:nvPr/>
        </p:nvSpPr>
        <p:spPr>
          <a:xfrm>
            <a:off x="4802157" y="5240740"/>
            <a:ext cx="1405719" cy="8418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a:off x="6207876" y="5865858"/>
            <a:ext cx="1536945" cy="32853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7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1"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4" y="6714492"/>
            <a:ext cx="12191996" cy="24242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2785" y="0"/>
            <a:ext cx="1187661" cy="1883391"/>
          </a:xfrm>
          <a:prstGeom prst="rect">
            <a:avLst/>
          </a:prstGeom>
        </p:spPr>
      </p:pic>
      <p:sp>
        <p:nvSpPr>
          <p:cNvPr id="7" name="Rectangle 6"/>
          <p:cNvSpPr/>
          <p:nvPr/>
        </p:nvSpPr>
        <p:spPr>
          <a:xfrm>
            <a:off x="1127374" y="168696"/>
            <a:ext cx="9255815" cy="338554"/>
          </a:xfrm>
          <a:prstGeom prst="rect">
            <a:avLst/>
          </a:prstGeom>
        </p:spPr>
        <p:txBody>
          <a:bodyPr wrap="square">
            <a:spAutoFit/>
          </a:bodyPr>
          <a:lstStyle/>
          <a:p>
            <a:pPr algn="ctr"/>
            <a:r>
              <a:rPr lang="fr-FR" sz="1600" b="1" dirty="0">
                <a:ea typeface="Arial Unicode MS" panose="020B0604020202020204" pitchFamily="34" charset="-128"/>
              </a:rPr>
              <a:t>« FINANCEMENT » DES GROUPES À « EFFECTIFS RÉDUITS » EN SECONDE ET EN PREMIÈRE</a:t>
            </a:r>
          </a:p>
        </p:txBody>
      </p:sp>
      <p:sp>
        <p:nvSpPr>
          <p:cNvPr id="17" name="Rectangle 16"/>
          <p:cNvSpPr/>
          <p:nvPr/>
        </p:nvSpPr>
        <p:spPr>
          <a:xfrm>
            <a:off x="3044622" y="3102612"/>
            <a:ext cx="6046251" cy="584775"/>
          </a:xfrm>
          <a:prstGeom prst="rect">
            <a:avLst/>
          </a:prstGeom>
        </p:spPr>
        <p:txBody>
          <a:bodyPr wrap="square">
            <a:spAutoFit/>
          </a:bodyPr>
          <a:lstStyle/>
          <a:p>
            <a:pPr algn="ctr"/>
            <a:r>
              <a:rPr lang="fr-FR" sz="1600" b="1" dirty="0"/>
              <a:t>ANNEXE 2</a:t>
            </a:r>
          </a:p>
          <a:p>
            <a:pPr algn="ctr"/>
            <a:r>
              <a:rPr lang="fr-FR" sz="1600" b="1" dirty="0"/>
              <a:t>VOLUME COMPLÉMENTAIRE D'HEURES-PROFESSEUR </a:t>
            </a:r>
          </a:p>
        </p:txBody>
      </p:sp>
      <p:sp>
        <p:nvSpPr>
          <p:cNvPr id="13" name="Accolade fermante 12"/>
          <p:cNvSpPr/>
          <p:nvPr/>
        </p:nvSpPr>
        <p:spPr>
          <a:xfrm>
            <a:off x="8898341" y="4196116"/>
            <a:ext cx="411842" cy="2313866"/>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p:cNvSpPr txBox="1"/>
          <p:nvPr/>
        </p:nvSpPr>
        <p:spPr>
          <a:xfrm>
            <a:off x="9535113" y="4815944"/>
            <a:ext cx="3982527" cy="1200329"/>
          </a:xfrm>
          <a:prstGeom prst="rect">
            <a:avLst/>
          </a:prstGeom>
          <a:noFill/>
        </p:spPr>
        <p:txBody>
          <a:bodyPr wrap="square" rtlCol="0">
            <a:spAutoFit/>
          </a:bodyPr>
          <a:lstStyle/>
          <a:p>
            <a:r>
              <a:rPr lang="fr-FR" b="1" dirty="0">
                <a:solidFill>
                  <a:srgbClr val="FF0000"/>
                </a:solidFill>
              </a:rPr>
              <a:t>15% DU VC</a:t>
            </a:r>
          </a:p>
          <a:p>
            <a:r>
              <a:rPr lang="fr-FR" b="1" dirty="0">
                <a:solidFill>
                  <a:srgbClr val="FF0000"/>
                </a:solidFill>
              </a:rPr>
              <a:t>Groupes de niveaux</a:t>
            </a:r>
          </a:p>
          <a:p>
            <a:r>
              <a:rPr lang="fr-FR" b="1" dirty="0">
                <a:solidFill>
                  <a:srgbClr val="FF0000"/>
                </a:solidFill>
              </a:rPr>
              <a:t>EN FRANÇAIS</a:t>
            </a:r>
          </a:p>
          <a:p>
            <a:r>
              <a:rPr lang="fr-FR" b="1" dirty="0">
                <a:solidFill>
                  <a:srgbClr val="FF0000"/>
                </a:solidFill>
              </a:rPr>
              <a:t>EN MATH </a:t>
            </a:r>
          </a:p>
        </p:txBody>
      </p:sp>
      <p:sp>
        <p:nvSpPr>
          <p:cNvPr id="5" name="Rectangle 4"/>
          <p:cNvSpPr/>
          <p:nvPr/>
        </p:nvSpPr>
        <p:spPr>
          <a:xfrm>
            <a:off x="1347000" y="680258"/>
            <a:ext cx="9341396" cy="882742"/>
          </a:xfrm>
          <a:prstGeom prst="rect">
            <a:avLst/>
          </a:prstGeom>
        </p:spPr>
        <p:txBody>
          <a:bodyPr wrap="square">
            <a:spAutoFit/>
          </a:bodyPr>
          <a:lstStyle/>
          <a:p>
            <a:pPr>
              <a:lnSpc>
                <a:spcPct val="107000"/>
              </a:lnSpc>
              <a:spcAft>
                <a:spcPts val="0"/>
              </a:spcAft>
            </a:pPr>
            <a:r>
              <a:rPr lang="fr-FR" sz="1600" dirty="0"/>
              <a:t>(b) Les heures de français et de mathématiques en seconde et en première professionnelle font l’objet de groupes à effectifs réduits s’appuyant sur les besoins des élèves pour renforcer l’acquisition des savoirs fondamentaux, sur la base de </a:t>
            </a:r>
            <a:r>
              <a:rPr lang="fr-FR" sz="1600" b="1" dirty="0"/>
              <a:t>l’article 6</a:t>
            </a:r>
            <a:r>
              <a:rPr lang="fr-FR" sz="1600" dirty="0"/>
              <a:t> et de </a:t>
            </a:r>
            <a:r>
              <a:rPr lang="fr-FR" sz="1600" b="1" dirty="0"/>
              <a:t>l’annexe 2</a:t>
            </a:r>
            <a:r>
              <a:rPr lang="fr-FR" sz="1600" dirty="0"/>
              <a:t> du présent arrêté.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02888" y="1729788"/>
            <a:ext cx="11529721" cy="1340688"/>
          </a:xfrm>
          <a:prstGeom prst="rect">
            <a:avLst/>
          </a:prstGeom>
        </p:spPr>
        <p:txBody>
          <a:bodyPr wrap="square">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ARTICLE 6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r>
              <a:rPr lang="fr-FR" sz="1600" dirty="0"/>
              <a:t>Au total des heures d'enseignement s'ajoute un volume complémentaire d'heures-professeur de </a:t>
            </a:r>
            <a:r>
              <a:rPr lang="fr-FR" sz="1600" b="1" dirty="0"/>
              <a:t>16 heures en moyenne en classe de seconde et de première et de 13 heures et 30 minutes hebdomadaires en moyenne en classe de terminale. </a:t>
            </a:r>
            <a:r>
              <a:rPr lang="fr-FR" sz="1600" dirty="0"/>
              <a:t>Il est calculé conformément aux dispositions de l'annexe 2 du présent arrêté et réparti par établissement. En classe de seconde et de première </a:t>
            </a:r>
            <a:r>
              <a:rPr lang="fr-FR" sz="1600" b="1" dirty="0"/>
              <a:t>au moins 15 % de cet horaire complémentaire est dédié à l'enseignement du français et des mathématiques. 	</a:t>
            </a:r>
          </a:p>
        </p:txBody>
      </p:sp>
      <p:graphicFrame>
        <p:nvGraphicFramePr>
          <p:cNvPr id="15" name="Tableau 14"/>
          <p:cNvGraphicFramePr>
            <a:graphicFrameLocks noGrp="1"/>
          </p:cNvGraphicFramePr>
          <p:nvPr/>
        </p:nvGraphicFramePr>
        <p:xfrm>
          <a:off x="466092" y="4131045"/>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pPr algn="ctr"/>
                      <a:r>
                        <a:rPr lang="fr-FR" dirty="0"/>
                        <a:t>Plus de 15 élèves</a:t>
                      </a:r>
                    </a:p>
                  </a:txBody>
                  <a:tcPr/>
                </a:tc>
                <a:tc>
                  <a:txBody>
                    <a:bodyPr/>
                    <a:lstStyle/>
                    <a:p>
                      <a:pPr algn="ctr"/>
                      <a:r>
                        <a:rPr lang="fr-FR" dirty="0"/>
                        <a:t>15 élèves au moins  et regroupés</a:t>
                      </a:r>
                    </a:p>
                  </a:txBody>
                  <a:tcPr/>
                </a:tc>
                <a:extLst>
                  <a:ext uri="{0D108BD9-81ED-4DB2-BD59-A6C34878D82A}">
                    <a16:rowId xmlns:a16="http://schemas.microsoft.com/office/drawing/2014/main" xmlns="" val="10000"/>
                  </a:ext>
                </a:extLst>
              </a:tr>
              <a:tr h="370840">
                <a:tc>
                  <a:txBody>
                    <a:bodyPr/>
                    <a:lstStyle/>
                    <a:p>
                      <a:pPr algn="ctr"/>
                      <a:r>
                        <a:rPr lang="fr-FR" dirty="0"/>
                        <a:t>(Nombre d’élèves</a:t>
                      </a:r>
                      <a:r>
                        <a:rPr lang="fr-FR" baseline="0" dirty="0"/>
                        <a:t>/20)X16</a:t>
                      </a:r>
                      <a:endParaRPr lang="fr-FR" dirty="0"/>
                    </a:p>
                  </a:txBody>
                  <a:tcPr/>
                </a:tc>
                <a:tc>
                  <a:txBody>
                    <a:bodyPr/>
                    <a:lstStyle/>
                    <a:p>
                      <a:pPr algn="ctr"/>
                      <a:r>
                        <a:rPr lang="fr-FR" dirty="0"/>
                        <a:t>(Nombre d’élèves</a:t>
                      </a:r>
                      <a:r>
                        <a:rPr lang="fr-FR" baseline="0" dirty="0"/>
                        <a:t>/20)X8</a:t>
                      </a:r>
                      <a:endParaRPr lang="fr-FR" dirty="0"/>
                    </a:p>
                  </a:txBody>
                  <a:tcPr/>
                </a:tc>
                <a:extLst>
                  <a:ext uri="{0D108BD9-81ED-4DB2-BD59-A6C34878D82A}">
                    <a16:rowId xmlns:a16="http://schemas.microsoft.com/office/drawing/2014/main" xmlns="" val="10001"/>
                  </a:ext>
                </a:extLst>
              </a:tr>
            </a:tbl>
          </a:graphicData>
        </a:graphic>
      </p:graphicFrame>
      <p:sp>
        <p:nvSpPr>
          <p:cNvPr id="2" name="Rectangle 1"/>
          <p:cNvSpPr/>
          <p:nvPr/>
        </p:nvSpPr>
        <p:spPr>
          <a:xfrm>
            <a:off x="302888" y="3724550"/>
            <a:ext cx="4802148" cy="369332"/>
          </a:xfrm>
          <a:prstGeom prst="rect">
            <a:avLst/>
          </a:prstGeom>
        </p:spPr>
        <p:txBody>
          <a:bodyPr wrap="none">
            <a:spAutoFit/>
          </a:bodyPr>
          <a:lstStyle/>
          <a:p>
            <a:r>
              <a:rPr lang="fr-FR" dirty="0">
                <a:solidFill>
                  <a:srgbClr val="FF0000"/>
                </a:solidFill>
              </a:rPr>
              <a:t>Spécialités relevant du secteur de la production : </a:t>
            </a:r>
            <a:endParaRPr lang="fr-FR" dirty="0"/>
          </a:p>
        </p:txBody>
      </p:sp>
      <p:sp>
        <p:nvSpPr>
          <p:cNvPr id="18" name="Rectangle 17"/>
          <p:cNvSpPr/>
          <p:nvPr/>
        </p:nvSpPr>
        <p:spPr>
          <a:xfrm>
            <a:off x="380337" y="4963771"/>
            <a:ext cx="8750170" cy="276999"/>
          </a:xfrm>
          <a:prstGeom prst="rect">
            <a:avLst/>
          </a:prstGeom>
        </p:spPr>
        <p:txBody>
          <a:bodyPr wrap="square">
            <a:spAutoFit/>
          </a:bodyPr>
          <a:lstStyle/>
          <a:p>
            <a:r>
              <a:rPr lang="fr-FR" sz="1200" dirty="0"/>
              <a:t>Les autres divisions dont l’effectif est inférieur ou égal à 15 ne donnent droit à aucun volume complémentaire d’heures-professeur. </a:t>
            </a:r>
          </a:p>
        </p:txBody>
      </p:sp>
      <p:sp>
        <p:nvSpPr>
          <p:cNvPr id="10" name="Rectangle 9"/>
          <p:cNvSpPr/>
          <p:nvPr/>
        </p:nvSpPr>
        <p:spPr>
          <a:xfrm>
            <a:off x="302888" y="5219521"/>
            <a:ext cx="4387996" cy="369332"/>
          </a:xfrm>
          <a:prstGeom prst="rect">
            <a:avLst/>
          </a:prstGeom>
        </p:spPr>
        <p:txBody>
          <a:bodyPr wrap="none">
            <a:spAutoFit/>
          </a:bodyPr>
          <a:lstStyle/>
          <a:p>
            <a:r>
              <a:rPr lang="fr-FR" dirty="0">
                <a:solidFill>
                  <a:srgbClr val="FF0000"/>
                </a:solidFill>
              </a:rPr>
              <a:t>Spécialités relevant du secteur des services : </a:t>
            </a:r>
            <a:endParaRPr lang="fr-FR" dirty="0"/>
          </a:p>
        </p:txBody>
      </p:sp>
      <p:sp>
        <p:nvSpPr>
          <p:cNvPr id="19" name="Rectangle 18"/>
          <p:cNvSpPr/>
          <p:nvPr/>
        </p:nvSpPr>
        <p:spPr>
          <a:xfrm>
            <a:off x="380337" y="6385275"/>
            <a:ext cx="8750170" cy="276999"/>
          </a:xfrm>
          <a:prstGeom prst="rect">
            <a:avLst/>
          </a:prstGeom>
        </p:spPr>
        <p:txBody>
          <a:bodyPr wrap="square">
            <a:spAutoFit/>
          </a:bodyPr>
          <a:lstStyle/>
          <a:p>
            <a:r>
              <a:rPr lang="fr-FR" sz="1200" dirty="0"/>
              <a:t>Les autres divisions dont l’effectif est inférieur ou égal à 18 ne donnent droit à aucun volume complémentaire d’heures-professeur. </a:t>
            </a:r>
          </a:p>
        </p:txBody>
      </p:sp>
      <p:graphicFrame>
        <p:nvGraphicFramePr>
          <p:cNvPr id="20" name="Tableau 19"/>
          <p:cNvGraphicFramePr>
            <a:graphicFrameLocks noGrp="1"/>
          </p:cNvGraphicFramePr>
          <p:nvPr/>
        </p:nvGraphicFramePr>
        <p:xfrm>
          <a:off x="466092" y="5580682"/>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pPr algn="ctr"/>
                      <a:r>
                        <a:rPr lang="fr-FR" dirty="0"/>
                        <a:t>Plus de 18 élèves</a:t>
                      </a:r>
                    </a:p>
                  </a:txBody>
                  <a:tcPr/>
                </a:tc>
                <a:tc>
                  <a:txBody>
                    <a:bodyPr/>
                    <a:lstStyle/>
                    <a:p>
                      <a:pPr algn="ctr"/>
                      <a:r>
                        <a:rPr lang="fr-FR" dirty="0"/>
                        <a:t>18 élèves au moins  et regroupés</a:t>
                      </a:r>
                    </a:p>
                  </a:txBody>
                  <a:tcPr/>
                </a:tc>
                <a:extLst>
                  <a:ext uri="{0D108BD9-81ED-4DB2-BD59-A6C34878D82A}">
                    <a16:rowId xmlns:a16="http://schemas.microsoft.com/office/drawing/2014/main" xmlns="" val="10000"/>
                  </a:ext>
                </a:extLst>
              </a:tr>
              <a:tr h="370840">
                <a:tc>
                  <a:txBody>
                    <a:bodyPr/>
                    <a:lstStyle/>
                    <a:p>
                      <a:pPr algn="ctr"/>
                      <a:r>
                        <a:rPr lang="fr-FR" dirty="0"/>
                        <a:t>(Nombre d’élèves</a:t>
                      </a:r>
                      <a:r>
                        <a:rPr lang="fr-FR" baseline="0" dirty="0"/>
                        <a:t>/24)X16</a:t>
                      </a:r>
                      <a:endParaRPr lang="fr-FR" dirty="0"/>
                    </a:p>
                  </a:txBody>
                  <a:tcPr/>
                </a:tc>
                <a:tc>
                  <a:txBody>
                    <a:bodyPr/>
                    <a:lstStyle/>
                    <a:p>
                      <a:pPr algn="ctr"/>
                      <a:r>
                        <a:rPr lang="fr-FR" dirty="0"/>
                        <a:t>(Nombre d’élèves/</a:t>
                      </a:r>
                      <a:r>
                        <a:rPr lang="fr-FR" baseline="0" dirty="0"/>
                        <a:t>24)X8</a:t>
                      </a:r>
                      <a:endParaRPr lang="fr-FR"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2984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3" grpId="0" animBg="1"/>
      <p:bldP spid="4" grpId="0"/>
      <p:bldP spid="5" grpId="0"/>
      <p:bldP spid="9" grpId="0"/>
      <p:bldP spid="2" grpId="0"/>
      <p:bldP spid="18" grpId="0"/>
      <p:bldP spid="10"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10732" y="5713761"/>
            <a:ext cx="12191996" cy="1253083"/>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7" name="Rectangle 6"/>
          <p:cNvSpPr/>
          <p:nvPr/>
        </p:nvSpPr>
        <p:spPr>
          <a:xfrm>
            <a:off x="1127374" y="168696"/>
            <a:ext cx="9255815" cy="861774"/>
          </a:xfrm>
          <a:prstGeom prst="rect">
            <a:avLst/>
          </a:prstGeom>
        </p:spPr>
        <p:txBody>
          <a:bodyPr wrap="square">
            <a:spAutoFit/>
          </a:bodyPr>
          <a:lstStyle/>
          <a:p>
            <a:pPr algn="ctr"/>
            <a:r>
              <a:rPr lang="fr-FR" sz="1600" b="1" dirty="0">
                <a:ea typeface="Arial Unicode MS" panose="020B0604020202020204" pitchFamily="34" charset="-128"/>
              </a:rPr>
              <a:t>EN SECONDE</a:t>
            </a:r>
          </a:p>
          <a:p>
            <a:pPr algn="ctr"/>
            <a:r>
              <a:rPr lang="fr-FR" sz="1600" b="1" dirty="0"/>
              <a:t>NOMBRE D’HEURES HEBDOMADAIRES 29H, SOIT 29H X 30 = 870H (ACT 900H) = </a:t>
            </a:r>
            <a:r>
              <a:rPr lang="fr-FR" sz="1600" b="1" dirty="0">
                <a:solidFill>
                  <a:srgbClr val="FF0000"/>
                </a:solidFill>
              </a:rPr>
              <a:t>-30H </a:t>
            </a:r>
            <a:endParaRPr lang="fr-FR" sz="1600" dirty="0">
              <a:solidFill>
                <a:srgbClr val="FF0000"/>
              </a:solidFill>
            </a:endParaRPr>
          </a:p>
          <a:p>
            <a:pPr algn="ctr"/>
            <a:endParaRPr lang="fr-FR" sz="1600" b="1" dirty="0">
              <a:ea typeface="Arial Unicode MS" panose="020B0604020202020204" pitchFamily="34" charset="-128"/>
            </a:endParaRPr>
          </a:p>
        </p:txBody>
      </p:sp>
      <p:sp>
        <p:nvSpPr>
          <p:cNvPr id="3" name="Rectangle 2"/>
          <p:cNvSpPr/>
          <p:nvPr/>
        </p:nvSpPr>
        <p:spPr>
          <a:xfrm>
            <a:off x="6096002" y="3250202"/>
            <a:ext cx="1840864" cy="646331"/>
          </a:xfrm>
          <a:prstGeom prst="rect">
            <a:avLst/>
          </a:prstGeom>
        </p:spPr>
        <p:txBody>
          <a:bodyPr wrap="square">
            <a:spAutoFit/>
          </a:bodyPr>
          <a:lstStyle/>
          <a:p>
            <a:r>
              <a:rPr lang="fr-FR" sz="3600" b="1" dirty="0">
                <a:solidFill>
                  <a:srgbClr val="C00000"/>
                </a:solidFill>
              </a:rPr>
              <a:t> </a:t>
            </a:r>
            <a:endParaRPr lang="fr-FR" sz="1600" dirty="0"/>
          </a:p>
        </p:txBody>
      </p:sp>
      <p:sp>
        <p:nvSpPr>
          <p:cNvPr id="13" name="Accolade fermante 12"/>
          <p:cNvSpPr/>
          <p:nvPr/>
        </p:nvSpPr>
        <p:spPr>
          <a:xfrm>
            <a:off x="6497781" y="2855139"/>
            <a:ext cx="174463" cy="699917"/>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p:cNvSpPr txBox="1"/>
          <p:nvPr/>
        </p:nvSpPr>
        <p:spPr>
          <a:xfrm>
            <a:off x="6784167" y="2781051"/>
            <a:ext cx="5294102" cy="2862322"/>
          </a:xfrm>
          <a:prstGeom prst="rect">
            <a:avLst/>
          </a:prstGeom>
          <a:noFill/>
        </p:spPr>
        <p:txBody>
          <a:bodyPr wrap="square" rtlCol="0">
            <a:spAutoFit/>
          </a:bodyPr>
          <a:lstStyle/>
          <a:p>
            <a:r>
              <a:rPr lang="fr-FR" sz="1600" b="1" dirty="0">
                <a:solidFill>
                  <a:srgbClr val="FF0000"/>
                </a:solidFill>
              </a:rPr>
              <a:t>EN FRANÇAIS</a:t>
            </a:r>
          </a:p>
          <a:p>
            <a:r>
              <a:rPr lang="fr-FR" sz="1600" b="1" dirty="0">
                <a:solidFill>
                  <a:srgbClr val="FF0000"/>
                </a:solidFill>
              </a:rPr>
              <a:t>EN MATH </a:t>
            </a:r>
          </a:p>
          <a:p>
            <a:r>
              <a:rPr lang="fr-FR" sz="1600" dirty="0"/>
              <a:t>Ex : 30 élèves en seconde métiers des transitions numérique et énergétique</a:t>
            </a:r>
          </a:p>
          <a:p>
            <a:r>
              <a:rPr lang="fr-FR" sz="1600" dirty="0"/>
              <a:t>(Nombre d’élèves:20)X16 = (30/20)X16 = 24h/s</a:t>
            </a:r>
          </a:p>
          <a:p>
            <a:r>
              <a:rPr lang="fr-FR" sz="1600" dirty="0"/>
              <a:t>24X15%  = 3,5 h</a:t>
            </a:r>
          </a:p>
          <a:p>
            <a:r>
              <a:rPr lang="fr-FR" sz="1600" dirty="0"/>
              <a:t>30 élèves en seconde métiers de la relation client</a:t>
            </a:r>
          </a:p>
          <a:p>
            <a:r>
              <a:rPr lang="fr-FR" sz="1600" dirty="0"/>
              <a:t>(Nombre d’élèves:24)X16 = (30/24)X16 = 20h/s</a:t>
            </a:r>
          </a:p>
          <a:p>
            <a:r>
              <a:rPr lang="fr-FR" sz="1600" dirty="0"/>
              <a:t>20X15%  = 3 h</a:t>
            </a:r>
          </a:p>
          <a:p>
            <a:endParaRPr lang="fr-FR" b="1" dirty="0"/>
          </a:p>
          <a:p>
            <a:endParaRPr lang="fr-FR" b="1" dirty="0">
              <a:solidFill>
                <a:srgbClr val="FF0000"/>
              </a:solidFill>
            </a:endParaRPr>
          </a:p>
        </p:txBody>
      </p:sp>
      <p:pic>
        <p:nvPicPr>
          <p:cNvPr id="14" name="Image 13" descr="Une image contenant Panneau de signalisation, signe, triangle&#10;&#10;Description générée automatiquement">
            <a:extLst>
              <a:ext uri="{FF2B5EF4-FFF2-40B4-BE49-F238E27FC236}">
                <a16:creationId xmlns:a16="http://schemas.microsoft.com/office/drawing/2014/main" xmlns=""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973" y="157555"/>
            <a:ext cx="649580" cy="573862"/>
          </a:xfrm>
          <a:prstGeom prst="rect">
            <a:avLst/>
          </a:prstGeom>
        </p:spPr>
      </p:pic>
      <p:sp>
        <p:nvSpPr>
          <p:cNvPr id="5" name="Rectangle 4"/>
          <p:cNvSpPr/>
          <p:nvPr/>
        </p:nvSpPr>
        <p:spPr>
          <a:xfrm>
            <a:off x="271037" y="1213091"/>
            <a:ext cx="6207923" cy="2200089"/>
          </a:xfrm>
          <a:prstGeom prst="rect">
            <a:avLst/>
          </a:prstGeom>
        </p:spPr>
        <p:txBody>
          <a:bodyPr wrap="square">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DIMINUTION DES HEURES DE LA CO-INTERVENTION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Actuellement : 60h EP/30h Français/30h Maths/</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Réforme Macron : 30h EP (-30h) /15h Français (-15h) /15h Maths (- 15h).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L’enseignement professionnel récupère 30h et passe de 330h à 360h.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 français récupère 15h et passe de 105h à 120h.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Les maths récupèrent 15h et passe de 45h à 60h.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Fléchage de 15% du volume horaire complémentaire pour mettre en place les groupes à effectifs réduits.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89858" y="3610712"/>
            <a:ext cx="6096000" cy="1146211"/>
          </a:xfrm>
          <a:prstGeom prst="rect">
            <a:avLst/>
          </a:prstGeom>
        </p:spPr>
        <p:txBody>
          <a:bodyPr>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SUPPRESSION DE 60H D’ACCOMPAGNEMENT PERSONNALISÉ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Passage de 90h (3h) à 30 h (1h) </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Reste 1 heure d’accompagnement : soutien au parcours (orientation et notamment travail sur le choix entre les parcours différenciés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20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4" grpId="0"/>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1B7DAA18-0519-1618-B23C-8D8948972F72}"/>
              </a:ext>
            </a:extLst>
          </p:cNvPr>
          <p:cNvSpPr/>
          <p:nvPr/>
        </p:nvSpPr>
        <p:spPr>
          <a:xfrm>
            <a:off x="-10732" y="6187047"/>
            <a:ext cx="12191996" cy="769865"/>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15" name="Rectangle 14"/>
          <p:cNvSpPr/>
          <p:nvPr/>
        </p:nvSpPr>
        <p:spPr>
          <a:xfrm>
            <a:off x="1127374" y="168696"/>
            <a:ext cx="9255815" cy="584775"/>
          </a:xfrm>
          <a:prstGeom prst="rect">
            <a:avLst/>
          </a:prstGeom>
        </p:spPr>
        <p:txBody>
          <a:bodyPr wrap="square">
            <a:spAutoFit/>
          </a:bodyPr>
          <a:lstStyle/>
          <a:p>
            <a:pPr algn="ctr"/>
            <a:r>
              <a:rPr lang="fr-FR" sz="1600" b="1" dirty="0">
                <a:ea typeface="Arial Unicode MS" panose="020B0604020202020204" pitchFamily="34" charset="-128"/>
              </a:rPr>
              <a:t>EN PREMIÈRE</a:t>
            </a:r>
          </a:p>
          <a:p>
            <a:pPr algn="ctr"/>
            <a:r>
              <a:rPr lang="fr-FR" sz="1600" b="1" dirty="0"/>
              <a:t>NOMBRE D’HEURES HEBDOMADAIRES 28,5H, SOIT 28,5H X 28 = 798H (ACT 840H) = </a:t>
            </a:r>
            <a:r>
              <a:rPr lang="fr-FR" sz="1600" b="1" dirty="0">
                <a:solidFill>
                  <a:srgbClr val="FF0000"/>
                </a:solidFill>
              </a:rPr>
              <a:t>- 42H </a:t>
            </a:r>
            <a:endParaRPr lang="fr-FR" sz="1600" b="1" dirty="0">
              <a:solidFill>
                <a:srgbClr val="FF0000"/>
              </a:solidFill>
              <a:ea typeface="Arial Unicode MS" panose="020B0604020202020204" pitchFamily="34" charset="-128"/>
            </a:endParaRPr>
          </a:p>
        </p:txBody>
      </p:sp>
      <p:pic>
        <p:nvPicPr>
          <p:cNvPr id="18" name="Image 17" descr="Une image contenant Panneau de signalisation, signe, triangle&#10;&#10;Description générée automatiquement">
            <a:extLst>
              <a:ext uri="{FF2B5EF4-FFF2-40B4-BE49-F238E27FC236}">
                <a16:creationId xmlns:a16="http://schemas.microsoft.com/office/drawing/2014/main" xmlns=""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275" y="137776"/>
            <a:ext cx="647664" cy="572169"/>
          </a:xfrm>
          <a:prstGeom prst="rect">
            <a:avLst/>
          </a:prstGeom>
        </p:spPr>
      </p:pic>
      <p:sp>
        <p:nvSpPr>
          <p:cNvPr id="5" name="Rectangle 4"/>
          <p:cNvSpPr/>
          <p:nvPr/>
        </p:nvSpPr>
        <p:spPr>
          <a:xfrm>
            <a:off x="399977" y="1136656"/>
            <a:ext cx="6096000" cy="2727029"/>
          </a:xfrm>
          <a:prstGeom prst="rect">
            <a:avLst/>
          </a:prstGeom>
        </p:spPr>
        <p:txBody>
          <a:bodyPr>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DIMINUTION DES HEURES DE LA CO-INTERVENTION ET DE CHEF-D’ŒUVRE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Actuellement : 42h EP/28h Français/14h Maths/</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Réforme Macron : 28h EP (-14h) /14h Français (-14h) /14h Maths.</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L’enseignement professionnel récupère 14h auxquelles s’ajoutent </a:t>
            </a:r>
            <a:r>
              <a:rPr lang="fr-FR" sz="1600" b="1" dirty="0">
                <a:latin typeface="Calibri" panose="020F0502020204030204" pitchFamily="34" charset="0"/>
                <a:ea typeface="Calibri" panose="020F0502020204030204" pitchFamily="34" charset="0"/>
                <a:cs typeface="Times New Roman" panose="02020603050405020304" pitchFamily="18" charset="0"/>
              </a:rPr>
              <a:t>14h de projet (ex-chef-d ’œuvre qui passe de 56h à 42h)</a:t>
            </a:r>
            <a:r>
              <a:rPr lang="fr-FR" sz="1600" dirty="0">
                <a:latin typeface="Calibri" panose="020F0502020204030204" pitchFamily="34" charset="0"/>
                <a:ea typeface="Calibri" panose="020F0502020204030204" pitchFamily="34" charset="0"/>
                <a:cs typeface="Times New Roman" panose="02020603050405020304" pitchFamily="18" charset="0"/>
              </a:rPr>
              <a:t> et passe de 266h à 294h (+28h).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 français récupère 14h et passe de 84h à 98h. Les maths rien.</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Fléchage de 15% du volume complémentaire pour mettre en place les groupes à effectifs réduits.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Accolade fermante 19"/>
          <p:cNvSpPr/>
          <p:nvPr/>
        </p:nvSpPr>
        <p:spPr>
          <a:xfrm>
            <a:off x="6563834" y="3324867"/>
            <a:ext cx="187232" cy="538818"/>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Rectangle 21"/>
          <p:cNvSpPr/>
          <p:nvPr/>
        </p:nvSpPr>
        <p:spPr>
          <a:xfrm>
            <a:off x="467834" y="3959928"/>
            <a:ext cx="6096000" cy="1146211"/>
          </a:xfrm>
          <a:prstGeom prst="rect">
            <a:avLst/>
          </a:prstGeom>
        </p:spPr>
        <p:txBody>
          <a:bodyPr>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SUPPRESSION DE 56H D’ACCOMPAGNEMENT PERSONNALISÉ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Passage de 84h (3h) à 28h (1h) </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Reste 1heure d’accompagnement : soutien au parcours (orientation et notamment travail sur le choix entre les parcours différenciés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p:cNvSpPr txBox="1"/>
          <p:nvPr/>
        </p:nvSpPr>
        <p:spPr>
          <a:xfrm>
            <a:off x="6897898" y="3184241"/>
            <a:ext cx="5294102" cy="2862322"/>
          </a:xfrm>
          <a:prstGeom prst="rect">
            <a:avLst/>
          </a:prstGeom>
          <a:noFill/>
        </p:spPr>
        <p:txBody>
          <a:bodyPr wrap="square" rtlCol="0">
            <a:spAutoFit/>
          </a:bodyPr>
          <a:lstStyle/>
          <a:p>
            <a:r>
              <a:rPr lang="fr-FR" sz="1600" b="1" dirty="0">
                <a:solidFill>
                  <a:srgbClr val="FF0000"/>
                </a:solidFill>
              </a:rPr>
              <a:t>EN FRANÇAIS</a:t>
            </a:r>
          </a:p>
          <a:p>
            <a:r>
              <a:rPr lang="fr-FR" sz="1600" b="1" dirty="0">
                <a:solidFill>
                  <a:srgbClr val="FF0000"/>
                </a:solidFill>
              </a:rPr>
              <a:t>EN MATH </a:t>
            </a:r>
          </a:p>
          <a:p>
            <a:r>
              <a:rPr lang="fr-FR" sz="1600" b="1" dirty="0"/>
              <a:t>Ex : 14 élèves en première métiers des transitions numérique et énergétique</a:t>
            </a:r>
          </a:p>
          <a:p>
            <a:r>
              <a:rPr lang="fr-FR" sz="1600" dirty="0"/>
              <a:t>(Nombre d’élèves:20)X8 = (14/20)X8 = 5,6h/s</a:t>
            </a:r>
          </a:p>
          <a:p>
            <a:r>
              <a:rPr lang="fr-FR" sz="1600" dirty="0"/>
              <a:t>20X15%  = 0,8h</a:t>
            </a:r>
          </a:p>
          <a:p>
            <a:r>
              <a:rPr lang="fr-FR" sz="1600" b="1" dirty="0"/>
              <a:t>17 élèves en première métiers de la relation client</a:t>
            </a:r>
          </a:p>
          <a:p>
            <a:r>
              <a:rPr lang="fr-FR" sz="1600"/>
              <a:t>(Nombre d’élèves:24)X8 = (17/24)X8 </a:t>
            </a:r>
            <a:r>
              <a:rPr lang="fr-FR" sz="1600" dirty="0"/>
              <a:t>= 5,6h/s</a:t>
            </a:r>
          </a:p>
          <a:p>
            <a:r>
              <a:rPr lang="fr-FR" sz="1600" dirty="0"/>
              <a:t>20X15%  = 0,8 h</a:t>
            </a:r>
          </a:p>
          <a:p>
            <a:endParaRPr lang="fr-FR" b="1" dirty="0"/>
          </a:p>
          <a:p>
            <a:endParaRPr lang="fr-FR" b="1" dirty="0">
              <a:solidFill>
                <a:srgbClr val="FF0000"/>
              </a:solidFill>
            </a:endParaRPr>
          </a:p>
        </p:txBody>
      </p:sp>
    </p:spTree>
    <p:extLst>
      <p:ext uri="{BB962C8B-B14F-4D97-AF65-F5344CB8AC3E}">
        <p14:creationId xmlns:p14="http://schemas.microsoft.com/office/powerpoint/2010/main" val="213587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20" grpId="0" animBg="1"/>
      <p:bldP spid="2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17306"/>
            <a:ext cx="3977499" cy="1323439"/>
          </a:xfrm>
          <a:prstGeom prst="rect">
            <a:avLst/>
          </a:prstGeom>
        </p:spPr>
        <p:txBody>
          <a:bodyPr wrap="none">
            <a:spAutoFit/>
          </a:bodyPr>
          <a:lstStyle/>
          <a:p>
            <a:pPr algn="ctr"/>
            <a:r>
              <a:rPr lang="fr-FR" sz="1600" b="1" dirty="0">
                <a:ea typeface="Arial Unicode MS" panose="020B0604020202020204" pitchFamily="34" charset="-128"/>
              </a:rPr>
              <a:t>SUPPRESSION DE LA CO-INTERVENTION </a:t>
            </a:r>
          </a:p>
          <a:p>
            <a:pPr algn="ctr"/>
            <a:r>
              <a:rPr lang="fr-FR" sz="1600" b="1" dirty="0">
                <a:ea typeface="Arial Unicode MS" panose="020B0604020202020204" pitchFamily="34" charset="-128"/>
              </a:rPr>
              <a:t>et/ ou atelier de philosophie et/ ou</a:t>
            </a:r>
          </a:p>
          <a:p>
            <a:pPr algn="ctr"/>
            <a:r>
              <a:rPr lang="fr-FR" sz="1600" b="1" dirty="0">
                <a:ea typeface="Arial Unicode MS" panose="020B0604020202020204" pitchFamily="34" charset="-128"/>
              </a:rPr>
              <a:t>insertion professionnelle-poursuite d'études</a:t>
            </a:r>
            <a:endParaRPr lang="fr-FR" sz="1600" b="1" baseline="30000" dirty="0">
              <a:ea typeface="Arial Unicode MS" panose="020B0604020202020204" pitchFamily="34" charset="-128"/>
            </a:endParaRPr>
          </a:p>
          <a:p>
            <a:r>
              <a:rPr lang="fr-FR" sz="1600" dirty="0"/>
              <a:t>EG </a:t>
            </a:r>
            <a:r>
              <a:rPr lang="fr-FR" sz="1600" b="1" dirty="0">
                <a:solidFill>
                  <a:srgbClr val="FF0000"/>
                </a:solidFill>
              </a:rPr>
              <a:t>– 26 h/</a:t>
            </a:r>
            <a:r>
              <a:rPr lang="fr-FR" sz="1600" dirty="0"/>
              <a:t>EP </a:t>
            </a:r>
            <a:r>
              <a:rPr lang="fr-FR" sz="1600" b="1" dirty="0">
                <a:solidFill>
                  <a:srgbClr val="FF0000"/>
                </a:solidFill>
              </a:rPr>
              <a:t>– 26 h</a:t>
            </a:r>
          </a:p>
          <a:p>
            <a:r>
              <a:rPr lang="fr-FR" sz="1600" dirty="0"/>
              <a:t>Total = </a:t>
            </a:r>
            <a:r>
              <a:rPr lang="fr-FR" sz="1600" b="1" dirty="0">
                <a:solidFill>
                  <a:srgbClr val="FF0000"/>
                </a:solidFill>
              </a:rPr>
              <a:t>- 52 h </a:t>
            </a:r>
            <a:r>
              <a:rPr lang="fr-FR" sz="1600" dirty="0"/>
              <a:t>profs</a:t>
            </a:r>
          </a:p>
        </p:txBody>
      </p:sp>
      <p:sp>
        <p:nvSpPr>
          <p:cNvPr id="5" name="Rectangle 4"/>
          <p:cNvSpPr/>
          <p:nvPr/>
        </p:nvSpPr>
        <p:spPr>
          <a:xfrm>
            <a:off x="2381283" y="149376"/>
            <a:ext cx="6899195" cy="867930"/>
          </a:xfrm>
          <a:prstGeom prst="rect">
            <a:avLst/>
          </a:prstGeom>
        </p:spPr>
        <p:txBody>
          <a:bodyPr wrap="square">
            <a:spAutoFit/>
          </a:bodyPr>
          <a:lstStyle/>
          <a:p>
            <a:pPr algn="ctr">
              <a:lnSpc>
                <a:spcPct val="105000"/>
              </a:lnSpc>
              <a:spcAft>
                <a:spcPts val="0"/>
              </a:spcAft>
            </a:pPr>
            <a:r>
              <a:rPr lang="fr-FR" sz="1600" b="1" i="1" kern="150" dirty="0">
                <a:ea typeface="Arial Unicode MS" panose="020B0604020202020204" pitchFamily="34" charset="-128"/>
                <a:hlinkClick r:id="rId3" action="ppaction://hlinkfile"/>
              </a:rPr>
              <a:t>GRILLE HORAIRE</a:t>
            </a:r>
            <a:r>
              <a:rPr lang="fr-FR" sz="1600" b="1" i="1" kern="150" dirty="0">
                <a:ea typeface="Arial Unicode MS" panose="020B0604020202020204" pitchFamily="34" charset="-128"/>
              </a:rPr>
              <a:t> POUR LA TERMINALE (Passage de 26 à 22 s de cours)</a:t>
            </a:r>
          </a:p>
          <a:p>
            <a:pPr algn="ctr">
              <a:lnSpc>
                <a:spcPct val="105000"/>
              </a:lnSpc>
              <a:spcAft>
                <a:spcPts val="0"/>
              </a:spcAft>
            </a:pPr>
            <a:r>
              <a:rPr lang="fr-FR" sz="1600" b="1" i="1" kern="150" dirty="0">
                <a:solidFill>
                  <a:srgbClr val="FF0000"/>
                </a:solidFill>
                <a:ea typeface="Arial Unicode MS" panose="020B0604020202020204" pitchFamily="34" charset="-128"/>
              </a:rPr>
              <a:t>AV : 30hX26s = 780h ÉLÈVE</a:t>
            </a:r>
          </a:p>
          <a:p>
            <a:pPr algn="ctr">
              <a:lnSpc>
                <a:spcPct val="105000"/>
              </a:lnSpc>
              <a:spcAft>
                <a:spcPts val="0"/>
              </a:spcAft>
            </a:pPr>
            <a:r>
              <a:rPr lang="fr-FR" sz="1600" b="1" i="1" kern="150" dirty="0">
                <a:solidFill>
                  <a:srgbClr val="FF0000"/>
                </a:solidFill>
                <a:ea typeface="Arial Unicode MS" panose="020B0604020202020204" pitchFamily="34" charset="-128"/>
              </a:rPr>
              <a:t>APRÈS : 31hX22s = 682h ÉLÈVES JUSQU’EN MAI - 98 h</a:t>
            </a:r>
            <a:endParaRPr lang="fr-FR" sz="1600" i="1" kern="150" dirty="0">
              <a:effectLst/>
              <a:ea typeface="OpenSymbol"/>
              <a:cs typeface="OpenSymbol"/>
            </a:endParaRPr>
          </a:p>
        </p:txBody>
      </p:sp>
      <p:sp>
        <p:nvSpPr>
          <p:cNvPr id="7" name="Rectangle 6"/>
          <p:cNvSpPr/>
          <p:nvPr/>
        </p:nvSpPr>
        <p:spPr>
          <a:xfrm>
            <a:off x="4270628" y="1024073"/>
            <a:ext cx="3915389" cy="830997"/>
          </a:xfrm>
          <a:prstGeom prst="rect">
            <a:avLst/>
          </a:prstGeom>
        </p:spPr>
        <p:txBody>
          <a:bodyPr wrap="square">
            <a:spAutoFit/>
          </a:bodyPr>
          <a:lstStyle/>
          <a:p>
            <a:pPr algn="ctr"/>
            <a:r>
              <a:rPr lang="fr-FR" sz="1600" b="1" dirty="0"/>
              <a:t>RÉALISATION D'UN </a:t>
            </a:r>
            <a:r>
              <a:rPr lang="fr-FR" sz="1600" b="1" strike="sngStrike" dirty="0"/>
              <a:t>CHEF D’ŒUVRE </a:t>
            </a:r>
            <a:r>
              <a:rPr lang="fr-FR" sz="1600" b="1" dirty="0"/>
              <a:t>PROJET</a:t>
            </a:r>
          </a:p>
          <a:p>
            <a:r>
              <a:rPr lang="fr-FR" sz="1600" dirty="0"/>
              <a:t>Passage de 52h à 22h (1h/s) = </a:t>
            </a:r>
            <a:r>
              <a:rPr lang="fr-FR" sz="1600" b="1" dirty="0">
                <a:solidFill>
                  <a:srgbClr val="FF0000"/>
                </a:solidFill>
              </a:rPr>
              <a:t>- 30 h</a:t>
            </a:r>
          </a:p>
          <a:p>
            <a:r>
              <a:rPr lang="fr-FR" sz="1600" dirty="0"/>
              <a:t>Plus de cadre interdisciplinaire</a:t>
            </a:r>
          </a:p>
        </p:txBody>
      </p:sp>
      <p:sp>
        <p:nvSpPr>
          <p:cNvPr id="8" name="Rectangle 7"/>
          <p:cNvSpPr/>
          <p:nvPr/>
        </p:nvSpPr>
        <p:spPr>
          <a:xfrm>
            <a:off x="19703" y="2393479"/>
            <a:ext cx="3524153" cy="584775"/>
          </a:xfrm>
          <a:prstGeom prst="rect">
            <a:avLst/>
          </a:prstGeom>
        </p:spPr>
        <p:txBody>
          <a:bodyPr wrap="square">
            <a:spAutoFit/>
          </a:bodyPr>
          <a:lstStyle/>
          <a:p>
            <a:pPr algn="ctr"/>
            <a:r>
              <a:rPr lang="fr-FR" sz="1600" b="1" dirty="0"/>
              <a:t>AP : SOUTIEN AU PARCOURS</a:t>
            </a:r>
          </a:p>
          <a:p>
            <a:r>
              <a:rPr lang="fr-FR" sz="1600" dirty="0"/>
              <a:t>Passage de 91 h à 33 h (1,5h/s) = </a:t>
            </a:r>
            <a:r>
              <a:rPr lang="fr-FR" sz="1600" b="1" dirty="0">
                <a:solidFill>
                  <a:srgbClr val="FF0000"/>
                </a:solidFill>
              </a:rPr>
              <a:t>- 58 h</a:t>
            </a:r>
          </a:p>
        </p:txBody>
      </p:sp>
      <p:sp>
        <p:nvSpPr>
          <p:cNvPr id="9" name="Rectangle 8"/>
          <p:cNvSpPr/>
          <p:nvPr/>
        </p:nvSpPr>
        <p:spPr>
          <a:xfrm>
            <a:off x="4358574" y="2414800"/>
            <a:ext cx="4235518" cy="584775"/>
          </a:xfrm>
          <a:prstGeom prst="rect">
            <a:avLst/>
          </a:prstGeom>
        </p:spPr>
        <p:txBody>
          <a:bodyPr wrap="none">
            <a:spAutoFit/>
          </a:bodyPr>
          <a:lstStyle/>
          <a:p>
            <a:r>
              <a:rPr lang="fr-FR" sz="1600" b="1" dirty="0"/>
              <a:t>L’ENSEIGNEMENT PROFESSIONNEL DÉSHABILLÉ</a:t>
            </a:r>
            <a:r>
              <a:rPr lang="fr-FR" sz="1600" dirty="0"/>
              <a:t> </a:t>
            </a:r>
          </a:p>
          <a:p>
            <a:r>
              <a:rPr lang="fr-FR" sz="1600" dirty="0"/>
              <a:t>Passage de 390 h à 319 h = </a:t>
            </a:r>
            <a:r>
              <a:rPr lang="fr-FR" sz="1600" b="1" dirty="0">
                <a:solidFill>
                  <a:srgbClr val="FF0000"/>
                </a:solidFill>
              </a:rPr>
              <a:t>- 71 h</a:t>
            </a:r>
          </a:p>
        </p:txBody>
      </p:sp>
      <p:sp>
        <p:nvSpPr>
          <p:cNvPr id="10" name="Rectangle 9"/>
          <p:cNvSpPr/>
          <p:nvPr/>
        </p:nvSpPr>
        <p:spPr>
          <a:xfrm>
            <a:off x="8734567" y="1420921"/>
            <a:ext cx="3367781" cy="4278094"/>
          </a:xfrm>
          <a:prstGeom prst="rect">
            <a:avLst/>
          </a:prstGeom>
        </p:spPr>
        <p:txBody>
          <a:bodyPr wrap="none">
            <a:spAutoFit/>
          </a:bodyPr>
          <a:lstStyle/>
          <a:p>
            <a:pPr algn="ctr"/>
            <a:r>
              <a:rPr lang="fr-FR" sz="1600" b="1" dirty="0"/>
              <a:t>LES AUTRES DISCIPLINES </a:t>
            </a:r>
          </a:p>
          <a:p>
            <a:r>
              <a:rPr lang="fr-FR" sz="1600" b="1" dirty="0"/>
              <a:t>Prévention-santé-environnement</a:t>
            </a:r>
            <a:r>
              <a:rPr lang="fr-FR" sz="1600" dirty="0"/>
              <a:t> </a:t>
            </a:r>
          </a:p>
          <a:p>
            <a:r>
              <a:rPr lang="fr-FR" sz="1600" dirty="0"/>
              <a:t>Passage de 26h à 33h (1,5h/s) = </a:t>
            </a:r>
            <a:r>
              <a:rPr lang="fr-FR" sz="1600" b="1" dirty="0">
                <a:solidFill>
                  <a:schemeClr val="accent5"/>
                </a:solidFill>
              </a:rPr>
              <a:t>+7h</a:t>
            </a:r>
          </a:p>
          <a:p>
            <a:r>
              <a:rPr lang="fr-FR" sz="1600" b="1" dirty="0"/>
              <a:t>Economie-gestion ou économie-droit</a:t>
            </a:r>
          </a:p>
          <a:p>
            <a:r>
              <a:rPr lang="fr-FR" sz="1600" dirty="0"/>
              <a:t>Passage de 26h à 33h (1,5h/s) = </a:t>
            </a:r>
            <a:r>
              <a:rPr lang="fr-FR" sz="1600" b="1" dirty="0">
                <a:solidFill>
                  <a:schemeClr val="accent5"/>
                </a:solidFill>
              </a:rPr>
              <a:t>+7h</a:t>
            </a:r>
          </a:p>
          <a:p>
            <a:r>
              <a:rPr lang="fr-FR" sz="1600" b="1" dirty="0"/>
              <a:t>Français, histoire-géographie et EMC</a:t>
            </a:r>
          </a:p>
          <a:p>
            <a:r>
              <a:rPr lang="fr-FR" sz="1600" dirty="0"/>
              <a:t>Passage de 78h à 99h (4,5 h/s) = </a:t>
            </a:r>
            <a:r>
              <a:rPr lang="fr-FR" sz="1600" b="1" dirty="0">
                <a:solidFill>
                  <a:schemeClr val="accent5"/>
                </a:solidFill>
              </a:rPr>
              <a:t>+ 21h</a:t>
            </a:r>
          </a:p>
          <a:p>
            <a:r>
              <a:rPr lang="fr-FR" sz="1600" b="1" dirty="0"/>
              <a:t>Mathématiques</a:t>
            </a:r>
            <a:r>
              <a:rPr lang="fr-FR" sz="1600" dirty="0"/>
              <a:t> </a:t>
            </a:r>
          </a:p>
          <a:p>
            <a:r>
              <a:rPr lang="fr-FR" sz="1600" dirty="0"/>
              <a:t>Passage de 39h à 55h (2,5h/s) = </a:t>
            </a:r>
            <a:r>
              <a:rPr lang="fr-FR" sz="1600" b="1" dirty="0">
                <a:solidFill>
                  <a:schemeClr val="accent5"/>
                </a:solidFill>
              </a:rPr>
              <a:t>+ 16h</a:t>
            </a:r>
          </a:p>
          <a:p>
            <a:r>
              <a:rPr lang="fr-FR" sz="1600" b="1" dirty="0"/>
              <a:t>Langue vivante A  </a:t>
            </a:r>
          </a:p>
          <a:p>
            <a:r>
              <a:rPr lang="fr-FR" sz="1600" dirty="0"/>
              <a:t>Passage de 52h à 55h (2,5h/s) = </a:t>
            </a:r>
            <a:r>
              <a:rPr lang="fr-FR" sz="1600" b="1" dirty="0">
                <a:solidFill>
                  <a:schemeClr val="accent5"/>
                </a:solidFill>
              </a:rPr>
              <a:t>+ 3h</a:t>
            </a:r>
          </a:p>
          <a:p>
            <a:r>
              <a:rPr lang="fr-FR" sz="1600" b="1" dirty="0"/>
              <a:t>Physique-chimie ou langue vivante B </a:t>
            </a:r>
          </a:p>
          <a:p>
            <a:r>
              <a:rPr lang="fr-FR" sz="1600" dirty="0"/>
              <a:t>Passage de 39h à 33h (1,5h/s) = </a:t>
            </a:r>
            <a:r>
              <a:rPr lang="fr-FR" sz="1600" b="1" dirty="0">
                <a:solidFill>
                  <a:srgbClr val="FF0000"/>
                </a:solidFill>
              </a:rPr>
              <a:t>- 6h</a:t>
            </a:r>
          </a:p>
          <a:p>
            <a:r>
              <a:rPr lang="fr-FR" sz="1600" b="1" dirty="0"/>
              <a:t>Arts appliqués et culture artistique </a:t>
            </a:r>
          </a:p>
          <a:p>
            <a:r>
              <a:rPr lang="fr-FR" sz="1600" dirty="0"/>
              <a:t>Passage de 26h à 22h (1h/s) = </a:t>
            </a:r>
            <a:r>
              <a:rPr lang="fr-FR" sz="1600" b="1" dirty="0">
                <a:solidFill>
                  <a:srgbClr val="FF0000"/>
                </a:solidFill>
              </a:rPr>
              <a:t>- 4h</a:t>
            </a:r>
          </a:p>
          <a:p>
            <a:r>
              <a:rPr lang="fr-FR" sz="1600" b="1" dirty="0"/>
              <a:t>Education physique et sportive </a:t>
            </a:r>
          </a:p>
          <a:p>
            <a:r>
              <a:rPr lang="fr-FR" sz="1600" dirty="0"/>
              <a:t>Passage de 65h à 66h (3h/s) = </a:t>
            </a:r>
            <a:r>
              <a:rPr lang="fr-FR" sz="1600" b="1" dirty="0">
                <a:solidFill>
                  <a:schemeClr val="accent5"/>
                </a:solidFill>
              </a:rPr>
              <a:t>+ 1h</a:t>
            </a:r>
            <a:endParaRPr lang="fr-FR" sz="1600" dirty="0"/>
          </a:p>
        </p:txBody>
      </p:sp>
      <p:pic>
        <p:nvPicPr>
          <p:cNvPr id="13" name="Image 12" descr="Une image contenant Panneau de signalisation, signe, triangle&#10;&#10;Description générée automatiquement">
            <a:extLst>
              <a:ext uri="{FF2B5EF4-FFF2-40B4-BE49-F238E27FC236}">
                <a16:creationId xmlns:a16="http://schemas.microsoft.com/office/drawing/2014/main" xmlns=""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0477" y="283204"/>
            <a:ext cx="1110431" cy="980993"/>
          </a:xfrm>
          <a:prstGeom prst="rect">
            <a:avLst/>
          </a:prstGeom>
        </p:spPr>
      </p:pic>
      <p:sp>
        <p:nvSpPr>
          <p:cNvPr id="15" name="Rectangle 14"/>
          <p:cNvSpPr/>
          <p:nvPr/>
        </p:nvSpPr>
        <p:spPr>
          <a:xfrm>
            <a:off x="2139766" y="3084077"/>
            <a:ext cx="6046251" cy="584775"/>
          </a:xfrm>
          <a:prstGeom prst="rect">
            <a:avLst/>
          </a:prstGeom>
        </p:spPr>
        <p:txBody>
          <a:bodyPr wrap="square">
            <a:spAutoFit/>
          </a:bodyPr>
          <a:lstStyle/>
          <a:p>
            <a:pPr algn="ctr"/>
            <a:r>
              <a:rPr lang="fr-FR" sz="1600" b="1" dirty="0"/>
              <a:t>ANNEXE 2</a:t>
            </a:r>
          </a:p>
          <a:p>
            <a:pPr algn="ctr"/>
            <a:r>
              <a:rPr lang="fr-FR" sz="1600" b="1" dirty="0"/>
              <a:t>VOLUME COMPLÉMENTAIRE D'HEURES-PROFESSEUR </a:t>
            </a:r>
          </a:p>
        </p:txBody>
      </p:sp>
      <p:graphicFrame>
        <p:nvGraphicFramePr>
          <p:cNvPr id="16" name="Tableau 15"/>
          <p:cNvGraphicFramePr>
            <a:graphicFrameLocks noGrp="1"/>
          </p:cNvGraphicFramePr>
          <p:nvPr/>
        </p:nvGraphicFramePr>
        <p:xfrm>
          <a:off x="466092" y="4131045"/>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pPr algn="ctr"/>
                      <a:r>
                        <a:rPr lang="fr-FR" dirty="0"/>
                        <a:t>Plus de 15 élèves</a:t>
                      </a:r>
                    </a:p>
                  </a:txBody>
                  <a:tcPr/>
                </a:tc>
                <a:tc>
                  <a:txBody>
                    <a:bodyPr/>
                    <a:lstStyle/>
                    <a:p>
                      <a:pPr algn="ctr"/>
                      <a:r>
                        <a:rPr lang="fr-FR" dirty="0"/>
                        <a:t>15 élèves au moins  et regroupés</a:t>
                      </a:r>
                    </a:p>
                  </a:txBody>
                  <a:tcPr/>
                </a:tc>
                <a:extLst>
                  <a:ext uri="{0D108BD9-81ED-4DB2-BD59-A6C34878D82A}">
                    <a16:rowId xmlns:a16="http://schemas.microsoft.com/office/drawing/2014/main" xmlns="" val="10000"/>
                  </a:ext>
                </a:extLst>
              </a:tr>
              <a:tr h="370840">
                <a:tc>
                  <a:txBody>
                    <a:bodyPr/>
                    <a:lstStyle/>
                    <a:p>
                      <a:pPr algn="ctr"/>
                      <a:r>
                        <a:rPr lang="fr-FR" dirty="0"/>
                        <a:t>(Nombre d’élèves</a:t>
                      </a:r>
                      <a:r>
                        <a:rPr lang="fr-FR" baseline="0" dirty="0"/>
                        <a:t>/20)X13,5</a:t>
                      </a:r>
                      <a:endParaRPr lang="fr-FR" dirty="0"/>
                    </a:p>
                  </a:txBody>
                  <a:tcPr/>
                </a:tc>
                <a:tc>
                  <a:txBody>
                    <a:bodyPr/>
                    <a:lstStyle/>
                    <a:p>
                      <a:pPr algn="ctr"/>
                      <a:r>
                        <a:rPr lang="fr-FR" dirty="0"/>
                        <a:t>(Nombre d’élèves</a:t>
                      </a:r>
                      <a:r>
                        <a:rPr lang="fr-FR" baseline="0" dirty="0"/>
                        <a:t>/20)X6,75</a:t>
                      </a:r>
                      <a:endParaRPr lang="fr-FR" dirty="0"/>
                    </a:p>
                  </a:txBody>
                  <a:tcPr/>
                </a:tc>
                <a:extLst>
                  <a:ext uri="{0D108BD9-81ED-4DB2-BD59-A6C34878D82A}">
                    <a16:rowId xmlns:a16="http://schemas.microsoft.com/office/drawing/2014/main" xmlns="" val="10001"/>
                  </a:ext>
                </a:extLst>
              </a:tr>
            </a:tbl>
          </a:graphicData>
        </a:graphic>
      </p:graphicFrame>
      <p:sp>
        <p:nvSpPr>
          <p:cNvPr id="17" name="Rectangle 16"/>
          <p:cNvSpPr/>
          <p:nvPr/>
        </p:nvSpPr>
        <p:spPr>
          <a:xfrm>
            <a:off x="302888" y="3630165"/>
            <a:ext cx="4802148" cy="369332"/>
          </a:xfrm>
          <a:prstGeom prst="rect">
            <a:avLst/>
          </a:prstGeom>
        </p:spPr>
        <p:txBody>
          <a:bodyPr wrap="none">
            <a:spAutoFit/>
          </a:bodyPr>
          <a:lstStyle/>
          <a:p>
            <a:r>
              <a:rPr lang="fr-FR" dirty="0">
                <a:solidFill>
                  <a:srgbClr val="FF0000"/>
                </a:solidFill>
              </a:rPr>
              <a:t>Spécialités relevant du secteur de la production : </a:t>
            </a:r>
            <a:endParaRPr lang="fr-FR" dirty="0"/>
          </a:p>
        </p:txBody>
      </p:sp>
      <p:sp>
        <p:nvSpPr>
          <p:cNvPr id="18" name="Rectangle 17"/>
          <p:cNvSpPr/>
          <p:nvPr/>
        </p:nvSpPr>
        <p:spPr>
          <a:xfrm>
            <a:off x="380337" y="4963771"/>
            <a:ext cx="8750170" cy="276999"/>
          </a:xfrm>
          <a:prstGeom prst="rect">
            <a:avLst/>
          </a:prstGeom>
        </p:spPr>
        <p:txBody>
          <a:bodyPr wrap="square">
            <a:spAutoFit/>
          </a:bodyPr>
          <a:lstStyle/>
          <a:p>
            <a:r>
              <a:rPr lang="fr-FR" sz="1200" dirty="0"/>
              <a:t>Les autres divisions dont l’effectif est inférieur ou égal à 15 ne donnent droit à aucun volume complémentaire d’heures-professeur. </a:t>
            </a:r>
          </a:p>
        </p:txBody>
      </p:sp>
      <p:sp>
        <p:nvSpPr>
          <p:cNvPr id="19" name="Rectangle 18"/>
          <p:cNvSpPr/>
          <p:nvPr/>
        </p:nvSpPr>
        <p:spPr>
          <a:xfrm>
            <a:off x="302888" y="5219521"/>
            <a:ext cx="4387996" cy="369332"/>
          </a:xfrm>
          <a:prstGeom prst="rect">
            <a:avLst/>
          </a:prstGeom>
        </p:spPr>
        <p:txBody>
          <a:bodyPr wrap="none">
            <a:spAutoFit/>
          </a:bodyPr>
          <a:lstStyle/>
          <a:p>
            <a:r>
              <a:rPr lang="fr-FR" dirty="0">
                <a:solidFill>
                  <a:srgbClr val="FF0000"/>
                </a:solidFill>
              </a:rPr>
              <a:t>Spécialités relevant du secteur des services : </a:t>
            </a:r>
            <a:endParaRPr lang="fr-FR" dirty="0"/>
          </a:p>
        </p:txBody>
      </p:sp>
      <p:sp>
        <p:nvSpPr>
          <p:cNvPr id="20" name="Rectangle 19"/>
          <p:cNvSpPr/>
          <p:nvPr/>
        </p:nvSpPr>
        <p:spPr>
          <a:xfrm>
            <a:off x="380337" y="6385275"/>
            <a:ext cx="8750170" cy="276999"/>
          </a:xfrm>
          <a:prstGeom prst="rect">
            <a:avLst/>
          </a:prstGeom>
        </p:spPr>
        <p:txBody>
          <a:bodyPr wrap="square">
            <a:spAutoFit/>
          </a:bodyPr>
          <a:lstStyle/>
          <a:p>
            <a:r>
              <a:rPr lang="fr-FR" sz="1200" dirty="0"/>
              <a:t>Les autres divisions dont l’effectif est inférieur ou égal à 18 ne donnent droit à aucun volume complémentaire d’heures-professeur. </a:t>
            </a:r>
          </a:p>
        </p:txBody>
      </p:sp>
      <p:graphicFrame>
        <p:nvGraphicFramePr>
          <p:cNvPr id="21" name="Tableau 20"/>
          <p:cNvGraphicFramePr>
            <a:graphicFrameLocks noGrp="1"/>
          </p:cNvGraphicFramePr>
          <p:nvPr/>
        </p:nvGraphicFramePr>
        <p:xfrm>
          <a:off x="466092" y="5580682"/>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pPr algn="ctr"/>
                      <a:r>
                        <a:rPr lang="fr-FR" dirty="0"/>
                        <a:t>Plus de 18 élèves</a:t>
                      </a:r>
                    </a:p>
                  </a:txBody>
                  <a:tcPr/>
                </a:tc>
                <a:tc>
                  <a:txBody>
                    <a:bodyPr/>
                    <a:lstStyle/>
                    <a:p>
                      <a:pPr algn="ctr"/>
                      <a:r>
                        <a:rPr lang="fr-FR" dirty="0"/>
                        <a:t>18 élèves au moins  et regroupés</a:t>
                      </a:r>
                    </a:p>
                  </a:txBody>
                  <a:tcPr/>
                </a:tc>
                <a:extLst>
                  <a:ext uri="{0D108BD9-81ED-4DB2-BD59-A6C34878D82A}">
                    <a16:rowId xmlns:a16="http://schemas.microsoft.com/office/drawing/2014/main" xmlns="" val="10000"/>
                  </a:ext>
                </a:extLst>
              </a:tr>
              <a:tr h="370840">
                <a:tc>
                  <a:txBody>
                    <a:bodyPr/>
                    <a:lstStyle/>
                    <a:p>
                      <a:pPr algn="ctr"/>
                      <a:r>
                        <a:rPr lang="fr-FR" dirty="0"/>
                        <a:t>(Nombre d’élèves</a:t>
                      </a:r>
                      <a:r>
                        <a:rPr lang="fr-FR" baseline="0" dirty="0"/>
                        <a:t>/24)X13,5</a:t>
                      </a:r>
                      <a:endParaRPr lang="fr-FR" dirty="0"/>
                    </a:p>
                  </a:txBody>
                  <a:tcPr/>
                </a:tc>
                <a:tc>
                  <a:txBody>
                    <a:bodyPr/>
                    <a:lstStyle/>
                    <a:p>
                      <a:pPr algn="ctr"/>
                      <a:r>
                        <a:rPr lang="fr-FR" dirty="0"/>
                        <a:t>(Nombre d’élèves/</a:t>
                      </a:r>
                      <a:r>
                        <a:rPr lang="fr-FR" baseline="0" dirty="0"/>
                        <a:t>24)X6,75</a:t>
                      </a:r>
                      <a:endParaRPr lang="fr-FR"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7325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5"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xmlns="" id="{E6EEAE34-F0C2-1347-53B6-CAB4751345DA}"/>
              </a:ext>
            </a:extLst>
          </p:cNvPr>
          <p:cNvSpPr/>
          <p:nvPr/>
        </p:nvSpPr>
        <p:spPr>
          <a:xfrm>
            <a:off x="4" y="5609230"/>
            <a:ext cx="12191996" cy="12487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9" name="Rectangle 8"/>
          <p:cNvSpPr/>
          <p:nvPr/>
        </p:nvSpPr>
        <p:spPr>
          <a:xfrm>
            <a:off x="215452" y="5866112"/>
            <a:ext cx="11976548" cy="954107"/>
          </a:xfrm>
          <a:prstGeom prst="rect">
            <a:avLst/>
          </a:prstGeom>
        </p:spPr>
        <p:txBody>
          <a:bodyPr wrap="square">
            <a:spAutoFit/>
          </a:bodyPr>
          <a:lstStyle/>
          <a:p>
            <a:r>
              <a:rPr lang="fr-FR" sz="1400" b="1" dirty="0">
                <a:solidFill>
                  <a:schemeClr val="bg1"/>
                </a:solidFill>
              </a:rPr>
              <a:t>PAS D’AMÉNAGEMENT DES PROGRAMMES. MÉCONNAISSANCE  DU RYTHME D’APPRENTISSAGE DES ÉLÈVES.</a:t>
            </a:r>
          </a:p>
          <a:p>
            <a:r>
              <a:rPr lang="fr-FR" sz="1400" b="1" dirty="0">
                <a:solidFill>
                  <a:schemeClr val="bg1"/>
                </a:solidFill>
              </a:rPr>
              <a:t>GRATIFICATION DES PFMP : ACCENTUATION DU TRI DES ÉLÈVES </a:t>
            </a:r>
          </a:p>
          <a:p>
            <a:r>
              <a:rPr lang="fr-FR" sz="1400" b="1" dirty="0">
                <a:solidFill>
                  <a:schemeClr val="bg1"/>
                </a:solidFill>
              </a:rPr>
              <a:t>IMPROBABLE RETOUR DES « POURSUITES D’ÉTUDES » EN JUIN (EXEMPLE DU BAC GÉNÉRAL). RISQUE DE DÉSCOLARISATION.</a:t>
            </a:r>
          </a:p>
          <a:p>
            <a:r>
              <a:rPr lang="fr-FR" sz="1400" b="1" dirty="0">
                <a:solidFill>
                  <a:schemeClr val="bg1"/>
                </a:solidFill>
              </a:rPr>
              <a:t>RISQUE D’ANNUALISATION.  </a:t>
            </a:r>
          </a:p>
        </p:txBody>
      </p:sp>
      <p:sp>
        <p:nvSpPr>
          <p:cNvPr id="12" name="Rectangle 11"/>
          <p:cNvSpPr/>
          <p:nvPr/>
        </p:nvSpPr>
        <p:spPr>
          <a:xfrm>
            <a:off x="1708773" y="131335"/>
            <a:ext cx="8016195" cy="400110"/>
          </a:xfrm>
          <a:prstGeom prst="rect">
            <a:avLst/>
          </a:prstGeom>
        </p:spPr>
        <p:txBody>
          <a:bodyPr wrap="square">
            <a:spAutoFit/>
          </a:bodyPr>
          <a:lstStyle/>
          <a:p>
            <a:pPr algn="ctr"/>
            <a:r>
              <a:rPr lang="fr-FR" sz="2000" b="1" dirty="0">
                <a:ea typeface="Arial Unicode MS" panose="020B0604020202020204" pitchFamily="34" charset="-128"/>
              </a:rPr>
              <a:t>LA DÉRÉGULATION DE L’ANNÉE DE TERMINALE À LA RENTRÉE 2024 </a:t>
            </a:r>
          </a:p>
        </p:txBody>
      </p:sp>
      <p:sp>
        <p:nvSpPr>
          <p:cNvPr id="4" name="Rectangle 3"/>
          <p:cNvSpPr/>
          <p:nvPr/>
        </p:nvSpPr>
        <p:spPr>
          <a:xfrm>
            <a:off x="4187908" y="555389"/>
            <a:ext cx="4914432" cy="369332"/>
          </a:xfrm>
          <a:prstGeom prst="rect">
            <a:avLst/>
          </a:prstGeom>
        </p:spPr>
        <p:txBody>
          <a:bodyPr wrap="square">
            <a:spAutoFit/>
          </a:bodyPr>
          <a:lstStyle/>
          <a:p>
            <a:r>
              <a:rPr lang="fr-FR" b="1" dirty="0">
                <a:ea typeface="Arial Unicode MS" panose="020B0604020202020204" pitchFamily="34" charset="-128"/>
              </a:rPr>
              <a:t>UN CALENDRIER DÉMENTIEL</a:t>
            </a:r>
            <a:endParaRPr lang="fr-FR" dirty="0"/>
          </a:p>
        </p:txBody>
      </p:sp>
      <p:sp>
        <p:nvSpPr>
          <p:cNvPr id="6" name="Control 1"/>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7" name="Oval 2"/>
          <p:cNvSpPr>
            <a:spLocks noChangeArrowheads="1"/>
          </p:cNvSpPr>
          <p:nvPr/>
        </p:nvSpPr>
        <p:spPr bwMode="auto">
          <a:xfrm>
            <a:off x="9972120" y="2201544"/>
            <a:ext cx="1956179" cy="1911481"/>
          </a:xfrm>
          <a:prstGeom prst="ellipse">
            <a:avLst/>
          </a:prstGeom>
          <a:solidFill>
            <a:srgbClr val="FFE699"/>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a:ln>
                  <a:noFill/>
                </a:ln>
                <a:solidFill>
                  <a:srgbClr val="000000"/>
                </a:solidFill>
                <a:effectLst/>
                <a:latin typeface="Bebas Neue Bold" panose="020B0606020202050201" pitchFamily="34" charset="0"/>
              </a:rPr>
              <a:t>6 semaines de PARCOURS diversifiés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a:ln>
                  <a:noFill/>
                </a:ln>
                <a:solidFill>
                  <a:srgbClr val="000000"/>
                </a:solidFill>
                <a:effectLst/>
                <a:latin typeface="Bebas Neue Bold" panose="020B0606020202050201" pitchFamily="34" charset="0"/>
              </a:rPr>
              <a:t>Plus 3 semaines de  cours en moins!</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a:solidFill>
                  <a:srgbClr val="000000"/>
                </a:solidFill>
                <a:latin typeface="Bebas Neue Bold" panose="020B0606020202050201" pitchFamily="34" charset="0"/>
              </a:rPr>
              <a:t>98 h élèves</a:t>
            </a:r>
            <a:endParaRPr kumimoji="0" lang="fr-FR" altLang="fr-FR" sz="1600" i="0" u="none" strike="noStrike" cap="none" normalizeH="0" baseline="0" dirty="0">
              <a:ln>
                <a:noFill/>
              </a:ln>
              <a:solidFill>
                <a:schemeClr val="tx1"/>
              </a:solidFill>
              <a:effectLst/>
              <a:latin typeface="Arial" panose="020B0604020202020204" pitchFamily="34" charset="0"/>
            </a:endParaRPr>
          </a:p>
        </p:txBody>
      </p:sp>
      <p:sp>
        <p:nvSpPr>
          <p:cNvPr id="14" name="Control 1"/>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3" name="Rectangle 12"/>
          <p:cNvSpPr/>
          <p:nvPr/>
        </p:nvSpPr>
        <p:spPr>
          <a:xfrm>
            <a:off x="263705" y="4792132"/>
            <a:ext cx="11664594" cy="738664"/>
          </a:xfrm>
          <a:prstGeom prst="rect">
            <a:avLst/>
          </a:prstGeom>
        </p:spPr>
        <p:txBody>
          <a:bodyPr wrap="square">
            <a:spAutoFit/>
          </a:bodyPr>
          <a:lstStyle/>
          <a:p>
            <a:r>
              <a:rPr lang="fr-FR" sz="1400" b="1" dirty="0">
                <a:ea typeface="Arial Unicode MS" panose="020B0604020202020204" pitchFamily="34" charset="-128"/>
              </a:rPr>
              <a:t>PASSAGE DE « ENTRE  18 À 22 SEMAINES » À  « ENTRE 16 À 20 SEMAINES » DE PFMP</a:t>
            </a:r>
          </a:p>
          <a:p>
            <a:pPr lvl="0"/>
            <a:r>
              <a:rPr lang="fr-FR" sz="1400" b="1" dirty="0"/>
              <a:t>LES PARCOURS DIFFÉRENCIÉS N’ENTRENT PAS DANS LE CADRE DES ÉVALUATIONS CERTIFICATIVES ET SONT DÉCONNECTÉS DE PARCOURSUP</a:t>
            </a:r>
          </a:p>
          <a:p>
            <a:pPr lvl="0"/>
            <a:r>
              <a:rPr lang="fr-FR" sz="1400" b="1" dirty="0"/>
              <a:t>LE SUIVI EFFECTIF ET L’ASSIDUITÉ DU PARCOURS</a:t>
            </a:r>
            <a:r>
              <a:rPr lang="fr-FR" sz="1400" dirty="0"/>
              <a:t> </a:t>
            </a:r>
            <a:r>
              <a:rPr lang="fr-FR" sz="1400" b="1" dirty="0"/>
              <a:t>SONT OBLIGATOIRES</a:t>
            </a:r>
            <a:r>
              <a:rPr lang="fr-FR" sz="1400" dirty="0"/>
              <a:t> </a:t>
            </a:r>
            <a:endParaRPr lang="fr-FR" sz="1400" b="1" dirty="0">
              <a:ea typeface="Arial Unicode MS" panose="020B0604020202020204" pitchFamily="34" charset="-128"/>
            </a:endParaRPr>
          </a:p>
        </p:txBody>
      </p:sp>
      <p:graphicFrame>
        <p:nvGraphicFramePr>
          <p:cNvPr id="3" name="Tableau 2"/>
          <p:cNvGraphicFramePr>
            <a:graphicFrameLocks noGrp="1"/>
          </p:cNvGraphicFramePr>
          <p:nvPr/>
        </p:nvGraphicFramePr>
        <p:xfrm>
          <a:off x="263705" y="959097"/>
          <a:ext cx="9461264" cy="3765487"/>
        </p:xfrm>
        <a:graphic>
          <a:graphicData uri="http://schemas.openxmlformats.org/drawingml/2006/table">
            <a:tbl>
              <a:tblPr>
                <a:tableStyleId>{5C22544A-7EE6-4342-B048-85BDC9FD1C3A}</a:tableStyleId>
              </a:tblPr>
              <a:tblGrid>
                <a:gridCol w="2100000">
                  <a:extLst>
                    <a:ext uri="{9D8B030D-6E8A-4147-A177-3AD203B41FA5}">
                      <a16:colId xmlns:a16="http://schemas.microsoft.com/office/drawing/2014/main" xmlns="" val="20000"/>
                    </a:ext>
                  </a:extLst>
                </a:gridCol>
                <a:gridCol w="1263063">
                  <a:extLst>
                    <a:ext uri="{9D8B030D-6E8A-4147-A177-3AD203B41FA5}">
                      <a16:colId xmlns:a16="http://schemas.microsoft.com/office/drawing/2014/main" xmlns="" val="20001"/>
                    </a:ext>
                  </a:extLst>
                </a:gridCol>
                <a:gridCol w="4582884">
                  <a:extLst>
                    <a:ext uri="{9D8B030D-6E8A-4147-A177-3AD203B41FA5}">
                      <a16:colId xmlns:a16="http://schemas.microsoft.com/office/drawing/2014/main" xmlns="" val="20002"/>
                    </a:ext>
                  </a:extLst>
                </a:gridCol>
                <a:gridCol w="1515317">
                  <a:extLst>
                    <a:ext uri="{9D8B030D-6E8A-4147-A177-3AD203B41FA5}">
                      <a16:colId xmlns:a16="http://schemas.microsoft.com/office/drawing/2014/main" xmlns="" val="20003"/>
                    </a:ext>
                  </a:extLst>
                </a:gridCol>
              </a:tblGrid>
              <a:tr h="1508278">
                <a:tc>
                  <a:txBody>
                    <a:bodyPr/>
                    <a:lstStyle/>
                    <a:p>
                      <a:pPr algn="ctr">
                        <a:lnSpc>
                          <a:spcPct val="107000"/>
                        </a:lnSpc>
                        <a:spcAft>
                          <a:spcPts val="0"/>
                        </a:spcAft>
                      </a:pPr>
                      <a:r>
                        <a:rPr lang="fr-FR" sz="1400" b="1" dirty="0">
                          <a:effectLst/>
                        </a:rPr>
                        <a:t>Septembre/Mai</a:t>
                      </a:r>
                    </a:p>
                    <a:p>
                      <a:pPr algn="ctr">
                        <a:lnSpc>
                          <a:spcPct val="107000"/>
                        </a:lnSpc>
                        <a:spcAft>
                          <a:spcPts val="0"/>
                        </a:spcAft>
                      </a:pPr>
                      <a:r>
                        <a:rPr lang="fr-FR" sz="1400" b="1" dirty="0">
                          <a:effectLst/>
                        </a:rPr>
                        <a:t>(22s de cours et 6s de PFMP)</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b="1" dirty="0">
                          <a:effectLst/>
                        </a:rPr>
                        <a:t>Mi-Mai (2s)</a:t>
                      </a:r>
                    </a:p>
                    <a:p>
                      <a:pPr algn="ctr">
                        <a:lnSpc>
                          <a:spcPct val="107000"/>
                        </a:lnSpc>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Du 12 au 23 mai</a:t>
                      </a:r>
                    </a:p>
                  </a:txBody>
                  <a:tcPr marL="68580" marR="68580" marT="9525"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1" dirty="0">
                          <a:effectLst/>
                        </a:rPr>
                        <a:t>Mai/juin (6s</a:t>
                      </a:r>
                      <a:r>
                        <a:rPr lang="fr-FR" sz="1400" b="1" dirty="0">
                          <a:solidFill>
                            <a:schemeClr val="tx1"/>
                          </a:solidFill>
                          <a:effectLst/>
                        </a:rPr>
                        <a:t>)</a:t>
                      </a:r>
                      <a:r>
                        <a:rPr lang="fr-FR" sz="1400" b="1" kern="1200" dirty="0">
                          <a:solidFill>
                            <a:schemeClr val="tx1"/>
                          </a:solidFill>
                          <a:effectLst/>
                          <a:latin typeface="+mn-lt"/>
                          <a:ea typeface="+mn-ea"/>
                          <a:cs typeface="+mn-cs"/>
                        </a:rPr>
                        <a:t>  du 26 mai au 4 juillet</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1" kern="1200" dirty="0">
                          <a:solidFill>
                            <a:srgbClr val="C00000"/>
                          </a:solidFill>
                          <a:effectLst/>
                          <a:latin typeface="+mn-lt"/>
                          <a:ea typeface="+mn-ea"/>
                          <a:cs typeface="+mn-cs"/>
                        </a:rPr>
                        <a:t>Deuxième période d’examens située à la fin du mois de juin, intégrée dans les six semaines de parcours différencié. Début des parcours le 26 mai, donc débordement en Juillet pour la fin des parcours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b="1" dirty="0">
                          <a:effectLst/>
                        </a:rPr>
                        <a:t>Du 7 au 9 juillet</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0"/>
                  </a:ext>
                </a:extLst>
              </a:tr>
              <a:tr h="2257209">
                <a:tc>
                  <a:txBody>
                    <a:bodyPr/>
                    <a:lstStyle/>
                    <a:p>
                      <a:pPr algn="ctr">
                        <a:lnSpc>
                          <a:spcPct val="107000"/>
                        </a:lnSpc>
                        <a:spcAft>
                          <a:spcPts val="0"/>
                        </a:spcAft>
                      </a:pPr>
                      <a:r>
                        <a:rPr lang="fr-FR" sz="1400" dirty="0">
                          <a:effectLst/>
                        </a:rPr>
                        <a:t>Tronc commun</a:t>
                      </a:r>
                    </a:p>
                    <a:p>
                      <a:pPr algn="ctr">
                        <a:lnSpc>
                          <a:spcPct val="107000"/>
                        </a:lnSpc>
                        <a:spcAft>
                          <a:spcPts val="0"/>
                        </a:spcAft>
                      </a:pPr>
                      <a:r>
                        <a:rPr lang="fr-FR" sz="1400" dirty="0">
                          <a:effectLst/>
                        </a:rPr>
                        <a:t>Passage des CCF</a:t>
                      </a:r>
                    </a:p>
                    <a:p>
                      <a:pPr algn="ctr">
                        <a:lnSpc>
                          <a:spcPct val="107000"/>
                        </a:lnSpc>
                        <a:spcAft>
                          <a:spcPts val="0"/>
                        </a:spcAft>
                      </a:pPr>
                      <a:r>
                        <a:rPr lang="fr-FR" sz="1400" dirty="0">
                          <a:effectLst/>
                        </a:rPr>
                        <a:t>Calendrier 6 s de PFMP (autonomie des équipes pédagogiques)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dirty="0">
                          <a:effectLst/>
                        </a:rPr>
                        <a:t>Examen</a:t>
                      </a:r>
                    </a:p>
                    <a:p>
                      <a:pPr algn="ctr">
                        <a:lnSpc>
                          <a:spcPct val="107000"/>
                        </a:lnSpc>
                        <a:spcAft>
                          <a:spcPts val="0"/>
                        </a:spcAft>
                      </a:pPr>
                      <a:r>
                        <a:rPr lang="fr-FR" sz="1400" dirty="0">
                          <a:effectLst/>
                        </a:rPr>
                        <a:t>Epreuves</a:t>
                      </a:r>
                    </a:p>
                    <a:p>
                      <a:pPr algn="ctr">
                        <a:lnSpc>
                          <a:spcPct val="107000"/>
                        </a:lnSpc>
                        <a:spcAft>
                          <a:spcPts val="0"/>
                        </a:spcAft>
                      </a:pPr>
                      <a:r>
                        <a:rPr lang="fr-FR" sz="1400" dirty="0">
                          <a:effectLst/>
                        </a:rPr>
                        <a:t>Ponctuelles…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dirty="0">
                          <a:effectLst/>
                        </a:rPr>
                        <a:t>Parcours de diversification</a:t>
                      </a:r>
                    </a:p>
                    <a:p>
                      <a:pPr algn="ctr">
                        <a:lnSpc>
                          <a:spcPct val="107000"/>
                        </a:lnSpc>
                        <a:spcAft>
                          <a:spcPts val="0"/>
                        </a:spcAft>
                      </a:pPr>
                      <a:r>
                        <a:rPr lang="fr-FR" sz="1400" dirty="0">
                          <a:effectLst/>
                        </a:rPr>
                        <a:t>(PFMP ou « poursuite d'études »)</a:t>
                      </a:r>
                    </a:p>
                    <a:p>
                      <a:pPr algn="ctr">
                        <a:lnSpc>
                          <a:spcPct val="107000"/>
                        </a:lnSpc>
                        <a:spcAft>
                          <a:spcPts val="0"/>
                        </a:spcAft>
                      </a:pPr>
                      <a:r>
                        <a:rPr lang="fr-FR" sz="1400" dirty="0">
                          <a:effectLst/>
                        </a:rPr>
                        <a:t>Goulot d’étranglement (car départ aussi des 2</a:t>
                      </a:r>
                      <a:r>
                        <a:rPr lang="fr-FR" sz="1400" baseline="30000" dirty="0">
                          <a:effectLst/>
                        </a:rPr>
                        <a:t>nde</a:t>
                      </a:r>
                      <a:r>
                        <a:rPr lang="fr-FR" sz="1400" dirty="0">
                          <a:effectLst/>
                        </a:rPr>
                        <a:t> et des 1</a:t>
                      </a:r>
                      <a:r>
                        <a:rPr lang="fr-FR" sz="1400" baseline="30000" dirty="0">
                          <a:effectLst/>
                        </a:rPr>
                        <a:t>eres</a:t>
                      </a:r>
                      <a:r>
                        <a:rPr lang="fr-FR" sz="1400" dirty="0">
                          <a:effectLst/>
                        </a:rPr>
                        <a:t>)</a:t>
                      </a:r>
                    </a:p>
                    <a:p>
                      <a:pPr algn="ctr">
                        <a:lnSpc>
                          <a:spcPct val="107000"/>
                        </a:lnSpc>
                        <a:spcAft>
                          <a:spcPts val="0"/>
                        </a:spcAft>
                      </a:pPr>
                      <a:r>
                        <a:rPr lang="fr-FR" sz="1400" dirty="0">
                          <a:effectLst/>
                        </a:rPr>
                        <a:t>Possibilité de modifier les EDT en fonction</a:t>
                      </a:r>
                      <a:r>
                        <a:rPr lang="fr-FR" sz="1400" baseline="0" dirty="0">
                          <a:effectLst/>
                        </a:rPr>
                        <a:t> </a:t>
                      </a:r>
                      <a:r>
                        <a:rPr lang="fr-FR" sz="1400" dirty="0">
                          <a:effectLst/>
                        </a:rPr>
                        <a:t>de la  grille horaire indicative (25h + 5h) = 30h</a:t>
                      </a:r>
                    </a:p>
                    <a:p>
                      <a:pPr algn="ctr">
                        <a:lnSpc>
                          <a:spcPct val="107000"/>
                        </a:lnSpc>
                        <a:spcAft>
                          <a:spcPts val="0"/>
                        </a:spcAft>
                      </a:pPr>
                      <a:r>
                        <a:rPr lang="fr-FR" sz="1400" dirty="0">
                          <a:effectLst/>
                        </a:rPr>
                        <a:t>Pendant cette période et </a:t>
                      </a:r>
                      <a:r>
                        <a:rPr lang="fr-FR" sz="1400" b="1" i="1" kern="1200" dirty="0">
                          <a:solidFill>
                            <a:schemeClr val="dk1"/>
                          </a:solidFill>
                          <a:effectLst/>
                          <a:latin typeface="+mn-lt"/>
                          <a:ea typeface="+mn-ea"/>
                          <a:cs typeface="+mn-cs"/>
                        </a:rPr>
                        <a:t>« dans la mesure du possible »</a:t>
                      </a:r>
                      <a:r>
                        <a:rPr lang="fr-FR" sz="1400" kern="1200" dirty="0">
                          <a:solidFill>
                            <a:schemeClr val="dk1"/>
                          </a:solidFill>
                          <a:effectLst/>
                          <a:latin typeface="+mn-lt"/>
                          <a:ea typeface="+mn-ea"/>
                          <a:cs typeface="+mn-cs"/>
                        </a:rPr>
                        <a:t> temps de regroupement ( par ex</a:t>
                      </a:r>
                      <a:r>
                        <a:rPr lang="fr-FR" sz="1400" kern="1200" baseline="0" dirty="0">
                          <a:solidFill>
                            <a:schemeClr val="dk1"/>
                          </a:solidFill>
                          <a:effectLst/>
                          <a:latin typeface="+mn-lt"/>
                          <a:ea typeface="+mn-ea"/>
                          <a:cs typeface="+mn-cs"/>
                        </a:rPr>
                        <a:t> du 23 au 25 juin)</a:t>
                      </a:r>
                      <a:r>
                        <a:rPr lang="fr-FR" sz="1400" kern="1200" dirty="0">
                          <a:solidFill>
                            <a:schemeClr val="dk1"/>
                          </a:solidFill>
                          <a:effectLst/>
                          <a:latin typeface="+mn-lt"/>
                          <a:ea typeface="+mn-ea"/>
                          <a:cs typeface="+mn-cs"/>
                        </a:rPr>
                        <a:t>, de tous les élèves </a:t>
                      </a:r>
                      <a:r>
                        <a:rPr lang="fr-FR" sz="1400" b="1" kern="1200" dirty="0">
                          <a:solidFill>
                            <a:schemeClr val="dk1"/>
                          </a:solidFill>
                          <a:effectLst/>
                          <a:latin typeface="+mn-lt"/>
                          <a:ea typeface="+mn-ea"/>
                          <a:cs typeface="+mn-cs"/>
                        </a:rPr>
                        <a:t>pour finaliser la préparation de l’épreuve de PSE </a:t>
                      </a:r>
                      <a:r>
                        <a:rPr lang="fr-FR" sz="1400" kern="1200" dirty="0">
                          <a:solidFill>
                            <a:schemeClr val="dk1"/>
                          </a:solidFill>
                          <a:effectLst/>
                          <a:latin typeface="+mn-lt"/>
                          <a:ea typeface="+mn-ea"/>
                          <a:cs typeface="+mn-cs"/>
                        </a:rPr>
                        <a:t>et de l’oral de projet</a:t>
                      </a:r>
                      <a:r>
                        <a:rPr lang="fr-FR" sz="1400" dirty="0">
                          <a:effectLst/>
                        </a:rPr>
                        <a:t> passés fin juin (26 juin)</a:t>
                      </a:r>
                    </a:p>
                  </a:txBody>
                  <a:tcPr marL="68580" marR="68580" marT="9525" marB="0"/>
                </a:tc>
                <a:tc>
                  <a:txBody>
                    <a:bodyPr/>
                    <a:lstStyle/>
                    <a:p>
                      <a:pPr algn="ctr">
                        <a:lnSpc>
                          <a:spcPct val="107000"/>
                        </a:lnSpc>
                        <a:spcAft>
                          <a:spcPts val="0"/>
                        </a:spcAft>
                      </a:pPr>
                      <a:r>
                        <a:rPr lang="fr-FR" sz="1400" dirty="0">
                          <a:effectLst/>
                        </a:rPr>
                        <a:t>Oral de contrôle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807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7"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1C72F3-F5EC-EAEE-5A4D-66A09FC8C26E}"/>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xmlns="" id="{D96315E5-3585-676C-97A1-E06AB2B038E0}"/>
              </a:ext>
            </a:extLst>
          </p:cNvPr>
          <p:cNvSpPr/>
          <p:nvPr/>
        </p:nvSpPr>
        <p:spPr>
          <a:xfrm>
            <a:off x="4" y="5609230"/>
            <a:ext cx="12191996" cy="12487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a:extLst>
              <a:ext uri="{FF2B5EF4-FFF2-40B4-BE49-F238E27FC236}">
                <a16:creationId xmlns:a16="http://schemas.microsoft.com/office/drawing/2014/main" xmlns="" id="{8376B257-60FE-AB0B-7FE6-851B227FB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9" name="Rectangle 8">
            <a:extLst>
              <a:ext uri="{FF2B5EF4-FFF2-40B4-BE49-F238E27FC236}">
                <a16:creationId xmlns:a16="http://schemas.microsoft.com/office/drawing/2014/main" xmlns="" id="{04147CFC-AD05-E9EB-906A-D441FB6E0474}"/>
              </a:ext>
            </a:extLst>
          </p:cNvPr>
          <p:cNvSpPr/>
          <p:nvPr/>
        </p:nvSpPr>
        <p:spPr>
          <a:xfrm>
            <a:off x="215452" y="5985858"/>
            <a:ext cx="11976548" cy="523220"/>
          </a:xfrm>
          <a:prstGeom prst="rect">
            <a:avLst/>
          </a:prstGeom>
        </p:spPr>
        <p:txBody>
          <a:bodyPr wrap="square">
            <a:spAutoFit/>
          </a:bodyPr>
          <a:lstStyle/>
          <a:p>
            <a:r>
              <a:rPr lang="fr-FR" sz="1400" b="1" dirty="0">
                <a:solidFill>
                  <a:schemeClr val="bg1"/>
                </a:solidFill>
              </a:rPr>
              <a:t>PAS D’AMÉNAGEMENT DES PROGRAMME : STRESS ET SURCHAGE DE TRAVAIL</a:t>
            </a:r>
          </a:p>
          <a:p>
            <a:r>
              <a:rPr lang="fr-FR" sz="1400" b="1" dirty="0">
                <a:solidFill>
                  <a:schemeClr val="bg1"/>
                </a:solidFill>
              </a:rPr>
              <a:t>IMPROBABLE RETOUR DES « POURSUITES D’ÉTUDES » EN JUIN (EXEMPLE DU BAC GÉNÉRAL). RISQUE DE DÉSCOLARISATION.</a:t>
            </a:r>
          </a:p>
        </p:txBody>
      </p:sp>
      <p:sp>
        <p:nvSpPr>
          <p:cNvPr id="12" name="Rectangle 11">
            <a:extLst>
              <a:ext uri="{FF2B5EF4-FFF2-40B4-BE49-F238E27FC236}">
                <a16:creationId xmlns:a16="http://schemas.microsoft.com/office/drawing/2014/main" xmlns="" id="{4C3D97AA-1090-9DF5-A7FC-DA07286626EF}"/>
              </a:ext>
            </a:extLst>
          </p:cNvPr>
          <p:cNvSpPr/>
          <p:nvPr/>
        </p:nvSpPr>
        <p:spPr>
          <a:xfrm>
            <a:off x="1708773" y="131335"/>
            <a:ext cx="8016195" cy="400110"/>
          </a:xfrm>
          <a:prstGeom prst="rect">
            <a:avLst/>
          </a:prstGeom>
        </p:spPr>
        <p:txBody>
          <a:bodyPr wrap="square">
            <a:spAutoFit/>
          </a:bodyPr>
          <a:lstStyle/>
          <a:p>
            <a:pPr algn="ctr"/>
            <a:r>
              <a:rPr lang="fr-FR" sz="2000" b="1" dirty="0">
                <a:ea typeface="Arial Unicode MS" panose="020B0604020202020204" pitchFamily="34" charset="-128"/>
              </a:rPr>
              <a:t>LA DÉRÉGULATION DE L’ANNÉE DE TERMINALE À LA RENTRÉE 2024 </a:t>
            </a:r>
          </a:p>
        </p:txBody>
      </p:sp>
      <p:sp>
        <p:nvSpPr>
          <p:cNvPr id="4" name="Rectangle 3">
            <a:extLst>
              <a:ext uri="{FF2B5EF4-FFF2-40B4-BE49-F238E27FC236}">
                <a16:creationId xmlns:a16="http://schemas.microsoft.com/office/drawing/2014/main" xmlns="" id="{F61C7E65-CE1C-2753-78A2-1A0DFEB4428C}"/>
              </a:ext>
            </a:extLst>
          </p:cNvPr>
          <p:cNvSpPr/>
          <p:nvPr/>
        </p:nvSpPr>
        <p:spPr>
          <a:xfrm>
            <a:off x="3638784" y="532740"/>
            <a:ext cx="4914432" cy="646331"/>
          </a:xfrm>
          <a:prstGeom prst="rect">
            <a:avLst/>
          </a:prstGeom>
        </p:spPr>
        <p:txBody>
          <a:bodyPr wrap="square">
            <a:spAutoFit/>
          </a:bodyPr>
          <a:lstStyle/>
          <a:p>
            <a:pPr algn="ctr">
              <a:spcAft>
                <a:spcPts val="0"/>
              </a:spcAft>
            </a:pPr>
            <a:r>
              <a:rPr lang="fr-FR" b="1" dirty="0">
                <a:solidFill>
                  <a:srgbClr val="000000"/>
                </a:solidFill>
                <a:ea typeface="Aptos"/>
              </a:rPr>
              <a:t>ÉPREUVES PONCTUELLES DE L’EXAMEN  </a:t>
            </a:r>
          </a:p>
          <a:p>
            <a:pPr algn="just">
              <a:spcAft>
                <a:spcPts val="0"/>
              </a:spcAft>
            </a:pPr>
            <a:endParaRPr lang="fr-FR" dirty="0">
              <a:solidFill>
                <a:srgbClr val="000000"/>
              </a:solidFill>
              <a:ea typeface="Aptos"/>
            </a:endParaRPr>
          </a:p>
        </p:txBody>
      </p:sp>
      <p:sp>
        <p:nvSpPr>
          <p:cNvPr id="6" name="Control 1">
            <a:extLst>
              <a:ext uri="{FF2B5EF4-FFF2-40B4-BE49-F238E27FC236}">
                <a16:creationId xmlns:a16="http://schemas.microsoft.com/office/drawing/2014/main" xmlns="" id="{EDAFE446-2758-E294-02E0-655DCE665AD3}"/>
              </a:ext>
            </a:extLst>
          </p:cNvPr>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4" name="Control 1">
            <a:extLst>
              <a:ext uri="{FF2B5EF4-FFF2-40B4-BE49-F238E27FC236}">
                <a16:creationId xmlns:a16="http://schemas.microsoft.com/office/drawing/2014/main" xmlns="" id="{B01B2996-853C-4AFF-45D0-2049EC08CCFA}"/>
              </a:ext>
            </a:extLst>
          </p:cNvPr>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5" name="Rectangle 4">
            <a:extLst>
              <a:ext uri="{FF2B5EF4-FFF2-40B4-BE49-F238E27FC236}">
                <a16:creationId xmlns:a16="http://schemas.microsoft.com/office/drawing/2014/main" xmlns="" id="{B787C66D-92A7-92CA-147F-28957FD4DE06}"/>
              </a:ext>
            </a:extLst>
          </p:cNvPr>
          <p:cNvSpPr/>
          <p:nvPr/>
        </p:nvSpPr>
        <p:spPr>
          <a:xfrm>
            <a:off x="838199" y="489986"/>
            <a:ext cx="10730345" cy="3513782"/>
          </a:xfrm>
          <a:prstGeom prst="rect">
            <a:avLst/>
          </a:prstGeom>
        </p:spPr>
        <p:txBody>
          <a:bodyPr wrap="square">
            <a:spAutoFit/>
          </a:bodyPr>
          <a:lstStyle/>
          <a:p>
            <a:pPr algn="ctr">
              <a:spcAft>
                <a:spcPts val="0"/>
              </a:spcAft>
            </a:pPr>
            <a:r>
              <a:rPr lang="fr-FR" sz="1600" b="1" dirty="0">
                <a:solidFill>
                  <a:srgbClr val="000000"/>
                </a:solidFill>
                <a:ea typeface="Aptos"/>
              </a:rPr>
              <a:t> </a:t>
            </a:r>
          </a:p>
          <a:p>
            <a:pPr algn="just">
              <a:spcAft>
                <a:spcPts val="0"/>
              </a:spcAft>
            </a:pPr>
            <a:endParaRPr lang="fr-FR" sz="1600" dirty="0">
              <a:solidFill>
                <a:srgbClr val="000000"/>
              </a:solidFill>
              <a:ea typeface="Aptos"/>
            </a:endParaRPr>
          </a:p>
          <a:p>
            <a:pPr marL="342900" lvl="0" indent="-342900" algn="just">
              <a:spcAft>
                <a:spcPts val="130"/>
              </a:spcAft>
              <a:buFont typeface="Courier New" panose="02070309020205020404" pitchFamily="49" charset="0"/>
              <a:buChar char="o"/>
            </a:pPr>
            <a:r>
              <a:rPr lang="fr-FR" sz="1600" b="1" dirty="0">
                <a:solidFill>
                  <a:srgbClr val="202020"/>
                </a:solidFill>
                <a:ea typeface="Aptos"/>
              </a:rPr>
              <a:t>Lundi 12 mai 2025 </a:t>
            </a:r>
            <a:r>
              <a:rPr lang="fr-FR" sz="1600" dirty="0">
                <a:solidFill>
                  <a:srgbClr val="202020"/>
                </a:solidFill>
                <a:ea typeface="Aptos"/>
              </a:rPr>
              <a:t>français, d’histoire-géographie et EMC ; </a:t>
            </a:r>
          </a:p>
          <a:p>
            <a:pPr lvl="0" algn="just">
              <a:spcAft>
                <a:spcPts val="130"/>
              </a:spcAft>
            </a:pPr>
            <a:endParaRPr lang="fr-FR" sz="800" dirty="0">
              <a:solidFill>
                <a:srgbClr val="000000"/>
              </a:solidFill>
              <a:ea typeface="Aptos"/>
            </a:endParaRPr>
          </a:p>
          <a:p>
            <a:pPr marL="342900" lvl="0" indent="-342900" algn="just">
              <a:spcAft>
                <a:spcPts val="130"/>
              </a:spcAft>
              <a:buFont typeface="Courier New" panose="02070309020205020404" pitchFamily="49" charset="0"/>
              <a:buChar char="o"/>
            </a:pPr>
            <a:r>
              <a:rPr lang="fr-FR" sz="1600" b="1" dirty="0">
                <a:solidFill>
                  <a:srgbClr val="202020"/>
                </a:solidFill>
                <a:ea typeface="Aptos"/>
              </a:rPr>
              <a:t>Mardi 13 mai 2025 </a:t>
            </a:r>
            <a:r>
              <a:rPr lang="fr-FR" sz="1600" dirty="0">
                <a:solidFill>
                  <a:srgbClr val="202020"/>
                </a:solidFill>
                <a:ea typeface="Aptos"/>
              </a:rPr>
              <a:t>arts appliqués et d’économie-droit et d’économie-gestion ; </a:t>
            </a:r>
          </a:p>
          <a:p>
            <a:pPr lvl="0" algn="just">
              <a:spcAft>
                <a:spcPts val="130"/>
              </a:spcAft>
            </a:pPr>
            <a:endParaRPr lang="fr-FR" sz="800" dirty="0">
              <a:solidFill>
                <a:srgbClr val="000000"/>
              </a:solidFill>
              <a:ea typeface="Aptos"/>
            </a:endParaRPr>
          </a:p>
          <a:p>
            <a:pPr marL="342900" lvl="0" indent="-342900" algn="just">
              <a:spcAft>
                <a:spcPts val="130"/>
              </a:spcAft>
              <a:buFont typeface="Courier New" panose="02070309020205020404" pitchFamily="49" charset="0"/>
              <a:buChar char="o"/>
            </a:pPr>
            <a:r>
              <a:rPr lang="fr-FR" sz="1600" b="1" dirty="0">
                <a:solidFill>
                  <a:srgbClr val="202020"/>
                </a:solidFill>
                <a:ea typeface="Aptos"/>
              </a:rPr>
              <a:t>Jeudi 15, vendredi 16, lundi 19 et mardi 20 mai 2025 </a:t>
            </a:r>
            <a:r>
              <a:rPr lang="fr-FR" sz="1600" dirty="0">
                <a:solidFill>
                  <a:srgbClr val="202020"/>
                </a:solidFill>
                <a:ea typeface="Aptos"/>
              </a:rPr>
              <a:t>épreuves d’enseignement professionnel </a:t>
            </a:r>
          </a:p>
          <a:p>
            <a:pPr lvl="0" algn="just">
              <a:spcAft>
                <a:spcPts val="130"/>
              </a:spcAft>
            </a:pPr>
            <a:endParaRPr lang="fr-FR" sz="800" dirty="0">
              <a:solidFill>
                <a:srgbClr val="202020"/>
              </a:solidFill>
              <a:ea typeface="Aptos"/>
            </a:endParaRPr>
          </a:p>
          <a:p>
            <a:pPr marL="342900" lvl="0" indent="-342900" algn="just">
              <a:spcAft>
                <a:spcPts val="130"/>
              </a:spcAft>
              <a:buFont typeface="Courier New" panose="02070309020205020404" pitchFamily="49" charset="0"/>
              <a:buChar char="o"/>
            </a:pPr>
            <a:r>
              <a:rPr lang="fr-FR" sz="1600" b="1" dirty="0">
                <a:solidFill>
                  <a:srgbClr val="202020"/>
                </a:solidFill>
                <a:ea typeface="Aptos"/>
              </a:rPr>
              <a:t>Lundi 26 mai </a:t>
            </a:r>
            <a:r>
              <a:rPr lang="fr-FR" sz="1600" dirty="0">
                <a:solidFill>
                  <a:srgbClr val="202020"/>
                </a:solidFill>
                <a:ea typeface="Aptos"/>
              </a:rPr>
              <a:t>: début des parcours « différenciés »</a:t>
            </a:r>
          </a:p>
          <a:p>
            <a:pPr lvl="0" algn="just">
              <a:spcAft>
                <a:spcPts val="130"/>
              </a:spcAft>
            </a:pPr>
            <a:endParaRPr lang="fr-FR" sz="800" dirty="0">
              <a:solidFill>
                <a:srgbClr val="000000"/>
              </a:solidFill>
              <a:ea typeface="Aptos"/>
            </a:endParaRPr>
          </a:p>
          <a:p>
            <a:pPr marL="342900" lvl="0" indent="-342900" algn="just">
              <a:spcAft>
                <a:spcPts val="0"/>
              </a:spcAft>
              <a:buFont typeface="Courier New" panose="02070309020205020404" pitchFamily="49" charset="0"/>
              <a:buChar char="o"/>
            </a:pPr>
            <a:r>
              <a:rPr lang="fr-FR" sz="1600" b="1" dirty="0">
                <a:solidFill>
                  <a:srgbClr val="202020"/>
                </a:solidFill>
                <a:ea typeface="Aptos"/>
              </a:rPr>
              <a:t>Jeudi 26 juin 2025 </a:t>
            </a:r>
            <a:r>
              <a:rPr lang="fr-FR" sz="1600" dirty="0">
                <a:solidFill>
                  <a:srgbClr val="202020"/>
                </a:solidFill>
                <a:ea typeface="Aptos"/>
              </a:rPr>
              <a:t>prévention, santé et environnement. « Dans la mesure du possible », cette épreuve sera précédée d’un temps de regroupement de </a:t>
            </a:r>
            <a:r>
              <a:rPr lang="fr-FR" sz="1600" dirty="0" err="1">
                <a:solidFill>
                  <a:srgbClr val="202020"/>
                </a:solidFill>
                <a:ea typeface="Aptos"/>
              </a:rPr>
              <a:t>tou·tes</a:t>
            </a:r>
            <a:r>
              <a:rPr lang="fr-FR" sz="1600" dirty="0">
                <a:solidFill>
                  <a:srgbClr val="202020"/>
                </a:solidFill>
                <a:ea typeface="Aptos"/>
              </a:rPr>
              <a:t> les élèves </a:t>
            </a:r>
            <a:r>
              <a:rPr lang="fr-FR" sz="1600" dirty="0" err="1">
                <a:solidFill>
                  <a:srgbClr val="202020"/>
                </a:solidFill>
                <a:ea typeface="Aptos"/>
              </a:rPr>
              <a:t>concerné∙es</a:t>
            </a:r>
            <a:r>
              <a:rPr lang="fr-FR" sz="1600" dirty="0">
                <a:solidFill>
                  <a:srgbClr val="202020"/>
                </a:solidFill>
                <a:ea typeface="Aptos"/>
              </a:rPr>
              <a:t> au sein de l’établissement à partir du </a:t>
            </a:r>
            <a:r>
              <a:rPr lang="fr-FR" sz="1600" b="1" dirty="0">
                <a:solidFill>
                  <a:srgbClr val="202020"/>
                </a:solidFill>
                <a:ea typeface="Aptos"/>
              </a:rPr>
              <a:t>lundi 23 juin 2025</a:t>
            </a:r>
            <a:r>
              <a:rPr lang="fr-FR" sz="1600" dirty="0">
                <a:solidFill>
                  <a:srgbClr val="202020"/>
                </a:solidFill>
                <a:ea typeface="Aptos"/>
              </a:rPr>
              <a:t>.</a:t>
            </a:r>
          </a:p>
          <a:p>
            <a:pPr lvl="0" algn="just">
              <a:spcAft>
                <a:spcPts val="0"/>
              </a:spcAft>
            </a:pPr>
            <a:endParaRPr lang="fr-FR" sz="800" dirty="0">
              <a:solidFill>
                <a:srgbClr val="000000"/>
              </a:solidFill>
              <a:ea typeface="Aptos"/>
            </a:endParaRPr>
          </a:p>
          <a:p>
            <a:pPr marL="342900" lvl="0" indent="-342900" algn="just">
              <a:spcAft>
                <a:spcPts val="110"/>
              </a:spcAft>
              <a:buFont typeface="Courier New" panose="02070309020205020404" pitchFamily="49" charset="0"/>
              <a:buChar char="o"/>
            </a:pPr>
            <a:r>
              <a:rPr lang="fr-FR" sz="1600" b="1" dirty="0">
                <a:solidFill>
                  <a:srgbClr val="202020"/>
                </a:solidFill>
                <a:ea typeface="Aptos"/>
              </a:rPr>
              <a:t>Jeudi 26 juin 2025 </a:t>
            </a:r>
            <a:r>
              <a:rPr lang="fr-FR" sz="1600" dirty="0">
                <a:solidFill>
                  <a:srgbClr val="202020"/>
                </a:solidFill>
                <a:ea typeface="Aptos"/>
              </a:rPr>
              <a:t>début de l’épreuve orale de projet. </a:t>
            </a:r>
          </a:p>
          <a:p>
            <a:pPr lvl="0" algn="just">
              <a:spcAft>
                <a:spcPts val="110"/>
              </a:spcAft>
            </a:pPr>
            <a:endParaRPr lang="fr-FR" sz="800" dirty="0">
              <a:solidFill>
                <a:srgbClr val="000000"/>
              </a:solidFill>
              <a:ea typeface="Aptos"/>
            </a:endParaRPr>
          </a:p>
          <a:p>
            <a:pPr marL="342900" lvl="0" indent="-342900" algn="just">
              <a:spcAft>
                <a:spcPts val="0"/>
              </a:spcAft>
              <a:buFont typeface="Courier New" panose="02070309020205020404" pitchFamily="49" charset="0"/>
              <a:buChar char="o"/>
            </a:pPr>
            <a:r>
              <a:rPr lang="fr-FR" sz="1600" b="1" dirty="0">
                <a:solidFill>
                  <a:srgbClr val="000000"/>
                </a:solidFill>
                <a:ea typeface="Aptos"/>
              </a:rPr>
              <a:t>Du lundi 7 jusqu’au mercredi 9 juillet </a:t>
            </a:r>
            <a:r>
              <a:rPr lang="fr-FR" sz="1600" dirty="0">
                <a:solidFill>
                  <a:srgbClr val="000000"/>
                </a:solidFill>
                <a:ea typeface="Aptos"/>
              </a:rPr>
              <a:t>oral de contrôle. </a:t>
            </a:r>
            <a:endParaRPr lang="fr-FR" sz="1600" dirty="0">
              <a:solidFill>
                <a:srgbClr val="000000"/>
              </a:solidFill>
              <a:effectLst/>
              <a:ea typeface="Aptos"/>
            </a:endParaRPr>
          </a:p>
        </p:txBody>
      </p:sp>
      <p:sp>
        <p:nvSpPr>
          <p:cNvPr id="8" name="Rectangle 7">
            <a:extLst>
              <a:ext uri="{FF2B5EF4-FFF2-40B4-BE49-F238E27FC236}">
                <a16:creationId xmlns:a16="http://schemas.microsoft.com/office/drawing/2014/main" xmlns="" id="{792D6BFF-774A-6B40-11AC-F09DB91E10FB}"/>
              </a:ext>
            </a:extLst>
          </p:cNvPr>
          <p:cNvSpPr/>
          <p:nvPr/>
        </p:nvSpPr>
        <p:spPr>
          <a:xfrm>
            <a:off x="351396" y="4003768"/>
            <a:ext cx="11236037" cy="1600438"/>
          </a:xfrm>
          <a:prstGeom prst="rect">
            <a:avLst/>
          </a:prstGeom>
        </p:spPr>
        <p:txBody>
          <a:bodyPr wrap="square">
            <a:spAutoFit/>
          </a:bodyPr>
          <a:lstStyle/>
          <a:p>
            <a:r>
              <a:rPr lang="fr-FR" sz="1600" b="1" dirty="0">
                <a:latin typeface="Calibri" panose="020F0502020204030204" pitchFamily="34" charset="0"/>
                <a:ea typeface="Times New Roman" panose="02020603050405020304" pitchFamily="18" charset="0"/>
                <a:cs typeface="Calibri" panose="020F0502020204030204" pitchFamily="34" charset="0"/>
              </a:rPr>
              <a:t>Le livret scolaire du lycée professionnel (LSL)</a:t>
            </a:r>
            <a:r>
              <a:rPr lang="fr-FR" sz="1600" dirty="0">
                <a:latin typeface="Calibri" panose="020F0502020204030204" pitchFamily="34" charset="0"/>
                <a:ea typeface="Times New Roman" panose="02020603050405020304" pitchFamily="18" charset="0"/>
                <a:cs typeface="Calibri" panose="020F0502020204030204" pitchFamily="34" charset="0"/>
              </a:rPr>
              <a:t> intègre à compter de l’</a:t>
            </a:r>
            <a:r>
              <a:rPr lang="fr-FR" sz="1600" b="1" dirty="0">
                <a:latin typeface="Calibri" panose="020F0502020204030204" pitchFamily="34" charset="0"/>
                <a:ea typeface="Times New Roman" panose="02020603050405020304" pitchFamily="18" charset="0"/>
                <a:cs typeface="Calibri" panose="020F0502020204030204" pitchFamily="34" charset="0"/>
              </a:rPr>
              <a:t>année scolaire 2024-2025 une rubrique consacrée aux deux parcours de préparation « post-baccalauréat »</a:t>
            </a:r>
            <a:r>
              <a:rPr lang="fr-FR" sz="1600" dirty="0">
                <a:latin typeface="Calibri" panose="020F0502020204030204" pitchFamily="34" charset="0"/>
                <a:ea typeface="Times New Roman" panose="02020603050405020304" pitchFamily="18" charset="0"/>
                <a:cs typeface="Calibri" panose="020F0502020204030204" pitchFamily="34" charset="0"/>
              </a:rPr>
              <a:t>, qui permettra d’y </a:t>
            </a:r>
            <a:r>
              <a:rPr lang="fr-FR" sz="1600" b="1" dirty="0">
                <a:latin typeface="Calibri" panose="020F0502020204030204" pitchFamily="34" charset="0"/>
                <a:ea typeface="Times New Roman" panose="02020603050405020304" pitchFamily="18" charset="0"/>
                <a:cs typeface="Calibri" panose="020F0502020204030204" pitchFamily="34" charset="0"/>
              </a:rPr>
              <a:t>consigner une appréciation sur le parcours des élèves. Qui et Quand?</a:t>
            </a:r>
            <a:endParaRPr lang="fr-FR" dirty="0"/>
          </a:p>
          <a:p>
            <a:endParaRPr lang="fr-FR" dirty="0"/>
          </a:p>
          <a:p>
            <a:r>
              <a:rPr lang="fr-FR" sz="1600" dirty="0"/>
              <a:t>Arrêté du 17 avril 2024 portant modification de l’arrêté du 4 mars 2020 modifié relatif au livret scolaire : « </a:t>
            </a:r>
            <a:r>
              <a:rPr lang="fr-FR" sz="1600" i="1" dirty="0"/>
              <a:t>A la suite, </a:t>
            </a:r>
            <a:r>
              <a:rPr lang="fr-FR" sz="1600" b="1" i="1" dirty="0"/>
              <a:t>des observations pourront éventuellement être apportées par l’équipe pédagogique </a:t>
            </a:r>
            <a:r>
              <a:rPr lang="fr-FR" sz="1600" i="1" dirty="0"/>
              <a:t>valorisant les éléments positifs en faveur de l’élève. »</a:t>
            </a:r>
            <a:endParaRPr lang="fr-FR"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101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A2639F3-8AE0-13A0-D485-F0BDD2B362A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xmlns="" id="{3927BE71-D1B2-ADD8-28B0-B5DD8F7E62DE}"/>
              </a:ext>
            </a:extLst>
          </p:cNvPr>
          <p:cNvSpPr/>
          <p:nvPr/>
        </p:nvSpPr>
        <p:spPr>
          <a:xfrm>
            <a:off x="4" y="5609230"/>
            <a:ext cx="12191996" cy="12487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a:extLst>
              <a:ext uri="{FF2B5EF4-FFF2-40B4-BE49-F238E27FC236}">
                <a16:creationId xmlns:a16="http://schemas.microsoft.com/office/drawing/2014/main" xmlns="" id="{20875A60-E225-8601-A517-04480E5E6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12" name="Rectangle 11">
            <a:extLst>
              <a:ext uri="{FF2B5EF4-FFF2-40B4-BE49-F238E27FC236}">
                <a16:creationId xmlns:a16="http://schemas.microsoft.com/office/drawing/2014/main" xmlns="" id="{E3FC2953-7301-0E78-CD1E-724A4DF30AB0}"/>
              </a:ext>
            </a:extLst>
          </p:cNvPr>
          <p:cNvSpPr/>
          <p:nvPr/>
        </p:nvSpPr>
        <p:spPr>
          <a:xfrm>
            <a:off x="1708773" y="131335"/>
            <a:ext cx="8016195" cy="400110"/>
          </a:xfrm>
          <a:prstGeom prst="rect">
            <a:avLst/>
          </a:prstGeom>
        </p:spPr>
        <p:txBody>
          <a:bodyPr wrap="square">
            <a:spAutoFit/>
          </a:bodyPr>
          <a:lstStyle/>
          <a:p>
            <a:pPr algn="ctr"/>
            <a:r>
              <a:rPr lang="fr-FR" sz="2000" b="1" dirty="0">
                <a:ea typeface="Arial Unicode MS" panose="020B0604020202020204" pitchFamily="34" charset="-128"/>
              </a:rPr>
              <a:t>LA DÉRÉGULATION DE L’ANNÉE DE TERMINALE À LA RENTRÉE 2024 </a:t>
            </a:r>
          </a:p>
        </p:txBody>
      </p:sp>
      <p:sp>
        <p:nvSpPr>
          <p:cNvPr id="6" name="Control 1">
            <a:extLst>
              <a:ext uri="{FF2B5EF4-FFF2-40B4-BE49-F238E27FC236}">
                <a16:creationId xmlns:a16="http://schemas.microsoft.com/office/drawing/2014/main" xmlns="" id="{80654C5B-8FBE-0508-DE6D-CEC3B6A9C7E0}"/>
              </a:ext>
            </a:extLst>
          </p:cNvPr>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4" name="Control 1">
            <a:extLst>
              <a:ext uri="{FF2B5EF4-FFF2-40B4-BE49-F238E27FC236}">
                <a16:creationId xmlns:a16="http://schemas.microsoft.com/office/drawing/2014/main" xmlns="" id="{DD7E28DF-C3DF-F09E-E42B-EC3F82C80112}"/>
              </a:ext>
            </a:extLst>
          </p:cNvPr>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3" name="Rectangle 2"/>
          <p:cNvSpPr/>
          <p:nvPr/>
        </p:nvSpPr>
        <p:spPr>
          <a:xfrm>
            <a:off x="1474006" y="1148386"/>
            <a:ext cx="8861695" cy="4052391"/>
          </a:xfrm>
          <a:prstGeom prst="rect">
            <a:avLst/>
          </a:prstGeom>
        </p:spPr>
        <p:txBody>
          <a:bodyPr wrap="square">
            <a:spAutoFit/>
          </a:bodyPr>
          <a:lstStyle/>
          <a:p>
            <a:pPr algn="ctr">
              <a:spcAft>
                <a:spcPts val="800"/>
              </a:spcAft>
            </a:pPr>
            <a:r>
              <a:rPr lang="fr-FR" b="1" dirty="0">
                <a:ea typeface="Arial Unicode MS" panose="020B0604020202020204" pitchFamily="34" charset="-128"/>
              </a:rPr>
              <a:t>LE PROCESSUS D’ACCÈS À CHACUN DES DEUX PARCOURS </a:t>
            </a:r>
          </a:p>
          <a:p>
            <a:pPr algn="ctr">
              <a:spcAft>
                <a:spcPts val="800"/>
              </a:spcAft>
            </a:pPr>
            <a:endParaRPr lang="fr-FR" b="1" dirty="0">
              <a:ea typeface="Arial Unicode MS" panose="020B0604020202020204" pitchFamily="34" charset="-128"/>
            </a:endParaRPr>
          </a:p>
          <a:p>
            <a:pPr marL="285750" indent="-285750" algn="just">
              <a:buFont typeface="Arial" panose="020B0604020202020204" pitchFamily="34" charset="0"/>
              <a:buChar char="•"/>
            </a:pPr>
            <a:r>
              <a:rPr lang="fr-FR" sz="1600" dirty="0"/>
              <a:t>En début d’année scolaire de terminale : les parcours différenciés de fin de terminale sont présentés aux élèves. </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a:t>À l’issue du dernier conseil de classe précédant le parcours, le conseil de classe émet une recommandation motivée </a:t>
            </a:r>
            <a:r>
              <a:rPr lang="fr-FR" sz="1600" dirty="0" smtClean="0"/>
              <a:t>et </a:t>
            </a:r>
            <a:r>
              <a:rPr lang="fr-FR" sz="1600" dirty="0"/>
              <a:t>la consigne sur une fiche de dialogue.</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a:t>Cette recommandation du conseil de classe concernant l’un ou l’autre parcours ne constitue pas un « avis </a:t>
            </a:r>
            <a:r>
              <a:rPr lang="fr-FR" sz="1600" dirty="0" err="1"/>
              <a:t>Parcoursup</a:t>
            </a:r>
            <a:r>
              <a:rPr lang="fr-FR" sz="1600" dirty="0"/>
              <a:t> »</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a:t>Les vœux ou l’absence de vœux dans </a:t>
            </a:r>
            <a:r>
              <a:rPr lang="fr-FR" sz="1600" dirty="0" err="1"/>
              <a:t>Parcoursup</a:t>
            </a:r>
            <a:r>
              <a:rPr lang="fr-FR" sz="1600" dirty="0"/>
              <a:t> ne déterminent pas le suivi de l’un ou l’autre parcours.</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a:t>La famille rend la fiche de choix du parcours qui indique sa décision.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486728" y="594804"/>
            <a:ext cx="5218544" cy="369332"/>
          </a:xfrm>
          <a:prstGeom prst="rect">
            <a:avLst/>
          </a:prstGeom>
        </p:spPr>
        <p:txBody>
          <a:bodyPr wrap="none">
            <a:spAutoFit/>
          </a:bodyPr>
          <a:lstStyle/>
          <a:p>
            <a:pPr algn="ctr"/>
            <a:r>
              <a:rPr lang="fr-FR" b="1" dirty="0">
                <a:ea typeface="Arial Unicode MS" panose="020B0604020202020204" pitchFamily="34" charset="-128"/>
              </a:rPr>
              <a:t>LA MISE EN PLACE DES PARCOURS «  DIFFÉRENCIÉS »</a:t>
            </a:r>
          </a:p>
        </p:txBody>
      </p:sp>
    </p:spTree>
    <p:extLst>
      <p:ext uri="{BB962C8B-B14F-4D97-AF65-F5344CB8AC3E}">
        <p14:creationId xmlns:p14="http://schemas.microsoft.com/office/powerpoint/2010/main" val="211454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2693</Words>
  <Application>Microsoft Office PowerPoint</Application>
  <PresentationFormat>Grand écran</PresentationFormat>
  <Paragraphs>519</Paragraphs>
  <Slides>18</Slides>
  <Notes>16</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18</vt:i4>
      </vt:variant>
    </vt:vector>
  </HeadingPairs>
  <TitlesOfParts>
    <vt:vector size="33" baseType="lpstr">
      <vt:lpstr>Arial Unicode MS</vt:lpstr>
      <vt:lpstr>NSimSun</vt:lpstr>
      <vt:lpstr>Aptos</vt:lpstr>
      <vt:lpstr>Arial</vt:lpstr>
      <vt:lpstr>Bebas Neue Bold</vt:lpstr>
      <vt:lpstr>Calibri</vt:lpstr>
      <vt:lpstr>Calibri Light</vt:lpstr>
      <vt:lpstr>Courier New</vt:lpstr>
      <vt:lpstr>Liberation Serif</vt:lpstr>
      <vt:lpstr>Lucida Sans</vt:lpstr>
      <vt:lpstr>OpenSymbol</vt:lpstr>
      <vt:lpstr>Symbol</vt:lpstr>
      <vt:lpstr>Times New Roman</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g5070</dc:creator>
  <cp:lastModifiedBy>g5070</cp:lastModifiedBy>
  <cp:revision>125</cp:revision>
  <dcterms:created xsi:type="dcterms:W3CDTF">2018-12-27T09:16:48Z</dcterms:created>
  <dcterms:modified xsi:type="dcterms:W3CDTF">2025-01-13T11:08:11Z</dcterms:modified>
</cp:coreProperties>
</file>