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7" r:id="rId2"/>
    <p:sldId id="271" r:id="rId3"/>
    <p:sldId id="276" r:id="rId4"/>
    <p:sldId id="272" r:id="rId5"/>
    <p:sldId id="273" r:id="rId6"/>
    <p:sldId id="274" r:id="rId7"/>
    <p:sldId id="275" r:id="rId8"/>
    <p:sldId id="263" r:id="rId9"/>
    <p:sldId id="264" r:id="rId10"/>
    <p:sldId id="269" r:id="rId11"/>
    <p:sldId id="27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7B08A-3A6E-45FD-9105-C9ED5C654F5D}" type="datetimeFigureOut">
              <a:rPr lang="fr-FR" smtClean="0"/>
              <a:t>16/01/2024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738DB-7CE0-4801-8D64-5B37E1BEE8CD}" type="slidenum">
              <a:rPr lang="fr-FR" smtClean="0"/>
              <a:t>‹N°›</a:t>
            </a:fld>
            <a:endParaRPr lang="fr-FR"/>
          </a:p>
        </p:txBody>
      </p:sp>
    </p:spTree>
    <p:extLst>
      <p:ext uri="{BB962C8B-B14F-4D97-AF65-F5344CB8AC3E}">
        <p14:creationId xmlns:p14="http://schemas.microsoft.com/office/powerpoint/2010/main" val="10269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Volonté de </a:t>
            </a:r>
            <a:r>
              <a:rPr lang="fr-FR" dirty="0" err="1"/>
              <a:t>Granjean</a:t>
            </a:r>
            <a:r>
              <a:rPr lang="fr-FR" dirty="0"/>
              <a:t> d’accélérer la mise en place de la mesure 2 (enseignement en effectifs réduits) </a:t>
            </a:r>
          </a:p>
          <a:p>
            <a:r>
              <a:rPr lang="fr-FR" dirty="0"/>
              <a:t>et de la mesure 4 (réorganisation de l’année de terminale) de la réforme. Les textes seront définitifs fin novembre et présentés au CSE du 14 décembre. C’est pourquoi, dans l’attente du déroulement de ces instances, nous ne pouvons vous présenter que des éléments qui ne sont pas définitifs. Néanmoins sont d’ores et déjà actées : la mise en place de groupes à effectifs réduits (de niveaux) en 2° et 1°(suppression de 4semaines de cours), la création de parcours diversifiés en Terminale et ses conséquences : </a:t>
            </a:r>
          </a:p>
          <a:p>
            <a:pPr marL="285750" indent="-285750">
              <a:buFont typeface="Arial" panose="020B0604020202020204" pitchFamily="34" charset="0"/>
              <a:buChar char="•"/>
            </a:pPr>
            <a:r>
              <a:rPr lang="fr-FR" dirty="0"/>
              <a:t>la suppression de 4 semaines de cours, </a:t>
            </a:r>
          </a:p>
          <a:p>
            <a:pPr marL="285750" indent="-285750">
              <a:buFont typeface="Arial" panose="020B0604020202020204" pitchFamily="34" charset="0"/>
              <a:buChar char="•"/>
            </a:pPr>
            <a:r>
              <a:rPr lang="fr-FR" dirty="0"/>
              <a:t>le non-aménagement des programmes</a:t>
            </a:r>
          </a:p>
          <a:p>
            <a:pPr marL="285750" indent="-285750">
              <a:buFont typeface="Arial" panose="020B0604020202020204" pitchFamily="34" charset="0"/>
              <a:buChar char="•"/>
            </a:pPr>
            <a:r>
              <a:rPr lang="fr-FR" dirty="0"/>
              <a:t>un calendrier de terminale démentiel</a:t>
            </a:r>
          </a:p>
          <a:p>
            <a:pPr marL="285750" indent="-285750">
              <a:buFont typeface="Arial" panose="020B0604020202020204" pitchFamily="34" charset="0"/>
              <a:buChar char="•"/>
            </a:pPr>
            <a:r>
              <a:rPr lang="fr-FR" dirty="0"/>
              <a:t>le goulot d’étranglement que vont constituer les départs simultanés en PFMP.</a:t>
            </a:r>
          </a:p>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a:t>
            </a:fld>
            <a:endParaRPr lang="fr-FR"/>
          </a:p>
        </p:txBody>
      </p:sp>
    </p:spTree>
    <p:extLst>
      <p:ext uri="{BB962C8B-B14F-4D97-AF65-F5344CB8AC3E}">
        <p14:creationId xmlns:p14="http://schemas.microsoft.com/office/powerpoint/2010/main" val="168951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3</a:t>
            </a:fld>
            <a:endParaRPr lang="fr-FR"/>
          </a:p>
        </p:txBody>
      </p:sp>
    </p:spTree>
    <p:extLst>
      <p:ext uri="{BB962C8B-B14F-4D97-AF65-F5344CB8AC3E}">
        <p14:creationId xmlns:p14="http://schemas.microsoft.com/office/powerpoint/2010/main" val="330394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4</a:t>
            </a:fld>
            <a:endParaRPr lang="fr-FR"/>
          </a:p>
        </p:txBody>
      </p:sp>
    </p:spTree>
    <p:extLst>
      <p:ext uri="{BB962C8B-B14F-4D97-AF65-F5344CB8AC3E}">
        <p14:creationId xmlns:p14="http://schemas.microsoft.com/office/powerpoint/2010/main" val="107149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5</a:t>
            </a:fld>
            <a:endParaRPr lang="fr-FR"/>
          </a:p>
        </p:txBody>
      </p:sp>
    </p:spTree>
    <p:extLst>
      <p:ext uri="{BB962C8B-B14F-4D97-AF65-F5344CB8AC3E}">
        <p14:creationId xmlns:p14="http://schemas.microsoft.com/office/powerpoint/2010/main" val="324681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Outre les arguments habituels</a:t>
            </a:r>
            <a:r>
              <a:rPr lang="fr-FR" baseline="0" dirty="0"/>
              <a:t> : meilleure insertion pro par l’entreprise et faciliter la réussite des élèves voulant poursuivre leurs études,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kern="150" dirty="0">
                <a:latin typeface="Calibri" panose="020F0502020204030204" pitchFamily="34" charset="0"/>
                <a:ea typeface="Arial Unicode MS" panose="020B0604020202020204" pitchFamily="34" charset="-128"/>
              </a:rPr>
              <a:t>Argument du MEN :les PLP certifient les candidats libres en avril/mai (ils estiment à 1,5 semaine perdu</a:t>
            </a:r>
            <a:r>
              <a:rPr lang="fr-FR" kern="150" dirty="0">
                <a:solidFill>
                  <a:srgbClr val="00B050"/>
                </a:solidFill>
                <a:latin typeface="Calibri" panose="020F0502020204030204" pitchFamily="34" charset="0"/>
                <a:ea typeface="Arial Unicode MS" panose="020B0604020202020204" pitchFamily="34" charset="-128"/>
              </a:rPr>
              <a:t>e</a:t>
            </a:r>
            <a:r>
              <a:rPr lang="fr-FR" kern="150" dirty="0">
                <a:latin typeface="Calibri" panose="020F0502020204030204" pitchFamily="34" charset="0"/>
                <a:ea typeface="Arial Unicode MS" panose="020B0604020202020204" pitchFamily="34" charset="-128"/>
              </a:rPr>
              <a:t> par les élèves faute de PLP </a:t>
            </a:r>
            <a:r>
              <a:rPr lang="fr-FR" kern="150" dirty="0" err="1">
                <a:latin typeface="Calibri" panose="020F0502020204030204" pitchFamily="34" charset="0"/>
                <a:ea typeface="Arial Unicode MS" panose="020B0604020202020204" pitchFamily="34" charset="-128"/>
              </a:rPr>
              <a:t>parti·es</a:t>
            </a:r>
            <a:r>
              <a:rPr lang="fr-FR" kern="150" dirty="0">
                <a:latin typeface="Calibri" panose="020F0502020204030204" pitchFamily="34" charset="0"/>
                <a:ea typeface="Arial Unicode MS" panose="020B0604020202020204" pitchFamily="34" charset="-128"/>
              </a:rPr>
              <a:t> certifier les 109 000 candidats libres en 2022),</a:t>
            </a:r>
            <a:endParaRPr lang="fr-FR" kern="150" dirty="0">
              <a:effectLst/>
              <a:latin typeface="Calibri" panose="020F0502020204030204" pitchFamily="34" charset="0"/>
              <a:ea typeface="Arial Unicode MS" panose="020B0604020202020204"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6</a:t>
            </a:fld>
            <a:endParaRPr lang="fr-FR"/>
          </a:p>
        </p:txBody>
      </p:sp>
    </p:spTree>
    <p:extLst>
      <p:ext uri="{BB962C8B-B14F-4D97-AF65-F5344CB8AC3E}">
        <p14:creationId xmlns:p14="http://schemas.microsoft.com/office/powerpoint/2010/main" val="104126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52 (+3h) = 55</a:t>
            </a:r>
          </a:p>
        </p:txBody>
      </p:sp>
      <p:sp>
        <p:nvSpPr>
          <p:cNvPr id="4" name="Espace réservé du numéro de diapositive 3"/>
          <p:cNvSpPr>
            <a:spLocks noGrp="1"/>
          </p:cNvSpPr>
          <p:nvPr>
            <p:ph type="sldNum" sz="quarter" idx="10"/>
          </p:nvPr>
        </p:nvSpPr>
        <p:spPr/>
        <p:txBody>
          <a:bodyPr/>
          <a:lstStyle/>
          <a:p>
            <a:fld id="{B353D01D-A3E1-40EC-8F0A-F7A164DB2D90}" type="slidenum">
              <a:rPr lang="fr-FR" smtClean="0"/>
              <a:t>7</a:t>
            </a:fld>
            <a:endParaRPr lang="fr-FR"/>
          </a:p>
        </p:txBody>
      </p:sp>
    </p:spTree>
    <p:extLst>
      <p:ext uri="{BB962C8B-B14F-4D97-AF65-F5344CB8AC3E}">
        <p14:creationId xmlns:p14="http://schemas.microsoft.com/office/powerpoint/2010/main" val="5287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HORAIRE DONNANT DROIT AU DEDOUBLEMENT :</a:t>
            </a:r>
          </a:p>
          <a:p>
            <a:r>
              <a:rPr lang="fr-FR" sz="1200" b="0" i="0" u="none" strike="noStrike" kern="1200" baseline="0" dirty="0">
                <a:solidFill>
                  <a:schemeClr val="tx1"/>
                </a:solidFill>
                <a:latin typeface="+mn-lt"/>
                <a:ea typeface="+mn-ea"/>
                <a:cs typeface="+mn-cs"/>
              </a:rPr>
              <a:t>Le tableau indique, par matière, le volume horaire donnant lieu au dédoublement de la dotation horaire professeur, lorsque les effectifs suivants sont atteints: </a:t>
            </a:r>
          </a:p>
          <a:p>
            <a:r>
              <a:rPr lang="fr-FR" sz="1200" b="0" i="0" u="none" strike="noStrike" kern="1200" baseline="0" dirty="0">
                <a:solidFill>
                  <a:schemeClr val="tx1"/>
                </a:solidFill>
                <a:latin typeface="+mn-lt"/>
                <a:ea typeface="+mn-ea"/>
                <a:cs typeface="+mn-cs"/>
              </a:rPr>
              <a:t>– à partir du 18e élève: français et histoire-géographie, mathématiques, activités de laboratoire en physique- chimie, prévention-santé-environnement, arts appliqués et culture artistique, enseignement moral et civique, ainsi qu’en consolidation des acquis, accompagnement personnalisé et accompagnement au choix d’orientation; </a:t>
            </a:r>
          </a:p>
          <a:p>
            <a:r>
              <a:rPr lang="fr-FR" sz="1200" b="0" i="0" u="none" strike="noStrike" kern="1200" baseline="0" dirty="0">
                <a:solidFill>
                  <a:schemeClr val="tx1"/>
                </a:solidFill>
                <a:latin typeface="+mn-lt"/>
                <a:ea typeface="+mn-ea"/>
                <a:cs typeface="+mn-cs"/>
              </a:rPr>
              <a:t>– à partir du 16e élève: langue vivante, enseignement professionnel, à l’exception des spécialités de l’hôtellerie- restauration, de l’alimentation, de l’automobile et de la conduite;</a:t>
            </a:r>
          </a:p>
          <a:p>
            <a:r>
              <a:rPr lang="fr-FR" sz="1200" b="0" i="0" u="none" strike="noStrike" kern="1200" baseline="0" dirty="0">
                <a:solidFill>
                  <a:schemeClr val="tx1"/>
                </a:solidFill>
                <a:latin typeface="+mn-lt"/>
                <a:ea typeface="+mn-ea"/>
                <a:cs typeface="+mn-cs"/>
              </a:rPr>
              <a:t>– à partir du 13e élève: enseignement professionnel des spécialités de l’hôtellerie-restauration et de l’alimentation;</a:t>
            </a:r>
          </a:p>
          <a:p>
            <a:r>
              <a:rPr lang="fr-FR" sz="1200" b="0" i="0" u="none" strike="noStrike" kern="1200" baseline="0" dirty="0">
                <a:solidFill>
                  <a:schemeClr val="tx1"/>
                </a:solidFill>
                <a:latin typeface="+mn-lt"/>
                <a:ea typeface="+mn-ea"/>
                <a:cs typeface="+mn-cs"/>
              </a:rPr>
              <a:t>– à partir du 11e élève: enseignement professionnel des spécialités de l’automobile; – à partir du 6e élève: enseignement professionnel des spécialités de la conduite. </a:t>
            </a:r>
            <a:endParaRPr lang="fr-FR" b="1" dirty="0"/>
          </a:p>
          <a:p>
            <a:r>
              <a:rPr lang="fr-FR" b="1" dirty="0"/>
              <a:t>HEURES DE CHEF D’OEUVRE :</a:t>
            </a: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l'article 6 de l’arrêté il est écrit « Pour la réalisation du chef d’œuvre, la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dotation horaire professeur est égale au double du volume horaire élève »</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3x2=6h profs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la dotation professeurs est égale à 6h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 grille horaire en annexe le (c) dit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horaire donnant droit au dédoublement</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groupe)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de la dotation horaire professeur</a:t>
            </a:r>
            <a:r>
              <a:rPr lang="fr-FR" sz="1200" dirty="0">
                <a:latin typeface="Trebuchet MS" panose="020B0603020202020204" pitchFamily="34" charset="0"/>
                <a:ea typeface="Times New Roman" panose="02020603050405020304" pitchFamily="18" charset="0"/>
                <a:cs typeface="Times New Roman" panose="02020603050405020304" pitchFamily="18" charset="0"/>
              </a:rPr>
              <a:t> (6h dédoublées=6/2=</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3h groupe</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sans condition de seuil</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Les élèves ont bien trois heures en groupe et les profs 6h</a:t>
            </a:r>
          </a:p>
          <a:p>
            <a:pPr>
              <a:lnSpc>
                <a:spcPct val="107000"/>
              </a:lnSpc>
              <a:spcAft>
                <a:spcPts val="0"/>
              </a:spcAft>
            </a:pPr>
            <a:r>
              <a:rPr lang="fr-FR" sz="1200" b="1" dirty="0">
                <a:effectLst/>
                <a:latin typeface="Trebuchet MS" panose="020B0603020202020204" pitchFamily="34" charset="0"/>
                <a:ea typeface="Calibri" panose="020F0502020204030204" pitchFamily="34" charset="0"/>
                <a:cs typeface="Times New Roman" panose="02020603050405020304" pitchFamily="18" charset="0"/>
              </a:rPr>
              <a:t>ACCOMPAGNEMENT</a:t>
            </a:r>
            <a:r>
              <a:rPr lang="fr-FR" sz="1200" b="1" baseline="0" dirty="0">
                <a:effectLst/>
                <a:latin typeface="Trebuchet MS" panose="020B0603020202020204" pitchFamily="34" charset="0"/>
                <a:ea typeface="Calibri" panose="020F0502020204030204" pitchFamily="34" charset="0"/>
                <a:cs typeface="Times New Roman" panose="02020603050405020304" pitchFamily="18" charset="0"/>
              </a:rPr>
              <a:t> PERSONNALISE :</a:t>
            </a:r>
            <a:endParaRPr lang="fr-FR" sz="1200" b="1"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Volume horaire dédié à la consolidation des acquis, à l’accompagnement personnalisé et à l’accompagnement au choix d’orientation, qui concerne tous les élèves selon leurs besoins. Il peut s’agir de soutien, d’aide individualisée, de tutorat, d’aide à la poursuite d’études ou de tout autre mode de prise en charge.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8</a:t>
            </a:fld>
            <a:endParaRPr lang="fr-FR"/>
          </a:p>
        </p:txBody>
      </p:sp>
    </p:spTree>
    <p:extLst>
      <p:ext uri="{BB962C8B-B14F-4D97-AF65-F5344CB8AC3E}">
        <p14:creationId xmlns:p14="http://schemas.microsoft.com/office/powerpoint/2010/main" val="43510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F738DB-7CE0-4801-8D64-5B37E1BEE8CD}" type="slidenum">
              <a:rPr lang="fr-FR" smtClean="0"/>
              <a:t>9</a:t>
            </a:fld>
            <a:endParaRPr lang="fr-FR"/>
          </a:p>
        </p:txBody>
      </p:sp>
    </p:spTree>
    <p:extLst>
      <p:ext uri="{BB962C8B-B14F-4D97-AF65-F5344CB8AC3E}">
        <p14:creationId xmlns:p14="http://schemas.microsoft.com/office/powerpoint/2010/main" val="263061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Des heures d’enseignement en moins et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Passage de 32h à 30h d’enseignement hebdomadaire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Répartition: +1h Français (5h élève/6h profs) + 1h Maths (4,5h élève/5,5h profs)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-0,5h en Histoire-géo, -1h en enseignement artistique, -1,5h en enseignement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       de sciences et de technologie. </a:t>
            </a:r>
          </a:p>
          <a:p>
            <a:pPr marL="342900" indent="-342900" algn="just">
              <a:lnSpc>
                <a:spcPct val="107000"/>
              </a:lnSpc>
              <a:buFont typeface="Symbol" panose="05050102010706020507" pitchFamily="18" charset="2"/>
              <a:buChar char=""/>
            </a:pPr>
            <a:r>
              <a:rPr lang="fr-FR" sz="1200" dirty="0"/>
              <a:t>Maintien de la dotation horaire supplémentaire (Art 6): 3h DHS</a:t>
            </a: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36 h  annuelles d’orientation (tous les enseignements participent).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10h de vie de classe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PSC1, ASSR2 et certification numérique</a:t>
            </a: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personnalisation des parcours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L’enseignement de la découverte professionnelle</a:t>
            </a:r>
            <a:r>
              <a:rPr lang="fr-FR" sz="1200" b="1" dirty="0">
                <a:latin typeface="Calibri" panose="020F0502020204030204" pitchFamily="34" charset="0"/>
                <a:ea typeface="Calibri" panose="020F0502020204030204" pitchFamily="34" charset="0"/>
                <a:cs typeface="Calibri" panose="020F0502020204030204" pitchFamily="34" charset="0"/>
              </a:rPr>
              <a:t> : </a:t>
            </a:r>
            <a:r>
              <a:rPr lang="fr-FR" sz="1200" dirty="0">
                <a:latin typeface="Calibri" panose="020F0502020204030204" pitchFamily="34" charset="0"/>
                <a:ea typeface="Calibri" panose="020F0502020204030204" pitchFamily="34" charset="0"/>
                <a:cs typeface="Calibri" panose="020F0502020204030204" pitchFamily="34" charset="0"/>
              </a:rPr>
              <a:t>-1h (de 6h à 5h)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Séquence d’observation à concevoir</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Entre 1 et 4 semaines de stage et période d’immersion (notamment en CFA), en fonction du projet de l’élève (donc les élèves n’auront pas le même nombre d’heures de cours sur l’année).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Un référent sera chargé du suivi individuel de 2 à 4 élèves.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augmentation de la charge de travail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Travail d’orientation dévolu aux professeurs principaux et aux collègues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Conception de période d’immersion (notamment en CFA) et relation avec les entreprises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Préparation au DNB sans les mêmes horaires et moins de dédoublements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10</a:t>
            </a:fld>
            <a:endParaRPr lang="fr-FR"/>
          </a:p>
        </p:txBody>
      </p:sp>
    </p:spTree>
    <p:extLst>
      <p:ext uri="{BB962C8B-B14F-4D97-AF65-F5344CB8AC3E}">
        <p14:creationId xmlns:p14="http://schemas.microsoft.com/office/powerpoint/2010/main" val="387101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745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57942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8072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1562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1256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16/01/2024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1169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734828-8CE1-4A0D-9B01-D858DAEF6127}" type="datetimeFigureOut">
              <a:rPr lang="fr-FR" smtClean="0"/>
              <a:t>16/01/2024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721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734828-8CE1-4A0D-9B01-D858DAEF6127}" type="datetimeFigureOut">
              <a:rPr lang="fr-FR" smtClean="0"/>
              <a:t>16/01/2024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5220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734828-8CE1-4A0D-9B01-D858DAEF6127}" type="datetimeFigureOut">
              <a:rPr lang="fr-FR" smtClean="0"/>
              <a:t>16/01/2024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03400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16/01/2024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71983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16/01/2024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41710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34828-8CE1-4A0D-9B01-D858DAEF6127}" type="datetimeFigureOut">
              <a:rPr lang="fr-FR" smtClean="0"/>
              <a:t>16/01/2024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322CE-D089-415A-BF7A-25CF7B875B1B}" type="slidenum">
              <a:rPr lang="fr-FR" smtClean="0"/>
              <a:t>‹N°›</a:t>
            </a:fld>
            <a:endParaRPr lang="fr-FR"/>
          </a:p>
        </p:txBody>
      </p:sp>
    </p:spTree>
    <p:extLst>
      <p:ext uri="{BB962C8B-B14F-4D97-AF65-F5344CB8AC3E}">
        <p14:creationId xmlns:p14="http://schemas.microsoft.com/office/powerpoint/2010/main" val="18009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BO%203&#232;me%20pr&#233;pa%20m&#233;tiers.pdf" TargetMode="External"/><Relationship Id="rId5" Type="http://schemas.openxmlformats.org/officeDocument/2006/relationships/image" Target="../media/image1.JP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Grille%20horaire%20BAC%20PRO.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Diaporama%20ChefdoeuvreCAP%20V2.pptx" TargetMode="External"/><Relationship Id="rId4" Type="http://schemas.openxmlformats.org/officeDocument/2006/relationships/hyperlink" Target="Arr&#234;t&#233;%20Grilles%20Cap.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4" y="5636524"/>
            <a:ext cx="12191996" cy="1221476"/>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algn="ctr"/>
            <a:endParaRPr lang="fr-FR" b="1"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5" name="Rectangle 4">
            <a:extLst>
              <a:ext uri="{FF2B5EF4-FFF2-40B4-BE49-F238E27FC236}">
                <a16:creationId xmlns:a16="http://schemas.microsoft.com/office/drawing/2014/main" xmlns="" id="{DF276C74-0B4E-94EF-3867-AC33F1B526B9}"/>
              </a:ext>
            </a:extLst>
          </p:cNvPr>
          <p:cNvSpPr/>
          <p:nvPr/>
        </p:nvSpPr>
        <p:spPr>
          <a:xfrm>
            <a:off x="2964620" y="291193"/>
            <a:ext cx="5980996" cy="400110"/>
          </a:xfrm>
          <a:prstGeom prst="rect">
            <a:avLst/>
          </a:prstGeom>
        </p:spPr>
        <p:txBody>
          <a:bodyPr wrap="none">
            <a:spAutoFit/>
          </a:bodyPr>
          <a:lstStyle/>
          <a:p>
            <a:pPr algn="ctr"/>
            <a:r>
              <a:rPr lang="fr-FR" sz="2000" b="1" dirty="0"/>
              <a:t>LES GRILLES HORAIRES DES RÉFORMES SUCCESSIVES </a:t>
            </a:r>
          </a:p>
        </p:txBody>
      </p:sp>
      <p:sp>
        <p:nvSpPr>
          <p:cNvPr id="3" name="Rectangle 2"/>
          <p:cNvSpPr/>
          <p:nvPr/>
        </p:nvSpPr>
        <p:spPr>
          <a:xfrm>
            <a:off x="3252715" y="1852448"/>
            <a:ext cx="8265994" cy="369332"/>
          </a:xfrm>
          <a:prstGeom prst="rect">
            <a:avLst/>
          </a:prstGeom>
        </p:spPr>
        <p:txBody>
          <a:bodyPr wrap="square">
            <a:spAutoFit/>
          </a:bodyPr>
          <a:lstStyle/>
          <a:p>
            <a:r>
              <a:rPr lang="fr-FR" b="1" dirty="0"/>
              <a:t>LE BAC PRO </a:t>
            </a:r>
          </a:p>
        </p:txBody>
      </p:sp>
      <p:sp>
        <p:nvSpPr>
          <p:cNvPr id="10" name="Rectangle 9"/>
          <p:cNvSpPr/>
          <p:nvPr/>
        </p:nvSpPr>
        <p:spPr>
          <a:xfrm>
            <a:off x="3252715" y="2497464"/>
            <a:ext cx="8265994" cy="369332"/>
          </a:xfrm>
          <a:prstGeom prst="rect">
            <a:avLst/>
          </a:prstGeom>
        </p:spPr>
        <p:txBody>
          <a:bodyPr wrap="square">
            <a:spAutoFit/>
          </a:bodyPr>
          <a:lstStyle/>
          <a:p>
            <a:r>
              <a:rPr lang="fr-FR" b="1" dirty="0"/>
              <a:t>LE CAP</a:t>
            </a:r>
          </a:p>
        </p:txBody>
      </p:sp>
      <p:sp>
        <p:nvSpPr>
          <p:cNvPr id="12" name="Rectangle 11"/>
          <p:cNvSpPr/>
          <p:nvPr/>
        </p:nvSpPr>
        <p:spPr>
          <a:xfrm>
            <a:off x="3252715" y="3142480"/>
            <a:ext cx="8265994" cy="369332"/>
          </a:xfrm>
          <a:prstGeom prst="rect">
            <a:avLst/>
          </a:prstGeom>
        </p:spPr>
        <p:txBody>
          <a:bodyPr wrap="square">
            <a:spAutoFit/>
          </a:bodyPr>
          <a:lstStyle/>
          <a:p>
            <a:r>
              <a:rPr lang="fr-FR" b="1" dirty="0"/>
              <a:t>LES TROISIÈMES PRÉPA-MÉTIERS</a:t>
            </a:r>
          </a:p>
        </p:txBody>
      </p:sp>
      <p:cxnSp>
        <p:nvCxnSpPr>
          <p:cNvPr id="4" name="Connecteur droit avec flèche 3"/>
          <p:cNvCxnSpPr/>
          <p:nvPr/>
        </p:nvCxnSpPr>
        <p:spPr>
          <a:xfrm>
            <a:off x="2210937" y="2037114"/>
            <a:ext cx="55955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210937" y="2681113"/>
            <a:ext cx="55955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2210937" y="3327146"/>
            <a:ext cx="55955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4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16" y="1100419"/>
            <a:ext cx="6575450" cy="4630662"/>
          </a:xfrm>
          <a:prstGeom prst="rect">
            <a:avLst/>
          </a:prstGeom>
        </p:spPr>
      </p:pic>
      <p:sp>
        <p:nvSpPr>
          <p:cNvPr id="4" name="ZoneTexte 3"/>
          <p:cNvSpPr txBox="1"/>
          <p:nvPr/>
        </p:nvSpPr>
        <p:spPr>
          <a:xfrm>
            <a:off x="2059705" y="513115"/>
            <a:ext cx="6278880" cy="369332"/>
          </a:xfrm>
          <a:prstGeom prst="rect">
            <a:avLst/>
          </a:prstGeom>
          <a:solidFill>
            <a:schemeClr val="accent6">
              <a:lumMod val="60000"/>
              <a:lumOff val="40000"/>
            </a:schemeClr>
          </a:solidFill>
        </p:spPr>
        <p:txBody>
          <a:bodyPr wrap="square" rtlCol="0">
            <a:spAutoFit/>
          </a:bodyPr>
          <a:lstStyle/>
          <a:p>
            <a:pPr algn="ctr"/>
            <a:r>
              <a:rPr lang="fr-FR" b="1" dirty="0"/>
              <a:t>VOLUME HORAIRE ELEVES 3 PREPA METIERS</a:t>
            </a:r>
          </a:p>
        </p:txBody>
      </p:sp>
      <p:sp>
        <p:nvSpPr>
          <p:cNvPr id="6" name="Ellipse 5"/>
          <p:cNvSpPr/>
          <p:nvPr/>
        </p:nvSpPr>
        <p:spPr>
          <a:xfrm>
            <a:off x="4231549" y="3700658"/>
            <a:ext cx="1302581" cy="38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5598059" y="3793485"/>
            <a:ext cx="2161914" cy="5468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018283" y="4068495"/>
            <a:ext cx="1749903" cy="1015663"/>
          </a:xfrm>
          <a:prstGeom prst="rect">
            <a:avLst/>
          </a:prstGeom>
          <a:noFill/>
        </p:spPr>
        <p:txBody>
          <a:bodyPr wrap="none" rtlCol="0">
            <a:spAutoFit/>
          </a:bodyPr>
          <a:lstStyle/>
          <a:p>
            <a:r>
              <a:rPr lang="fr-FR" sz="1200" b="1" dirty="0">
                <a:solidFill>
                  <a:srgbClr val="FF0000"/>
                </a:solidFill>
              </a:rPr>
              <a:t>Moins 1 heure</a:t>
            </a:r>
          </a:p>
          <a:p>
            <a:r>
              <a:rPr lang="fr-FR" sz="1200" b="1" dirty="0">
                <a:solidFill>
                  <a:srgbClr val="FF0000"/>
                </a:solidFill>
              </a:rPr>
              <a:t>1 à 4 semaines de stage</a:t>
            </a:r>
          </a:p>
          <a:p>
            <a:r>
              <a:rPr lang="fr-FR" sz="1200" b="1" dirty="0">
                <a:solidFill>
                  <a:srgbClr val="FF0000"/>
                </a:solidFill>
              </a:rPr>
              <a:t>et périodes d’immersion</a:t>
            </a:r>
          </a:p>
          <a:p>
            <a:r>
              <a:rPr lang="fr-FR" sz="1200" b="1" dirty="0">
                <a:solidFill>
                  <a:srgbClr val="FF0000"/>
                </a:solidFill>
              </a:rPr>
              <a:t>séquence d’observation</a:t>
            </a:r>
          </a:p>
          <a:p>
            <a:endParaRPr lang="fr-FR" sz="1200" dirty="0">
              <a:solidFill>
                <a:srgbClr val="FF0000"/>
              </a:solidFill>
            </a:endParaRPr>
          </a:p>
        </p:txBody>
      </p:sp>
      <p:sp>
        <p:nvSpPr>
          <p:cNvPr id="14" name="Ellipse 13"/>
          <p:cNvSpPr/>
          <p:nvPr/>
        </p:nvSpPr>
        <p:spPr>
          <a:xfrm>
            <a:off x="4464870" y="3005653"/>
            <a:ext cx="712470" cy="26337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15" name="Connecteur droit avec flèche 14"/>
          <p:cNvCxnSpPr/>
          <p:nvPr/>
        </p:nvCxnSpPr>
        <p:spPr>
          <a:xfrm flipV="1">
            <a:off x="5332702" y="3085396"/>
            <a:ext cx="2689767" cy="3696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114452" y="2930069"/>
            <a:ext cx="1088311" cy="276999"/>
          </a:xfrm>
          <a:prstGeom prst="rect">
            <a:avLst/>
          </a:prstGeom>
          <a:noFill/>
        </p:spPr>
        <p:txBody>
          <a:bodyPr wrap="none" rtlCol="0">
            <a:spAutoFit/>
          </a:bodyPr>
          <a:lstStyle/>
          <a:p>
            <a:r>
              <a:rPr lang="fr-FR" sz="1200" dirty="0">
                <a:solidFill>
                  <a:schemeClr val="accent2">
                    <a:lumMod val="75000"/>
                  </a:schemeClr>
                </a:solidFill>
              </a:rPr>
              <a:t>Moins 1 heure</a:t>
            </a:r>
          </a:p>
        </p:txBody>
      </p:sp>
      <p:sp>
        <p:nvSpPr>
          <p:cNvPr id="19" name="Ellipse 18"/>
          <p:cNvSpPr/>
          <p:nvPr/>
        </p:nvSpPr>
        <p:spPr>
          <a:xfrm>
            <a:off x="4464869" y="3258882"/>
            <a:ext cx="712471" cy="24801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a:off x="5365741" y="3415750"/>
            <a:ext cx="2656728" cy="706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114452" y="3284320"/>
            <a:ext cx="885179" cy="276999"/>
          </a:xfrm>
          <a:prstGeom prst="rect">
            <a:avLst/>
          </a:prstGeom>
          <a:noFill/>
        </p:spPr>
        <p:txBody>
          <a:bodyPr wrap="none" rtlCol="0">
            <a:spAutoFit/>
          </a:bodyPr>
          <a:lstStyle/>
          <a:p>
            <a:r>
              <a:rPr lang="fr-FR" sz="1200" dirty="0">
                <a:solidFill>
                  <a:schemeClr val="accent2">
                    <a:lumMod val="75000"/>
                  </a:schemeClr>
                </a:solidFill>
              </a:rPr>
              <a:t>Moins 1,5h</a:t>
            </a:r>
          </a:p>
        </p:txBody>
      </p:sp>
      <p:sp>
        <p:nvSpPr>
          <p:cNvPr id="24" name="Ellipse 23"/>
          <p:cNvSpPr/>
          <p:nvPr/>
        </p:nvSpPr>
        <p:spPr>
          <a:xfrm>
            <a:off x="4425761" y="2479818"/>
            <a:ext cx="720268" cy="18534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25" name="Connecteur droit avec flèche 24"/>
          <p:cNvCxnSpPr/>
          <p:nvPr/>
        </p:nvCxnSpPr>
        <p:spPr>
          <a:xfrm flipV="1">
            <a:off x="5687855" y="2538419"/>
            <a:ext cx="2368805" cy="3877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114452" y="2388165"/>
            <a:ext cx="885179" cy="276999"/>
          </a:xfrm>
          <a:prstGeom prst="rect">
            <a:avLst/>
          </a:prstGeom>
          <a:noFill/>
          <a:ln>
            <a:noFill/>
          </a:ln>
        </p:spPr>
        <p:txBody>
          <a:bodyPr wrap="none" rtlCol="0">
            <a:spAutoFit/>
          </a:bodyPr>
          <a:lstStyle/>
          <a:p>
            <a:r>
              <a:rPr lang="fr-FR" sz="1200" dirty="0">
                <a:solidFill>
                  <a:schemeClr val="accent2">
                    <a:lumMod val="75000"/>
                  </a:schemeClr>
                </a:solidFill>
              </a:rPr>
              <a:t>Moins 0,5h</a:t>
            </a:r>
          </a:p>
        </p:txBody>
      </p:sp>
      <p:sp>
        <p:nvSpPr>
          <p:cNvPr id="28" name="ZoneTexte 27"/>
          <p:cNvSpPr txBox="1"/>
          <p:nvPr/>
        </p:nvSpPr>
        <p:spPr>
          <a:xfrm>
            <a:off x="2494027" y="5736000"/>
            <a:ext cx="5369034" cy="369332"/>
          </a:xfrm>
          <a:prstGeom prst="rect">
            <a:avLst/>
          </a:prstGeom>
          <a:noFill/>
        </p:spPr>
        <p:txBody>
          <a:bodyPr wrap="none" rtlCol="0">
            <a:spAutoFit/>
          </a:bodyPr>
          <a:lstStyle/>
          <a:p>
            <a:r>
              <a:rPr lang="fr-FR" dirty="0"/>
              <a:t>AU TOTAL – 2 HEURES PAR RAPPORT A </a:t>
            </a:r>
            <a:r>
              <a:rPr lang="fr-FR" dirty="0">
                <a:hlinkClick r:id="rId4" action="ppaction://hlinksldjump"/>
              </a:rPr>
              <a:t>LA 3 PREPA-PRO</a:t>
            </a:r>
            <a:endParaRPr lang="fr-FR" dirty="0"/>
          </a:p>
        </p:txBody>
      </p:sp>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
        <p:nvSpPr>
          <p:cNvPr id="29" name="Ellipse 28"/>
          <p:cNvSpPr/>
          <p:nvPr/>
        </p:nvSpPr>
        <p:spPr>
          <a:xfrm>
            <a:off x="3603010" y="1962942"/>
            <a:ext cx="2084846" cy="51761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30" name="Connecteur droit avec flèche 29"/>
          <p:cNvCxnSpPr/>
          <p:nvPr/>
        </p:nvCxnSpPr>
        <p:spPr>
          <a:xfrm flipV="1">
            <a:off x="5689492" y="2038564"/>
            <a:ext cx="2373706" cy="12935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56660" y="1897191"/>
            <a:ext cx="1510863" cy="461665"/>
          </a:xfrm>
          <a:prstGeom prst="rect">
            <a:avLst/>
          </a:prstGeom>
          <a:noFill/>
          <a:ln>
            <a:solidFill>
              <a:schemeClr val="bg1"/>
            </a:solidFill>
          </a:ln>
        </p:spPr>
        <p:txBody>
          <a:bodyPr wrap="none" rtlCol="0">
            <a:spAutoFit/>
          </a:bodyPr>
          <a:lstStyle/>
          <a:p>
            <a:r>
              <a:rPr lang="fr-FR" sz="1200" dirty="0">
                <a:solidFill>
                  <a:schemeClr val="accent1">
                    <a:lumMod val="75000"/>
                  </a:schemeClr>
                </a:solidFill>
              </a:rPr>
              <a:t>Plus 1h consolidation</a:t>
            </a:r>
          </a:p>
          <a:p>
            <a:r>
              <a:rPr lang="fr-FR" sz="1200" dirty="0">
                <a:solidFill>
                  <a:schemeClr val="accent1">
                    <a:lumMod val="75000"/>
                  </a:schemeClr>
                </a:solidFill>
              </a:rPr>
              <a:t>= 2h profs</a:t>
            </a:r>
          </a:p>
        </p:txBody>
      </p:sp>
      <p:sp>
        <p:nvSpPr>
          <p:cNvPr id="38" name="Accolade fermante 37"/>
          <p:cNvSpPr/>
          <p:nvPr/>
        </p:nvSpPr>
        <p:spPr>
          <a:xfrm>
            <a:off x="9722885" y="1758863"/>
            <a:ext cx="441887" cy="1963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10164772" y="2249788"/>
            <a:ext cx="1663853" cy="954107"/>
          </a:xfrm>
          <a:prstGeom prst="rect">
            <a:avLst/>
          </a:prstGeom>
          <a:noFill/>
        </p:spPr>
        <p:txBody>
          <a:bodyPr wrap="none" rtlCol="0">
            <a:spAutoFit/>
          </a:bodyPr>
          <a:lstStyle/>
          <a:p>
            <a:r>
              <a:rPr lang="fr-FR" sz="1400" dirty="0"/>
              <a:t>Les fondamentaux </a:t>
            </a:r>
          </a:p>
          <a:p>
            <a:r>
              <a:rPr lang="fr-FR" sz="1400" dirty="0"/>
              <a:t>au détriment </a:t>
            </a:r>
          </a:p>
          <a:p>
            <a:r>
              <a:rPr lang="fr-FR" sz="1400" dirty="0"/>
              <a:t>de l’ouverture et de </a:t>
            </a:r>
          </a:p>
          <a:p>
            <a:r>
              <a:rPr lang="fr-FR" sz="1400" dirty="0"/>
              <a:t>la culture</a:t>
            </a:r>
          </a:p>
        </p:txBody>
      </p:sp>
      <p:sp>
        <p:nvSpPr>
          <p:cNvPr id="41" name="Accolade fermante 40"/>
          <p:cNvSpPr/>
          <p:nvPr/>
        </p:nvSpPr>
        <p:spPr>
          <a:xfrm>
            <a:off x="9755043" y="3789855"/>
            <a:ext cx="441887" cy="247446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ZoneTexte 41"/>
          <p:cNvSpPr txBox="1"/>
          <p:nvPr/>
        </p:nvSpPr>
        <p:spPr>
          <a:xfrm>
            <a:off x="10266088" y="4439060"/>
            <a:ext cx="1925912" cy="1169551"/>
          </a:xfrm>
          <a:prstGeom prst="rect">
            <a:avLst/>
          </a:prstGeom>
          <a:noFill/>
        </p:spPr>
        <p:txBody>
          <a:bodyPr wrap="none" rtlCol="0">
            <a:spAutoFit/>
          </a:bodyPr>
          <a:lstStyle/>
          <a:p>
            <a:r>
              <a:rPr lang="fr-FR" sz="1400" dirty="0"/>
              <a:t>Personnalisation du</a:t>
            </a:r>
          </a:p>
          <a:p>
            <a:r>
              <a:rPr lang="fr-FR" sz="1400" dirty="0"/>
              <a:t>parcours de l’élève</a:t>
            </a:r>
          </a:p>
          <a:p>
            <a:r>
              <a:rPr lang="fr-FR" sz="1400" dirty="0"/>
              <a:t>Entreprise formatrice</a:t>
            </a:r>
          </a:p>
          <a:p>
            <a:r>
              <a:rPr lang="fr-FR" sz="1400" dirty="0"/>
              <a:t>Employabilité des profs </a:t>
            </a:r>
          </a:p>
          <a:p>
            <a:r>
              <a:rPr lang="fr-FR" sz="1400" dirty="0"/>
              <a:t>(orientation)</a:t>
            </a:r>
          </a:p>
        </p:txBody>
      </p:sp>
      <p:sp>
        <p:nvSpPr>
          <p:cNvPr id="32" name="Ellipse 31"/>
          <p:cNvSpPr/>
          <p:nvPr/>
        </p:nvSpPr>
        <p:spPr>
          <a:xfrm>
            <a:off x="4114507" y="4043325"/>
            <a:ext cx="1218196" cy="261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a:off x="2935744" y="4682966"/>
            <a:ext cx="4953384" cy="681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8001984" y="5006515"/>
            <a:ext cx="2008755" cy="1569660"/>
          </a:xfrm>
          <a:prstGeom prst="rect">
            <a:avLst/>
          </a:prstGeom>
          <a:noFill/>
        </p:spPr>
        <p:txBody>
          <a:bodyPr wrap="none" rtlCol="0">
            <a:spAutoFit/>
          </a:bodyPr>
          <a:lstStyle/>
          <a:p>
            <a:r>
              <a:rPr lang="fr-FR" sz="1200" b="1">
                <a:solidFill>
                  <a:srgbClr val="FF0000"/>
                </a:solidFill>
              </a:rPr>
              <a:t>36h </a:t>
            </a:r>
            <a:r>
              <a:rPr lang="fr-FR" sz="1200" b="1" dirty="0">
                <a:solidFill>
                  <a:srgbClr val="FF0000"/>
                </a:solidFill>
              </a:rPr>
              <a:t>annuelles</a:t>
            </a:r>
          </a:p>
          <a:p>
            <a:r>
              <a:rPr lang="fr-FR" sz="1200" b="1" dirty="0">
                <a:solidFill>
                  <a:srgbClr val="FF0000"/>
                </a:solidFill>
              </a:rPr>
              <a:t>d’accompagnement à </a:t>
            </a:r>
          </a:p>
          <a:p>
            <a:r>
              <a:rPr lang="fr-FR" sz="1200" b="1" dirty="0">
                <a:solidFill>
                  <a:srgbClr val="FF0000"/>
                </a:solidFill>
              </a:rPr>
              <a:t>l’orientation (Tous les</a:t>
            </a:r>
          </a:p>
          <a:p>
            <a:r>
              <a:rPr lang="fr-FR" sz="1200" b="1" dirty="0">
                <a:solidFill>
                  <a:srgbClr val="FF0000"/>
                </a:solidFill>
              </a:rPr>
              <a:t>enseignements participent)</a:t>
            </a:r>
          </a:p>
          <a:p>
            <a:r>
              <a:rPr lang="fr-FR" sz="1200" b="1" dirty="0">
                <a:solidFill>
                  <a:srgbClr val="FF0000"/>
                </a:solidFill>
              </a:rPr>
              <a:t>10h de vie de classe</a:t>
            </a:r>
          </a:p>
          <a:p>
            <a:r>
              <a:rPr lang="fr-FR" sz="1200" b="1" dirty="0">
                <a:solidFill>
                  <a:srgbClr val="FF0000"/>
                </a:solidFill>
              </a:rPr>
              <a:t>PSC1, ASSR2 et certification</a:t>
            </a:r>
          </a:p>
          <a:p>
            <a:r>
              <a:rPr lang="fr-FR" sz="1200" b="1" dirty="0">
                <a:solidFill>
                  <a:srgbClr val="FF0000"/>
                </a:solidFill>
              </a:rPr>
              <a:t>numérique</a:t>
            </a:r>
          </a:p>
          <a:p>
            <a:endParaRPr lang="fr-FR" sz="1200" dirty="0">
              <a:solidFill>
                <a:srgbClr val="FF0000"/>
              </a:solidFill>
            </a:endParaRPr>
          </a:p>
        </p:txBody>
      </p:sp>
      <p:cxnSp>
        <p:nvCxnSpPr>
          <p:cNvPr id="35" name="Connecteur droit avec flèche 34"/>
          <p:cNvCxnSpPr/>
          <p:nvPr/>
        </p:nvCxnSpPr>
        <p:spPr>
          <a:xfrm>
            <a:off x="5332702" y="4212013"/>
            <a:ext cx="2556426" cy="1062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099775" y="6447149"/>
            <a:ext cx="2728850" cy="369332"/>
          </a:xfrm>
          <a:prstGeom prst="rect">
            <a:avLst/>
          </a:prstGeom>
          <a:solidFill>
            <a:schemeClr val="accent6">
              <a:lumMod val="75000"/>
            </a:schemeClr>
          </a:solidFill>
        </p:spPr>
        <p:txBody>
          <a:bodyPr wrap="square" rtlCol="0">
            <a:spAutoFit/>
          </a:bodyPr>
          <a:lstStyle/>
          <a:p>
            <a:pPr algn="ctr"/>
            <a:r>
              <a:rPr lang="fr-FR" b="1" dirty="0">
                <a:hlinkClick r:id="rId6" action="ppaction://hlinkfile"/>
              </a:rPr>
              <a:t>ARRETE</a:t>
            </a:r>
            <a:r>
              <a:rPr lang="fr-FR" b="1" dirty="0"/>
              <a:t> 3 PREPA-METIER </a:t>
            </a:r>
          </a:p>
        </p:txBody>
      </p:sp>
    </p:spTree>
    <p:extLst>
      <p:ext uri="{BB962C8B-B14F-4D97-AF65-F5344CB8AC3E}">
        <p14:creationId xmlns:p14="http://schemas.microsoft.com/office/powerpoint/2010/main" val="35951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4" grpId="0" animBg="1"/>
      <p:bldP spid="16" grpId="0"/>
      <p:bldP spid="19" grpId="0" animBg="1"/>
      <p:bldP spid="21" grpId="0"/>
      <p:bldP spid="24" grpId="0" animBg="1"/>
      <p:bldP spid="27" grpId="0"/>
      <p:bldP spid="28" grpId="0"/>
      <p:bldP spid="29" grpId="0" animBg="1"/>
      <p:bldP spid="31" grpId="0" animBg="1"/>
      <p:bldP spid="38" grpId="0" animBg="1"/>
      <p:bldP spid="39" grpId="0"/>
      <p:bldP spid="41" grpId="0" animBg="1"/>
      <p:bldP spid="42" grpId="0"/>
      <p:bldP spid="32"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303" y="900027"/>
            <a:ext cx="8105631" cy="5731815"/>
          </a:xfrm>
          <a:prstGeom prst="rect">
            <a:avLst/>
          </a:prstGeom>
        </p:spPr>
      </p:pic>
      <p:sp>
        <p:nvSpPr>
          <p:cNvPr id="5" name="ZoneTexte 4"/>
          <p:cNvSpPr txBox="1"/>
          <p:nvPr/>
        </p:nvSpPr>
        <p:spPr>
          <a:xfrm>
            <a:off x="1556084" y="277631"/>
            <a:ext cx="8839200" cy="461665"/>
          </a:xfrm>
          <a:prstGeom prst="rect">
            <a:avLst/>
          </a:prstGeom>
          <a:solidFill>
            <a:schemeClr val="accent6">
              <a:lumMod val="60000"/>
              <a:lumOff val="40000"/>
            </a:schemeClr>
          </a:solidFill>
        </p:spPr>
        <p:txBody>
          <a:bodyPr wrap="square" rtlCol="0">
            <a:spAutoFit/>
          </a:bodyPr>
          <a:lstStyle/>
          <a:p>
            <a:pPr algn="ctr"/>
            <a:r>
              <a:rPr lang="fr-FR" sz="2400" b="1"/>
              <a:t>COMPARAISON TROISIÈME: 3 PRÉPA-PRO</a:t>
            </a:r>
            <a:r>
              <a:rPr lang="fr-FR" sz="2400" b="1" dirty="0"/>
              <a:t>/</a:t>
            </a:r>
            <a:r>
              <a:rPr lang="fr-FR" sz="2400" b="1"/>
              <a:t>3 PRÉPA MÉTIERS</a:t>
            </a:r>
            <a:endParaRPr lang="fr-FR" sz="24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195" y="1"/>
            <a:ext cx="1262293" cy="2165124"/>
          </a:xfrm>
          <a:prstGeom prst="rect">
            <a:avLst/>
          </a:prstGeom>
        </p:spPr>
      </p:pic>
    </p:spTree>
    <p:extLst>
      <p:ext uri="{BB962C8B-B14F-4D97-AF65-F5344CB8AC3E}">
        <p14:creationId xmlns:p14="http://schemas.microsoft.com/office/powerpoint/2010/main" val="26902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349" y="625026"/>
            <a:ext cx="9615055" cy="261610"/>
          </a:xfrm>
          <a:prstGeom prst="rect">
            <a:avLst/>
          </a:prstGeom>
        </p:spPr>
        <p:txBody>
          <a:bodyPr wrap="square">
            <a:spAutoFit/>
          </a:bodyPr>
          <a:lstStyle/>
          <a:p>
            <a:pPr marL="96520" marR="128270" algn="ctr">
              <a:spcBef>
                <a:spcPts val="320"/>
              </a:spcBef>
            </a:pPr>
            <a:r>
              <a:rPr lang="en-US" sz="1100" kern="0" dirty="0">
                <a:latin typeface="Calibri" panose="020F0502020204030204" pitchFamily="34" charset="0"/>
                <a:ea typeface="Times New Roman" panose="02020603050405020304" pitchFamily="18" charset="0"/>
              </a:rPr>
              <a:t>VOLUME HORAIRE DE RÉFÉRENCE (*) CORRESPONDANT À UNE DURÉE DE 80 SEMAINES D'ENSEIGNEMENT, 20 SEMAINES DE PFMP ET 2 SEMAINES D'EXAMEN</a:t>
            </a:r>
            <a:endParaRPr lang="fr-FR" sz="1100" b="1" kern="0" dirty="0">
              <a:effectLst/>
              <a:latin typeface="Times New Roman" panose="02020603050405020304" pitchFamily="18" charset="0"/>
              <a:ea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727742723"/>
              </p:ext>
            </p:extLst>
          </p:nvPr>
        </p:nvGraphicFramePr>
        <p:xfrm>
          <a:off x="194456" y="1003978"/>
          <a:ext cx="7351958" cy="5622621"/>
        </p:xfrm>
        <a:graphic>
          <a:graphicData uri="http://schemas.openxmlformats.org/drawingml/2006/table">
            <a:tbl>
              <a:tblPr firstRow="1" firstCol="1" lastRow="1" lastCol="1" bandRow="1" bandCol="1">
                <a:tableStyleId>{5C22544A-7EE6-4342-B048-85BDC9FD1C3A}</a:tableStyleId>
              </a:tblPr>
              <a:tblGrid>
                <a:gridCol w="2422651">
                  <a:extLst>
                    <a:ext uri="{9D8B030D-6E8A-4147-A177-3AD203B41FA5}">
                      <a16:colId xmlns:a16="http://schemas.microsoft.com/office/drawing/2014/main" xmlns="" val="20000"/>
                    </a:ext>
                  </a:extLst>
                </a:gridCol>
                <a:gridCol w="1258793">
                  <a:extLst>
                    <a:ext uri="{9D8B030D-6E8A-4147-A177-3AD203B41FA5}">
                      <a16:colId xmlns:a16="http://schemas.microsoft.com/office/drawing/2014/main" xmlns="" val="20001"/>
                    </a:ext>
                  </a:extLst>
                </a:gridCol>
                <a:gridCol w="1157707">
                  <a:extLst>
                    <a:ext uri="{9D8B030D-6E8A-4147-A177-3AD203B41FA5}">
                      <a16:colId xmlns:a16="http://schemas.microsoft.com/office/drawing/2014/main" xmlns="" val="20002"/>
                    </a:ext>
                  </a:extLst>
                </a:gridCol>
                <a:gridCol w="1355100">
                  <a:extLst>
                    <a:ext uri="{9D8B030D-6E8A-4147-A177-3AD203B41FA5}">
                      <a16:colId xmlns:a16="http://schemas.microsoft.com/office/drawing/2014/main" xmlns="" val="20003"/>
                    </a:ext>
                  </a:extLst>
                </a:gridCol>
                <a:gridCol w="1157707">
                  <a:extLst>
                    <a:ext uri="{9D8B030D-6E8A-4147-A177-3AD203B41FA5}">
                      <a16:colId xmlns:a16="http://schemas.microsoft.com/office/drawing/2014/main" xmlns="" val="20004"/>
                    </a:ext>
                  </a:extLst>
                </a:gridCol>
              </a:tblGrid>
              <a:tr h="189313">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38100" algn="ctr">
                        <a:spcAft>
                          <a:spcPts val="0"/>
                        </a:spcAft>
                      </a:pPr>
                      <a:r>
                        <a:rPr lang="fr-FR" sz="1000">
                          <a:effectLst/>
                        </a:rPr>
                        <a:t>Seconde</a:t>
                      </a:r>
                      <a:r>
                        <a:rPr lang="en-US" sz="1000">
                          <a:effectLst/>
                        </a:rPr>
                        <a:t> prof</a:t>
                      </a:r>
                      <a:endParaRPr lang="fr-FR" sz="1000">
                        <a:effectLst/>
                      </a:endParaRPr>
                    </a:p>
                    <a:p>
                      <a:pPr marL="1905" marR="38100" algn="ctr">
                        <a:spcAft>
                          <a:spcPts val="0"/>
                        </a:spcAft>
                      </a:pPr>
                      <a:r>
                        <a:rPr lang="en-US" sz="1000">
                          <a:effectLst/>
                        </a:rPr>
                        <a:t>30 semaines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1440" marR="9525" indent="-56515" algn="ctr">
                        <a:spcAft>
                          <a:spcPts val="0"/>
                        </a:spcAft>
                      </a:pPr>
                      <a:r>
                        <a:rPr lang="en-US" sz="1000">
                          <a:effectLst/>
                        </a:rPr>
                        <a:t>Première prof</a:t>
                      </a:r>
                      <a:endParaRPr lang="fr-FR" sz="1000">
                        <a:effectLst/>
                      </a:endParaRPr>
                    </a:p>
                    <a:p>
                      <a:pPr marL="91440" marR="9525" indent="-56515" algn="ctr">
                        <a:spcAft>
                          <a:spcPts val="0"/>
                        </a:spcAft>
                      </a:pPr>
                      <a:r>
                        <a:rPr lang="en-US" sz="1000">
                          <a:effectLst/>
                        </a:rPr>
                        <a:t>28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algn="ctr">
                        <a:spcAft>
                          <a:spcPts val="0"/>
                        </a:spcAft>
                      </a:pPr>
                      <a:r>
                        <a:rPr lang="en-US" sz="1000">
                          <a:effectLst/>
                        </a:rPr>
                        <a:t>Terminale prof</a:t>
                      </a:r>
                      <a:endParaRPr lang="fr-FR" sz="1000">
                        <a:effectLst/>
                      </a:endParaRPr>
                    </a:p>
                    <a:p>
                      <a:pPr marL="1905" algn="ctr">
                        <a:spcAft>
                          <a:spcPts val="0"/>
                        </a:spcAft>
                      </a:pPr>
                      <a:r>
                        <a:rPr lang="en-US" sz="1000">
                          <a:effectLst/>
                        </a:rPr>
                        <a:t>22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9410" marR="90170" indent="-245745" algn="ctr">
                        <a:spcAft>
                          <a:spcPts val="0"/>
                        </a:spcAft>
                      </a:pPr>
                      <a:r>
                        <a:rPr lang="en-US" sz="1000">
                          <a:effectLst/>
                        </a:rPr>
                        <a:t>Total sur 3 ans</a:t>
                      </a:r>
                      <a:endParaRPr lang="fr-FR" sz="1000">
                        <a:effectLst/>
                      </a:endParaRPr>
                    </a:p>
                    <a:p>
                      <a:pPr marL="359410" marR="90170" indent="-245745" algn="ctr">
                        <a:spcAft>
                          <a:spcPts val="0"/>
                        </a:spcAft>
                      </a:pPr>
                      <a:r>
                        <a:rPr lang="en-US" sz="1000">
                          <a:effectLst/>
                        </a:rPr>
                        <a:t>80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0"/>
                  </a:ext>
                </a:extLst>
              </a:tr>
              <a:tr h="197528">
                <a:tc>
                  <a:txBody>
                    <a:bodyPr/>
                    <a:lstStyle/>
                    <a:p>
                      <a:pPr marL="15875" marR="541655">
                        <a:spcAft>
                          <a:spcPts val="0"/>
                        </a:spcAft>
                      </a:pPr>
                      <a:r>
                        <a:rPr lang="en-US" sz="1000">
                          <a:effectLst/>
                        </a:rPr>
                        <a:t>ENSEIGNEMENTS PROFESSIONNELS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450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420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685">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319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0">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1 189</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1"/>
                  </a:ext>
                </a:extLst>
              </a:tr>
              <a:tr h="144664">
                <a:tc>
                  <a:txBody>
                    <a:bodyPr/>
                    <a:lstStyle/>
                    <a:p>
                      <a:pPr marL="15875">
                        <a:spcAft>
                          <a:spcPts val="0"/>
                        </a:spcAft>
                      </a:pPr>
                      <a:r>
                        <a:rPr lang="en-US" sz="1000">
                          <a:effectLst/>
                        </a:rPr>
                        <a:t>Enseignement professionnel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360                         </a:t>
                      </a:r>
                      <a:r>
                        <a:rPr lang="en-US" sz="1000" dirty="0">
                          <a:solidFill>
                            <a:srgbClr val="C00000"/>
                          </a:solidFill>
                          <a:effectLst/>
                        </a:rPr>
                        <a:t>12h/s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294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231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885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202886">
                <a:tc>
                  <a:txBody>
                    <a:bodyPr/>
                    <a:lstStyle/>
                    <a:p>
                      <a:pPr marL="15875" marR="72390">
                        <a:spcAft>
                          <a:spcPts val="0"/>
                        </a:spcAft>
                      </a:pPr>
                      <a:r>
                        <a:rPr lang="en-US" sz="1000">
                          <a:effectLst/>
                        </a:rPr>
                        <a:t>Enseignements professionnels et français en co-intervention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a:t>
                      </a:r>
                      <a:r>
                        <a:rPr lang="en-US" sz="1000" dirty="0">
                          <a:effectLst/>
                        </a:rPr>
                        <a: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257180">
                <a:tc>
                  <a:txBody>
                    <a:bodyPr/>
                    <a:lstStyle/>
                    <a:p>
                      <a:pPr marR="83820">
                        <a:spcAft>
                          <a:spcPts val="0"/>
                        </a:spcAft>
                      </a:pPr>
                      <a:r>
                        <a:rPr lang="en-US" sz="1000" dirty="0" err="1">
                          <a:effectLst/>
                        </a:rPr>
                        <a:t>Enseignements</a:t>
                      </a:r>
                      <a:r>
                        <a:rPr lang="en-US" sz="1000" dirty="0">
                          <a:effectLst/>
                        </a:rPr>
                        <a:t> </a:t>
                      </a:r>
                      <a:r>
                        <a:rPr lang="en-US" sz="1000" dirty="0" err="1">
                          <a:effectLst/>
                        </a:rPr>
                        <a:t>professionnels</a:t>
                      </a:r>
                      <a:r>
                        <a:rPr lang="en-US" sz="1000" dirty="0">
                          <a:effectLst/>
                        </a:rPr>
                        <a:t> et </a:t>
                      </a:r>
                      <a:r>
                        <a:rPr lang="en-US" sz="1000" dirty="0" err="1">
                          <a:effectLst/>
                        </a:rPr>
                        <a:t>mathématiques</a:t>
                      </a:r>
                      <a:r>
                        <a:rPr lang="en-US" sz="1000" dirty="0">
                          <a:effectLst/>
                        </a:rPr>
                        <a:t>-sciences </a:t>
                      </a:r>
                      <a:r>
                        <a:rPr lang="en-US" sz="1000" dirty="0" err="1">
                          <a:effectLst/>
                        </a:rPr>
                        <a:t>en</a:t>
                      </a:r>
                      <a:r>
                        <a:rPr lang="en-US" sz="1000" dirty="0">
                          <a:effectLst/>
                        </a:rPr>
                        <a:t> co-intervention (a)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r>
                        <a:rPr lang="en-US"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endParaRPr>
                    </a:p>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138234">
                <a:tc>
                  <a:txBody>
                    <a:bodyPr/>
                    <a:lstStyle/>
                    <a:p>
                      <a:pPr marL="15875">
                        <a:spcAft>
                          <a:spcPts val="0"/>
                        </a:spcAft>
                      </a:pPr>
                      <a:r>
                        <a:rPr lang="en-US" sz="1000">
                          <a:effectLst/>
                        </a:rPr>
                        <a:t>Réalisation d'un projet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22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64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196100">
                <a:tc>
                  <a:txBody>
                    <a:bodyPr/>
                    <a:lstStyle/>
                    <a:p>
                      <a:pPr marL="15875" marR="838835">
                        <a:spcAft>
                          <a:spcPts val="0"/>
                        </a:spcAft>
                      </a:pPr>
                      <a:r>
                        <a:rPr lang="en-US" sz="1000">
                          <a:effectLst/>
                        </a:rPr>
                        <a:t>Prévention-santé-environnement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198600">
                <a:tc>
                  <a:txBody>
                    <a:bodyPr/>
                    <a:lstStyle/>
                    <a:p>
                      <a:pPr marR="626110">
                        <a:spcAft>
                          <a:spcPts val="0"/>
                        </a:spcAft>
                      </a:pPr>
                      <a:r>
                        <a:rPr lang="en-US" sz="1000">
                          <a:effectLst/>
                        </a:rPr>
                        <a:t>Eco-gestion ou éco-droit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 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7"/>
                  </a:ext>
                </a:extLst>
              </a:tr>
              <a:tr h="185384">
                <a:tc>
                  <a:txBody>
                    <a:bodyPr/>
                    <a:lstStyle/>
                    <a:p>
                      <a:pPr marL="15875" marR="584200">
                        <a:spcAft>
                          <a:spcPts val="0"/>
                        </a:spcAft>
                      </a:pPr>
                      <a:r>
                        <a:rPr lang="en-US" sz="1000">
                          <a:effectLst/>
                        </a:rPr>
                        <a:t>ENSEIGNEMENTS GÉNÉRAUX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a:effectLst/>
                        </a:rPr>
                        <a:t>390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a:effectLst/>
                        </a:rPr>
                        <a:t>350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330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1 070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8"/>
                  </a:ext>
                </a:extLst>
              </a:tr>
              <a:tr h="203243">
                <a:tc>
                  <a:txBody>
                    <a:bodyPr/>
                    <a:lstStyle/>
                    <a:p>
                      <a:pPr marL="15875" marR="135890">
                        <a:spcAft>
                          <a:spcPts val="0"/>
                        </a:spcAft>
                      </a:pPr>
                      <a:r>
                        <a:rPr lang="en-US" sz="1000">
                          <a:effectLst/>
                        </a:rPr>
                        <a:t>Français, histoire-géographie et enseignement moral et civique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120                            </a:t>
                      </a:r>
                      <a:r>
                        <a:rPr lang="en-US" sz="1000" dirty="0">
                          <a:solidFill>
                            <a:srgbClr val="C00000"/>
                          </a:solidFill>
                          <a:effectLst/>
                        </a:rPr>
                        <a:t>4h/s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98                       </a:t>
                      </a:r>
                      <a:r>
                        <a:rPr lang="en-US" sz="1000" dirty="0">
                          <a:solidFill>
                            <a:srgbClr val="C00000"/>
                          </a:solidFill>
                          <a:effectLst/>
                        </a:rPr>
                        <a:t>3,5h/s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99                              </a:t>
                      </a:r>
                      <a:r>
                        <a:rPr lang="en-US" sz="1000" dirty="0">
                          <a:solidFill>
                            <a:srgbClr val="C00000"/>
                          </a:solidFill>
                          <a:effectLst/>
                        </a:rPr>
                        <a:t>4,5h/s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317</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9"/>
                  </a:ext>
                </a:extLst>
              </a:tr>
              <a:tr h="150379">
                <a:tc>
                  <a:txBody>
                    <a:bodyPr/>
                    <a:lstStyle/>
                    <a:p>
                      <a:pPr marL="15875">
                        <a:spcAft>
                          <a:spcPts val="0"/>
                        </a:spcAft>
                      </a:pPr>
                      <a:r>
                        <a:rPr lang="en-US" sz="1000">
                          <a:effectLst/>
                        </a:rPr>
                        <a:t>Mathématiques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55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0"/>
                  </a:ext>
                </a:extLst>
              </a:tr>
              <a:tr h="152165">
                <a:tc>
                  <a:txBody>
                    <a:bodyPr/>
                    <a:lstStyle/>
                    <a:p>
                      <a:pPr marL="15875">
                        <a:spcAft>
                          <a:spcPts val="0"/>
                        </a:spcAft>
                      </a:pPr>
                      <a:r>
                        <a:rPr lang="en-US" sz="1000">
                          <a:effectLst/>
                        </a:rPr>
                        <a:t>Langue vivante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55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1"/>
                  </a:ext>
                </a:extLst>
              </a:tr>
              <a:tr h="195028">
                <a:tc>
                  <a:txBody>
                    <a:bodyPr/>
                    <a:lstStyle/>
                    <a:p>
                      <a:pPr marL="15875" marR="102235">
                        <a:spcAft>
                          <a:spcPts val="0"/>
                        </a:spcAft>
                      </a:pPr>
                      <a:r>
                        <a:rPr lang="en-US" sz="1000">
                          <a:effectLst/>
                        </a:rPr>
                        <a:t>Physique-chimie ou langue vivante B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2"/>
                  </a:ext>
                </a:extLst>
              </a:tr>
              <a:tr h="167524">
                <a:tc>
                  <a:txBody>
                    <a:bodyPr/>
                    <a:lstStyle/>
                    <a:p>
                      <a:pPr marL="15875" marR="419735">
                        <a:spcAft>
                          <a:spcPts val="0"/>
                        </a:spcAft>
                      </a:pPr>
                      <a:r>
                        <a:rPr lang="en-US" sz="1000">
                          <a:effectLst/>
                        </a:rPr>
                        <a:t>Arts appliqués et culture artistique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22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80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3"/>
                  </a:ext>
                </a:extLst>
              </a:tr>
              <a:tr h="149664">
                <a:tc>
                  <a:txBody>
                    <a:bodyPr/>
                    <a:lstStyle/>
                    <a:p>
                      <a:pPr marL="15875">
                        <a:spcAft>
                          <a:spcPts val="0"/>
                        </a:spcAft>
                      </a:pPr>
                      <a:r>
                        <a:rPr lang="en-US" sz="1000">
                          <a:effectLst/>
                        </a:rPr>
                        <a:t>Education physique et sportive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75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70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66                                 </a:t>
                      </a:r>
                      <a:r>
                        <a:rPr lang="en-US" sz="1000" dirty="0">
                          <a:solidFill>
                            <a:srgbClr val="C00000"/>
                          </a:solidFill>
                          <a:effectLst/>
                        </a:rPr>
                        <a:t>3h/s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4"/>
                  </a:ext>
                </a:extLst>
              </a:tr>
              <a:tr h="197528">
                <a:tc>
                  <a:txBody>
                    <a:bodyPr/>
                    <a:lstStyle/>
                    <a:p>
                      <a:pPr marL="14605">
                        <a:spcAft>
                          <a:spcPts val="0"/>
                        </a:spcAft>
                      </a:pPr>
                      <a:r>
                        <a:rPr lang="en-US" sz="1000">
                          <a:effectLst/>
                        </a:rPr>
                        <a:t>SOUTIEN AU PARCOURS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 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5"/>
                  </a:ext>
                </a:extLst>
              </a:tr>
              <a:tr h="195385">
                <a:tc>
                  <a:txBody>
                    <a:bodyPr/>
                    <a:lstStyle/>
                    <a:p>
                      <a:pPr marL="14605">
                        <a:spcAft>
                          <a:spcPts val="0"/>
                        </a:spcAft>
                      </a:pPr>
                      <a:r>
                        <a:rPr lang="en-US" sz="1000">
                          <a:effectLst/>
                        </a:rPr>
                        <a:t>TOTAL DES HEURES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870                         </a:t>
                      </a:r>
                      <a:r>
                        <a:rPr lang="en-US" sz="1000" b="1" dirty="0">
                          <a:solidFill>
                            <a:srgbClr val="C00000"/>
                          </a:solidFill>
                          <a:effectLst/>
                        </a:rPr>
                        <a:t>29h/s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798                   </a:t>
                      </a:r>
                      <a:r>
                        <a:rPr lang="en-US" sz="1000" b="1" dirty="0">
                          <a:solidFill>
                            <a:srgbClr val="C00000"/>
                          </a:solidFill>
                          <a:effectLst/>
                        </a:rPr>
                        <a:t>28,5h/s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682                             </a:t>
                      </a:r>
                      <a:r>
                        <a:rPr lang="en-US" sz="1000" b="1" dirty="0">
                          <a:solidFill>
                            <a:srgbClr val="C00000"/>
                          </a:solidFill>
                          <a:effectLst/>
                        </a:rPr>
                        <a:t>31h/s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2 350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6"/>
                  </a:ext>
                </a:extLst>
              </a:tr>
              <a:tr h="225971">
                <a:tc>
                  <a:txBody>
                    <a:bodyPr/>
                    <a:lstStyle/>
                    <a:p>
                      <a:pPr marL="15875" marR="84455">
                        <a:spcAft>
                          <a:spcPts val="0"/>
                        </a:spcAft>
                      </a:pPr>
                      <a:r>
                        <a:rPr lang="en-US" sz="1000">
                          <a:effectLst/>
                        </a:rPr>
                        <a:t>PFMP OBLIGATOIRE POUR L’EXAMEN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6670">
                        <a:spcAft>
                          <a:spcPts val="0"/>
                        </a:spcAft>
                      </a:pPr>
                      <a:r>
                        <a:rPr lang="en-US" sz="1000" dirty="0">
                          <a:effectLst/>
                        </a:rPr>
                        <a:t>4 à 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41275">
                        <a:spcAft>
                          <a:spcPts val="0"/>
                        </a:spcAft>
                      </a:pPr>
                      <a:r>
                        <a:rPr lang="en-US" sz="1000">
                          <a:effectLst/>
                        </a:rPr>
                        <a:t>6 à 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16 à 20</a:t>
                      </a:r>
                      <a:endParaRPr lang="fr-FR" sz="1000">
                        <a:effectLst/>
                      </a:endParaRPr>
                    </a:p>
                    <a:p>
                      <a:pPr marL="19050">
                        <a:spcAft>
                          <a:spcPts val="0"/>
                        </a:spcAft>
                      </a:pPr>
                      <a:r>
                        <a:rPr lang="en-US" sz="1000">
                          <a:effectLst/>
                        </a:rPr>
                        <a:t>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7"/>
                  </a:ext>
                </a:extLst>
              </a:tr>
              <a:tr h="428633">
                <a:tc>
                  <a:txBody>
                    <a:bodyPr/>
                    <a:lstStyle/>
                    <a:p>
                      <a:pPr marR="690245">
                        <a:spcAft>
                          <a:spcPts val="0"/>
                        </a:spcAft>
                      </a:pPr>
                      <a:r>
                        <a:rPr lang="en-US" sz="1000" dirty="0">
                          <a:effectLst/>
                        </a:rPr>
                        <a:t>PARCOURS DIFFERENCIÉS :</a:t>
                      </a:r>
                      <a:endParaRPr lang="fr-FR" sz="1000" dirty="0">
                        <a:effectLst/>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163195">
                        <a:spcAft>
                          <a:spcPts val="0"/>
                        </a:spcAft>
                        <a:tabLst>
                          <a:tab pos="108585" algn="l"/>
                        </a:tabLst>
                      </a:pPr>
                      <a:r>
                        <a:rPr lang="en-US" sz="1000">
                          <a:effectLst/>
                        </a:rPr>
                        <a:t>PFMP</a:t>
                      </a:r>
                      <a:endParaRPr lang="fr-FR" sz="1000">
                        <a:effectLst/>
                      </a:endParaRPr>
                    </a:p>
                    <a:p>
                      <a:pPr marL="19050" marR="94615">
                        <a:spcAft>
                          <a:spcPts val="0"/>
                        </a:spcAft>
                        <a:tabLst>
                          <a:tab pos="108585" algn="l"/>
                        </a:tabLst>
                      </a:pPr>
                      <a:r>
                        <a:rPr lang="en-US" sz="1000">
                          <a:effectLst/>
                        </a:rPr>
                        <a:t>Préparation poursuite d’études : (30 h/s)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endParaRPr>
                    </a:p>
                    <a:p>
                      <a:pPr>
                        <a:spcAft>
                          <a:spcPts val="0"/>
                        </a:spcAft>
                      </a:pPr>
                      <a:r>
                        <a:rPr lang="en-US" sz="1000">
                          <a:effectLst/>
                        </a:rPr>
                        <a:t> </a:t>
                      </a:r>
                      <a:endParaRPr lang="fr-FR" sz="1000">
                        <a:effectLst/>
                      </a:endParaRPr>
                    </a:p>
                    <a:p>
                      <a:pPr>
                        <a:spcAft>
                          <a:spcPts val="0"/>
                        </a:spcAft>
                      </a:pPr>
                      <a:r>
                        <a:rPr lang="en-US" sz="1000">
                          <a:effectLst/>
                        </a:rPr>
                        <a:t>6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8"/>
                  </a:ext>
                </a:extLst>
              </a:tr>
              <a:tr h="541506">
                <a:tc gridSpan="5">
                  <a:txBody>
                    <a:bodyPr/>
                    <a:lstStyle/>
                    <a:p>
                      <a:pPr marL="15875">
                        <a:spcAft>
                          <a:spcPts val="0"/>
                        </a:spcAft>
                      </a:pPr>
                      <a:r>
                        <a:rPr lang="en-US" sz="1000" dirty="0">
                          <a:effectLst/>
                        </a:rPr>
                        <a:t>(*)      Volume </a:t>
                      </a:r>
                      <a:r>
                        <a:rPr lang="en-US" sz="1000" dirty="0" err="1">
                          <a:effectLst/>
                        </a:rPr>
                        <a:t>horaire</a:t>
                      </a:r>
                      <a:r>
                        <a:rPr lang="en-US" sz="1000" dirty="0">
                          <a:effectLst/>
                        </a:rPr>
                        <a:t> </a:t>
                      </a:r>
                      <a:r>
                        <a:rPr lang="en-US" sz="1000" dirty="0" err="1">
                          <a:effectLst/>
                        </a:rPr>
                        <a:t>élève</a:t>
                      </a:r>
                      <a:r>
                        <a:rPr lang="en-US" sz="1000" dirty="0">
                          <a:effectLst/>
                        </a:rPr>
                        <a:t> </a:t>
                      </a:r>
                      <a:r>
                        <a:rPr lang="en-US" sz="1000" dirty="0" err="1">
                          <a:effectLst/>
                        </a:rPr>
                        <a:t>identique</a:t>
                      </a:r>
                      <a:r>
                        <a:rPr lang="en-US" sz="1000" dirty="0">
                          <a:effectLst/>
                        </a:rPr>
                        <a:t> </a:t>
                      </a:r>
                      <a:r>
                        <a:rPr lang="en-US" sz="1000" dirty="0" err="1">
                          <a:effectLst/>
                        </a:rPr>
                        <a:t>quelle</a:t>
                      </a:r>
                      <a:r>
                        <a:rPr lang="en-US" sz="1000" dirty="0">
                          <a:effectLst/>
                        </a:rPr>
                        <a:t> que </a:t>
                      </a:r>
                      <a:r>
                        <a:rPr lang="en-US" sz="1000" dirty="0" err="1">
                          <a:effectLst/>
                        </a:rPr>
                        <a:t>soit</a:t>
                      </a:r>
                      <a:r>
                        <a:rPr lang="en-US" sz="1000" dirty="0">
                          <a:effectLst/>
                        </a:rPr>
                        <a:t> la </a:t>
                      </a:r>
                      <a:r>
                        <a:rPr lang="en-US" sz="1000" dirty="0" err="1">
                          <a:effectLst/>
                        </a:rPr>
                        <a:t>spécialité</a:t>
                      </a:r>
                      <a:r>
                        <a:rPr lang="en-US" sz="1000" dirty="0">
                          <a:effectLst/>
                        </a:rPr>
                        <a:t> (2 350h).</a:t>
                      </a:r>
                      <a:endParaRPr lang="fr-FR" sz="1000" dirty="0">
                        <a:effectLst/>
                      </a:endParaRPr>
                    </a:p>
                    <a:p>
                      <a:pPr marL="342900" lvl="0" indent="-342900">
                        <a:spcAft>
                          <a:spcPts val="0"/>
                        </a:spcAft>
                        <a:buSzPts val="1000"/>
                        <a:buFont typeface="Times New Roman" panose="02020603050405020304" pitchFamily="18" charset="0"/>
                        <a:buAutoNum type="alphaLcParenBoth"/>
                        <a:tabLst>
                          <a:tab pos="238760" algn="l"/>
                        </a:tabLst>
                      </a:pPr>
                      <a:r>
                        <a:rPr lang="en-US" sz="1000" spc="-5" dirty="0">
                          <a:effectLst/>
                        </a:rPr>
                        <a:t>La dotation </a:t>
                      </a:r>
                      <a:r>
                        <a:rPr lang="en-US" sz="1000" spc="-5" dirty="0" err="1">
                          <a:effectLst/>
                        </a:rPr>
                        <a:t>horaire</a:t>
                      </a:r>
                      <a:r>
                        <a:rPr lang="en-US" sz="1000" spc="-5" dirty="0">
                          <a:effectLst/>
                        </a:rPr>
                        <a:t> </a:t>
                      </a:r>
                      <a:r>
                        <a:rPr lang="en-US" sz="1000" spc="-5" dirty="0" err="1">
                          <a:effectLst/>
                        </a:rPr>
                        <a:t>professeur</a:t>
                      </a:r>
                      <a:r>
                        <a:rPr lang="en-US" sz="1000" spc="-5" dirty="0">
                          <a:effectLst/>
                        </a:rPr>
                        <a:t> </a:t>
                      </a:r>
                      <a:r>
                        <a:rPr lang="en-US" sz="1000" spc="-5" dirty="0" err="1">
                          <a:effectLst/>
                        </a:rPr>
                        <a:t>est</a:t>
                      </a:r>
                      <a:r>
                        <a:rPr lang="en-US" sz="1000" spc="-5" dirty="0">
                          <a:effectLst/>
                        </a:rPr>
                        <a:t> </a:t>
                      </a:r>
                      <a:r>
                        <a:rPr lang="en-US" sz="1000" spc="-5" dirty="0" err="1">
                          <a:effectLst/>
                        </a:rPr>
                        <a:t>égale</a:t>
                      </a:r>
                      <a:r>
                        <a:rPr lang="en-US" sz="1000" spc="-5" dirty="0">
                          <a:effectLst/>
                        </a:rPr>
                        <a:t> au double du volume </a:t>
                      </a:r>
                      <a:r>
                        <a:rPr lang="en-US" sz="1000" spc="-5" dirty="0" err="1">
                          <a:effectLst/>
                        </a:rPr>
                        <a:t>horaire</a:t>
                      </a:r>
                      <a:r>
                        <a:rPr lang="en-US" sz="1000" spc="-35" dirty="0">
                          <a:effectLst/>
                        </a:rPr>
                        <a:t> </a:t>
                      </a:r>
                      <a:r>
                        <a:rPr lang="en-US" sz="1000" spc="-5" dirty="0" err="1">
                          <a:effectLst/>
                        </a:rPr>
                        <a:t>élève</a:t>
                      </a:r>
                      <a:r>
                        <a:rPr lang="en-US" sz="1000" spc="-5" dirty="0">
                          <a:effectLst/>
                        </a:rPr>
                        <a:t>.</a:t>
                      </a:r>
                      <a:endParaRPr lang="fr-FR" sz="1000" spc="-5" dirty="0">
                        <a:effectLst/>
                      </a:endParaRPr>
                    </a:p>
                    <a:p>
                      <a:pPr marL="342900" marR="136525" lvl="0" indent="-342900">
                        <a:spcAft>
                          <a:spcPts val="0"/>
                        </a:spcAft>
                        <a:buSzPts val="1000"/>
                        <a:buFont typeface="Times New Roman" panose="02020603050405020304" pitchFamily="18" charset="0"/>
                        <a:buAutoNum type="alphaLcParenBoth"/>
                        <a:tabLst>
                          <a:tab pos="238760" algn="l"/>
                        </a:tabLst>
                      </a:pPr>
                      <a:r>
                        <a:rPr lang="en-US" sz="1000" spc="-5" dirty="0">
                          <a:effectLst/>
                        </a:rPr>
                        <a:t>Les </a:t>
                      </a:r>
                      <a:r>
                        <a:rPr lang="en-US" sz="1000" spc="-5" dirty="0" err="1">
                          <a:effectLst/>
                        </a:rPr>
                        <a:t>heures</a:t>
                      </a:r>
                      <a:r>
                        <a:rPr lang="en-US" sz="1000" spc="-5" dirty="0">
                          <a:effectLst/>
                        </a:rPr>
                        <a:t> de </a:t>
                      </a:r>
                      <a:r>
                        <a:rPr lang="en-US" sz="1000" spc="-5" dirty="0" err="1">
                          <a:effectLst/>
                        </a:rPr>
                        <a:t>français</a:t>
                      </a:r>
                      <a:r>
                        <a:rPr lang="en-US" sz="1000" spc="-5" dirty="0">
                          <a:effectLst/>
                        </a:rPr>
                        <a:t> et de </a:t>
                      </a:r>
                      <a:r>
                        <a:rPr lang="en-US" sz="1000" spc="-5" dirty="0" err="1">
                          <a:effectLst/>
                        </a:rPr>
                        <a:t>mathématiques</a:t>
                      </a:r>
                      <a:r>
                        <a:rPr lang="en-US" sz="1000" spc="-5" dirty="0">
                          <a:effectLst/>
                        </a:rPr>
                        <a:t> </a:t>
                      </a:r>
                      <a:r>
                        <a:rPr lang="en-US" sz="1000" spc="-5" dirty="0" err="1">
                          <a:effectLst/>
                        </a:rPr>
                        <a:t>en</a:t>
                      </a:r>
                      <a:r>
                        <a:rPr lang="en-US" sz="1000" spc="-5" dirty="0">
                          <a:effectLst/>
                        </a:rPr>
                        <a:t> </a:t>
                      </a:r>
                      <a:r>
                        <a:rPr lang="en-US" sz="1000" spc="-5" dirty="0" err="1">
                          <a:effectLst/>
                        </a:rPr>
                        <a:t>seconde</a:t>
                      </a:r>
                      <a:r>
                        <a:rPr lang="en-US" sz="1000" spc="-5" dirty="0">
                          <a:effectLst/>
                        </a:rPr>
                        <a:t> et </a:t>
                      </a:r>
                      <a:r>
                        <a:rPr lang="en-US" sz="1000" spc="-5" dirty="0" err="1">
                          <a:effectLst/>
                        </a:rPr>
                        <a:t>en</a:t>
                      </a:r>
                      <a:r>
                        <a:rPr lang="en-US" sz="1000" spc="-5" dirty="0">
                          <a:effectLst/>
                        </a:rPr>
                        <a:t> première</a:t>
                      </a:r>
                      <a:r>
                        <a:rPr lang="fr-FR" sz="1000" spc="-5" dirty="0">
                          <a:effectLst/>
                        </a:rPr>
                        <a:t> professionnelle</a:t>
                      </a:r>
                      <a:r>
                        <a:rPr lang="en-US" sz="1000" spc="-5" dirty="0">
                          <a:effectLst/>
                        </a:rPr>
                        <a:t> font </a:t>
                      </a:r>
                      <a:r>
                        <a:rPr lang="en-US" sz="1000" spc="-5" dirty="0" err="1">
                          <a:effectLst/>
                        </a:rPr>
                        <a:t>l’objet</a:t>
                      </a:r>
                      <a:r>
                        <a:rPr lang="en-US" sz="1000" spc="-5" dirty="0">
                          <a:effectLst/>
                        </a:rPr>
                        <a:t> de </a:t>
                      </a:r>
                      <a:r>
                        <a:rPr lang="en-US" sz="1000" spc="-5" dirty="0" err="1">
                          <a:effectLst/>
                        </a:rPr>
                        <a:t>groupes</a:t>
                      </a:r>
                      <a:r>
                        <a:rPr lang="en-US" sz="1000" spc="-5" dirty="0">
                          <a:effectLst/>
                        </a:rPr>
                        <a:t> à </a:t>
                      </a:r>
                      <a:r>
                        <a:rPr lang="en-US" sz="1000" spc="-5" dirty="0" err="1">
                          <a:effectLst/>
                        </a:rPr>
                        <a:t>effectifs</a:t>
                      </a:r>
                      <a:r>
                        <a:rPr lang="en-US" sz="1000" spc="-5" dirty="0">
                          <a:effectLst/>
                        </a:rPr>
                        <a:t> </a:t>
                      </a:r>
                      <a:r>
                        <a:rPr lang="en-US" sz="1000" spc="-5" dirty="0" err="1">
                          <a:effectLst/>
                        </a:rPr>
                        <a:t>réduits</a:t>
                      </a:r>
                      <a:r>
                        <a:rPr lang="en-US" sz="1000" spc="-5" dirty="0">
                          <a:effectLst/>
                        </a:rPr>
                        <a:t> </a:t>
                      </a:r>
                      <a:r>
                        <a:rPr lang="en-US" sz="1000" spc="-5" dirty="0" err="1">
                          <a:effectLst/>
                        </a:rPr>
                        <a:t>s’appuyant</a:t>
                      </a:r>
                      <a:r>
                        <a:rPr lang="en-US" sz="1000" spc="-5" dirty="0">
                          <a:effectLst/>
                        </a:rPr>
                        <a:t> sur les </a:t>
                      </a:r>
                      <a:r>
                        <a:rPr lang="en-US" sz="1000" spc="-5" dirty="0" err="1">
                          <a:effectLst/>
                        </a:rPr>
                        <a:t>besoins</a:t>
                      </a:r>
                      <a:r>
                        <a:rPr lang="en-US" sz="1000" spc="-5" dirty="0">
                          <a:effectLst/>
                        </a:rPr>
                        <a:t> des </a:t>
                      </a:r>
                      <a:r>
                        <a:rPr lang="en-US" sz="1000" spc="-5" dirty="0" err="1">
                          <a:effectLst/>
                        </a:rPr>
                        <a:t>élèves</a:t>
                      </a:r>
                      <a:r>
                        <a:rPr lang="en-US" sz="1000" spc="-5" dirty="0">
                          <a:effectLst/>
                        </a:rPr>
                        <a:t> pour </a:t>
                      </a:r>
                      <a:r>
                        <a:rPr lang="en-US" sz="1000" spc="-5" dirty="0" err="1">
                          <a:effectLst/>
                        </a:rPr>
                        <a:t>renforcer</a:t>
                      </a:r>
                      <a:r>
                        <a:rPr lang="en-US" sz="1000" spc="-5" dirty="0">
                          <a:effectLst/>
                        </a:rPr>
                        <a:t> </a:t>
                      </a:r>
                      <a:r>
                        <a:rPr lang="en-US" sz="1000" spc="-5" dirty="0" err="1">
                          <a:effectLst/>
                        </a:rPr>
                        <a:t>l’acquisition</a:t>
                      </a:r>
                      <a:r>
                        <a:rPr lang="en-US" sz="1000" spc="-5" dirty="0">
                          <a:effectLst/>
                        </a:rPr>
                        <a:t> des </a:t>
                      </a:r>
                      <a:r>
                        <a:rPr lang="en-US" sz="1000" spc="-5" dirty="0" err="1">
                          <a:effectLst/>
                        </a:rPr>
                        <a:t>savoirs</a:t>
                      </a:r>
                      <a:r>
                        <a:rPr lang="en-US" sz="1000" spc="-5" dirty="0">
                          <a:effectLst/>
                        </a:rPr>
                        <a:t> </a:t>
                      </a:r>
                      <a:r>
                        <a:rPr lang="en-US" sz="1000" spc="-5" dirty="0" err="1">
                          <a:effectLst/>
                        </a:rPr>
                        <a:t>fondamentaux</a:t>
                      </a:r>
                      <a:r>
                        <a:rPr lang="en-US" sz="1000" spc="-5" dirty="0">
                          <a:effectLst/>
                        </a:rPr>
                        <a:t>, sur la base de </a:t>
                      </a:r>
                      <a:r>
                        <a:rPr lang="en-US" sz="1000" spc="-5" dirty="0" err="1">
                          <a:effectLst/>
                        </a:rPr>
                        <a:t>l’article</a:t>
                      </a:r>
                      <a:r>
                        <a:rPr lang="en-US" sz="1000" spc="-5" dirty="0">
                          <a:effectLst/>
                        </a:rPr>
                        <a:t> 6 et de </a:t>
                      </a:r>
                      <a:r>
                        <a:rPr lang="en-US" sz="1000" spc="-5" dirty="0" err="1">
                          <a:effectLst/>
                        </a:rPr>
                        <a:t>l’annexe</a:t>
                      </a:r>
                      <a:r>
                        <a:rPr lang="en-US" sz="1000" spc="-5" dirty="0">
                          <a:effectLst/>
                        </a:rPr>
                        <a:t> 2 du </a:t>
                      </a:r>
                      <a:r>
                        <a:rPr lang="en-US" sz="1000" spc="-5" dirty="0" err="1">
                          <a:effectLst/>
                        </a:rPr>
                        <a:t>présent</a:t>
                      </a:r>
                      <a:r>
                        <a:rPr lang="en-US" sz="1000" spc="-5" dirty="0">
                          <a:effectLst/>
                        </a:rPr>
                        <a:t> </a:t>
                      </a:r>
                      <a:r>
                        <a:rPr lang="en-US" sz="1000" spc="-5" dirty="0" err="1">
                          <a:effectLst/>
                        </a:rPr>
                        <a:t>arrêté</a:t>
                      </a:r>
                      <a:r>
                        <a:rPr lang="en-US" sz="1000" spc="-5" dirty="0">
                          <a:effectLst/>
                        </a:rPr>
                        <a:t>.</a:t>
                      </a:r>
                      <a:endParaRPr lang="fr-FR" sz="1000" spc="-5"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19"/>
                  </a:ext>
                </a:extLst>
              </a:tr>
            </a:tbl>
          </a:graphicData>
        </a:graphic>
      </p:graphicFrame>
      <p:sp>
        <p:nvSpPr>
          <p:cNvPr id="9" name="Rectangle 8">
            <a:extLst>
              <a:ext uri="{FF2B5EF4-FFF2-40B4-BE49-F238E27FC236}">
                <a16:creationId xmlns:a16="http://schemas.microsoft.com/office/drawing/2014/main" xmlns="" id="{DF276C74-0B4E-94EF-3867-AC33F1B526B9}"/>
              </a:ext>
            </a:extLst>
          </p:cNvPr>
          <p:cNvSpPr/>
          <p:nvPr/>
        </p:nvSpPr>
        <p:spPr>
          <a:xfrm>
            <a:off x="2469033" y="285203"/>
            <a:ext cx="7477688" cy="369332"/>
          </a:xfrm>
          <a:prstGeom prst="rect">
            <a:avLst/>
          </a:prstGeom>
        </p:spPr>
        <p:txBody>
          <a:bodyPr wrap="none">
            <a:spAutoFit/>
          </a:bodyPr>
          <a:lstStyle/>
          <a:p>
            <a:r>
              <a:rPr lang="fr-FR" b="1" dirty="0"/>
              <a:t>MISE EN PLACE DÈS 2024 SUR L’ENSEMBLE DES NIVEAUX DE LA FORMATION </a:t>
            </a:r>
          </a:p>
        </p:txBody>
      </p:sp>
      <p:sp>
        <p:nvSpPr>
          <p:cNvPr id="10" name="Rectangle 9"/>
          <p:cNvSpPr/>
          <p:nvPr/>
        </p:nvSpPr>
        <p:spPr>
          <a:xfrm>
            <a:off x="4208060" y="0"/>
            <a:ext cx="8265994" cy="369332"/>
          </a:xfrm>
          <a:prstGeom prst="rect">
            <a:avLst/>
          </a:prstGeom>
        </p:spPr>
        <p:txBody>
          <a:bodyPr wrap="square">
            <a:spAutoFit/>
          </a:bodyPr>
          <a:lstStyle/>
          <a:p>
            <a:r>
              <a:rPr lang="fr-FR" b="1" dirty="0"/>
              <a:t>LE BAC PRO : - 170H SUR LES TROIS ANS</a:t>
            </a:r>
          </a:p>
        </p:txBody>
      </p:sp>
      <p:sp>
        <p:nvSpPr>
          <p:cNvPr id="2" name="Rectangle 1"/>
          <p:cNvSpPr/>
          <p:nvPr/>
        </p:nvSpPr>
        <p:spPr>
          <a:xfrm>
            <a:off x="7796531" y="1226459"/>
            <a:ext cx="4300408" cy="1600438"/>
          </a:xfrm>
          <a:prstGeom prst="rect">
            <a:avLst/>
          </a:prstGeom>
        </p:spPr>
        <p:txBody>
          <a:bodyPr wrap="none">
            <a:spAutoFit/>
          </a:bodyPr>
          <a:lstStyle/>
          <a:p>
            <a:pPr algn="ctr"/>
            <a:r>
              <a:rPr lang="fr-FR" sz="1400" b="1" dirty="0">
                <a:ea typeface="Arial Unicode MS" panose="020B0604020202020204" pitchFamily="34" charset="-128"/>
              </a:rPr>
              <a:t>EN SECONDE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 la moitié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a:t>
            </a:r>
          </a:p>
          <a:p>
            <a:r>
              <a:rPr lang="fr-FR" sz="1400" b="1" dirty="0">
                <a:ea typeface="Arial Unicode MS" panose="020B0604020202020204" pitchFamily="34" charset="-128"/>
              </a:rPr>
              <a:t>redéployées vers le disciplinaire.</a:t>
            </a:r>
          </a:p>
          <a:p>
            <a:r>
              <a:rPr lang="fr-FR" sz="1400" b="1" dirty="0">
                <a:ea typeface="Arial Unicode MS" panose="020B0604020202020204" pitchFamily="34" charset="-128"/>
              </a:rPr>
              <a:t>Suppression de 60h d’AP</a:t>
            </a:r>
          </a:p>
          <a:p>
            <a:endParaRPr lang="fr-FR" sz="1400" b="1" dirty="0">
              <a:ea typeface="Arial Unicode MS" panose="020B0604020202020204" pitchFamily="34" charset="-128"/>
            </a:endParaRPr>
          </a:p>
        </p:txBody>
      </p:sp>
      <p:sp>
        <p:nvSpPr>
          <p:cNvPr id="3" name="Rectangle 2"/>
          <p:cNvSpPr/>
          <p:nvPr/>
        </p:nvSpPr>
        <p:spPr>
          <a:xfrm>
            <a:off x="7796532" y="2791729"/>
            <a:ext cx="4300408" cy="1600438"/>
          </a:xfrm>
          <a:prstGeom prst="rect">
            <a:avLst/>
          </a:prstGeom>
        </p:spPr>
        <p:txBody>
          <a:bodyPr wrap="square">
            <a:spAutoFit/>
          </a:bodyPr>
          <a:lstStyle/>
          <a:p>
            <a:pPr algn="ctr"/>
            <a:r>
              <a:rPr lang="fr-FR" sz="1400" b="1" dirty="0">
                <a:ea typeface="Arial Unicode MS" panose="020B0604020202020204" pitchFamily="34" charset="-128"/>
              </a:rPr>
              <a:t>EN PREMIÈRE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de chef-d'œuvre redéployées vers le disciplinaire.</a:t>
            </a:r>
          </a:p>
          <a:p>
            <a:r>
              <a:rPr lang="fr-FR" sz="1400" b="1" dirty="0">
                <a:ea typeface="Arial Unicode MS" panose="020B0604020202020204" pitchFamily="34" charset="-128"/>
              </a:rPr>
              <a:t>Suppression de 56h d’AP</a:t>
            </a:r>
          </a:p>
          <a:p>
            <a:endParaRPr lang="fr-FR" sz="1400" dirty="0"/>
          </a:p>
        </p:txBody>
      </p:sp>
      <p:sp>
        <p:nvSpPr>
          <p:cNvPr id="5" name="Rectangle 4"/>
          <p:cNvSpPr/>
          <p:nvPr/>
        </p:nvSpPr>
        <p:spPr>
          <a:xfrm>
            <a:off x="7796531" y="4392167"/>
            <a:ext cx="4300408" cy="2246769"/>
          </a:xfrm>
          <a:prstGeom prst="rect">
            <a:avLst/>
          </a:prstGeom>
        </p:spPr>
        <p:txBody>
          <a:bodyPr wrap="square">
            <a:spAutoFit/>
          </a:bodyPr>
          <a:lstStyle/>
          <a:p>
            <a:pPr algn="ctr"/>
            <a:r>
              <a:rPr lang="fr-FR" sz="1400" b="1" dirty="0">
                <a:ea typeface="Arial Unicode MS" panose="020B0604020202020204" pitchFamily="34" charset="-128"/>
              </a:rPr>
              <a:t>EN TERMINALE</a:t>
            </a:r>
          </a:p>
          <a:p>
            <a:r>
              <a:rPr lang="fr-FR" sz="1400" b="1" dirty="0">
                <a:ea typeface="Arial Unicode MS" panose="020B0604020202020204" pitchFamily="34" charset="-128"/>
              </a:rPr>
              <a:t>Diminution et réorganisation de l’année de Terminale (parcours différencié)</a:t>
            </a:r>
          </a:p>
          <a:p>
            <a:r>
              <a:rPr lang="fr-FR" sz="1400" b="1" dirty="0">
                <a:ea typeface="Arial Unicode MS" panose="020B0604020202020204" pitchFamily="34" charset="-128"/>
              </a:rPr>
              <a:t>Perte d’heures en enseignement professionnel</a:t>
            </a:r>
          </a:p>
          <a:p>
            <a:r>
              <a:rPr lang="fr-FR" sz="1400" b="1" dirty="0">
                <a:ea typeface="Arial Unicode MS" panose="020B0604020202020204" pitchFamily="34" charset="-128"/>
              </a:rPr>
              <a:t>Suppression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diminution des heures de chef-d'œuvre redéployées vers le disciplinaire.</a:t>
            </a:r>
          </a:p>
          <a:p>
            <a:r>
              <a:rPr lang="fr-FR" sz="1400" b="1" dirty="0">
                <a:ea typeface="Arial Unicode MS" panose="020B0604020202020204" pitchFamily="34" charset="-128"/>
              </a:rPr>
              <a:t>Suppression de 58h d’AP</a:t>
            </a:r>
          </a:p>
          <a:p>
            <a:endParaRPr lang="fr-FR" sz="1400" b="1" dirty="0">
              <a:ea typeface="Arial Unicode MS" panose="020B0604020202020204" pitchFamily="34" charset="-128"/>
            </a:endParaRPr>
          </a:p>
          <a:p>
            <a:endParaRPr lang="fr-FR" sz="1400" dirty="0"/>
          </a:p>
        </p:txBody>
      </p:sp>
    </p:spTree>
    <p:extLst>
      <p:ext uri="{BB962C8B-B14F-4D97-AF65-F5344CB8AC3E}">
        <p14:creationId xmlns:p14="http://schemas.microsoft.com/office/powerpoint/2010/main" val="3119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4" y="6714492"/>
            <a:ext cx="12191996" cy="24242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2785" y="0"/>
            <a:ext cx="1187661" cy="1883391"/>
          </a:xfrm>
          <a:prstGeom prst="rect">
            <a:avLst/>
          </a:prstGeom>
        </p:spPr>
      </p:pic>
      <p:sp>
        <p:nvSpPr>
          <p:cNvPr id="7" name="Rectangle 6"/>
          <p:cNvSpPr/>
          <p:nvPr/>
        </p:nvSpPr>
        <p:spPr>
          <a:xfrm>
            <a:off x="1127374" y="168696"/>
            <a:ext cx="9255815" cy="338554"/>
          </a:xfrm>
          <a:prstGeom prst="rect">
            <a:avLst/>
          </a:prstGeom>
        </p:spPr>
        <p:txBody>
          <a:bodyPr wrap="square">
            <a:spAutoFit/>
          </a:bodyPr>
          <a:lstStyle/>
          <a:p>
            <a:pPr algn="ctr"/>
            <a:r>
              <a:rPr lang="fr-FR" sz="1600" b="1" dirty="0">
                <a:ea typeface="Arial Unicode MS" panose="020B0604020202020204" pitchFamily="34" charset="-128"/>
              </a:rPr>
              <a:t>« FINANCEMENT » DES GROUPES À « EFFECTIFS RÉDUITS » EN SECONDE ET EN PREMIÈRE</a:t>
            </a:r>
          </a:p>
        </p:txBody>
      </p:sp>
      <p:sp>
        <p:nvSpPr>
          <p:cNvPr id="17" name="Rectangle 16"/>
          <p:cNvSpPr/>
          <p:nvPr/>
        </p:nvSpPr>
        <p:spPr>
          <a:xfrm>
            <a:off x="3044622" y="3102612"/>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sp>
        <p:nvSpPr>
          <p:cNvPr id="13" name="Accolade fermante 12"/>
          <p:cNvSpPr/>
          <p:nvPr/>
        </p:nvSpPr>
        <p:spPr>
          <a:xfrm>
            <a:off x="8898341" y="4196116"/>
            <a:ext cx="411842" cy="2313866"/>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9535113" y="4815944"/>
            <a:ext cx="3982527" cy="1200329"/>
          </a:xfrm>
          <a:prstGeom prst="rect">
            <a:avLst/>
          </a:prstGeom>
          <a:noFill/>
        </p:spPr>
        <p:txBody>
          <a:bodyPr wrap="square" rtlCol="0">
            <a:spAutoFit/>
          </a:bodyPr>
          <a:lstStyle/>
          <a:p>
            <a:r>
              <a:rPr lang="fr-FR" b="1" dirty="0">
                <a:solidFill>
                  <a:srgbClr val="FF0000"/>
                </a:solidFill>
              </a:rPr>
              <a:t>15% DU VC</a:t>
            </a:r>
          </a:p>
          <a:p>
            <a:r>
              <a:rPr lang="fr-FR" b="1" dirty="0">
                <a:solidFill>
                  <a:srgbClr val="FF0000"/>
                </a:solidFill>
              </a:rPr>
              <a:t>Groupes de niveaux</a:t>
            </a:r>
          </a:p>
          <a:p>
            <a:r>
              <a:rPr lang="fr-FR" b="1" dirty="0">
                <a:solidFill>
                  <a:srgbClr val="FF0000"/>
                </a:solidFill>
              </a:rPr>
              <a:t>EN FRANÇAIS</a:t>
            </a:r>
          </a:p>
          <a:p>
            <a:r>
              <a:rPr lang="fr-FR" b="1" dirty="0">
                <a:solidFill>
                  <a:srgbClr val="FF0000"/>
                </a:solidFill>
              </a:rPr>
              <a:t>EN MATH </a:t>
            </a:r>
          </a:p>
        </p:txBody>
      </p:sp>
      <p:sp>
        <p:nvSpPr>
          <p:cNvPr id="5" name="Rectangle 4"/>
          <p:cNvSpPr/>
          <p:nvPr/>
        </p:nvSpPr>
        <p:spPr>
          <a:xfrm>
            <a:off x="1347000" y="680258"/>
            <a:ext cx="9341396" cy="882742"/>
          </a:xfrm>
          <a:prstGeom prst="rect">
            <a:avLst/>
          </a:prstGeom>
        </p:spPr>
        <p:txBody>
          <a:bodyPr wrap="square">
            <a:spAutoFit/>
          </a:bodyPr>
          <a:lstStyle/>
          <a:p>
            <a:pPr>
              <a:lnSpc>
                <a:spcPct val="107000"/>
              </a:lnSpc>
              <a:spcAft>
                <a:spcPts val="0"/>
              </a:spcAft>
            </a:pPr>
            <a:r>
              <a:rPr lang="fr-FR" sz="1600" dirty="0"/>
              <a:t>(b) Les heures de français et de mathématiques en seconde et en première professionnelle font l’objet de groupes à effectifs réduits s’appuyant sur les besoins des élèves pour renforcer l’acquisition des savoirs fondamentaux, sur la base de </a:t>
            </a:r>
            <a:r>
              <a:rPr lang="fr-FR" sz="1600" b="1" dirty="0"/>
              <a:t>l’article 6</a:t>
            </a:r>
            <a:r>
              <a:rPr lang="fr-FR" sz="1600" dirty="0"/>
              <a:t> et de </a:t>
            </a:r>
            <a:r>
              <a:rPr lang="fr-FR" sz="1600" b="1" dirty="0"/>
              <a:t>l’annexe 2</a:t>
            </a:r>
            <a:r>
              <a:rPr lang="fr-FR" sz="1600" dirty="0"/>
              <a:t> du présent arrêté.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2888" y="1729788"/>
            <a:ext cx="11529721" cy="1340688"/>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ARTICLE 6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sz="1600" dirty="0"/>
              <a:t>Au total des heures d'enseignement s'ajoute un volume complémentaire d'heures-professeur de </a:t>
            </a:r>
            <a:r>
              <a:rPr lang="fr-FR" sz="1600" b="1" dirty="0"/>
              <a:t>16 heures en moyenne en classe de seconde et de première et de 13 heures et 30 minutes hebdomadaires en moyenne en classe de terminale. </a:t>
            </a:r>
            <a:r>
              <a:rPr lang="fr-FR" sz="1600" dirty="0"/>
              <a:t>Il est calculé conformément aux dispositions de l'annexe 2 du présent arrêté et réparti par établissement. En classe de seconde et de première </a:t>
            </a:r>
            <a:r>
              <a:rPr lang="fr-FR" sz="1600" b="1" dirty="0"/>
              <a:t>au moins 15 % de cet horaire complémentaire est dédié à l'enseignement du français et des mathématiques. 	</a:t>
            </a:r>
          </a:p>
        </p:txBody>
      </p:sp>
      <p:graphicFrame>
        <p:nvGraphicFramePr>
          <p:cNvPr id="15" name="Tableau 14"/>
          <p:cNvGraphicFramePr>
            <a:graphicFrameLocks noGrp="1"/>
          </p:cNvGraphicFramePr>
          <p:nvPr>
            <p:extLst>
              <p:ext uri="{D42A27DB-BD31-4B8C-83A1-F6EECF244321}">
                <p14:modId xmlns:p14="http://schemas.microsoft.com/office/powerpoint/2010/main" val="34689683"/>
              </p:ext>
            </p:extLst>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/20)X16</a:t>
                      </a:r>
                      <a:endParaRPr lang="fr-FR" dirty="0"/>
                    </a:p>
                  </a:txBody>
                  <a:tcPr/>
                </a:tc>
                <a:tc>
                  <a:txBody>
                    <a:bodyPr/>
                    <a:lstStyle/>
                    <a:p>
                      <a:pPr algn="ctr"/>
                      <a:r>
                        <a:rPr lang="fr-FR" dirty="0"/>
                        <a:t>(Nombre d’élèves</a:t>
                      </a:r>
                      <a:r>
                        <a:rPr lang="fr-FR" baseline="0" dirty="0"/>
                        <a:t>/20)X8</a:t>
                      </a:r>
                      <a:endParaRPr lang="fr-FR" dirty="0"/>
                    </a:p>
                  </a:txBody>
                  <a:tcPr/>
                </a:tc>
                <a:extLst>
                  <a:ext uri="{0D108BD9-81ED-4DB2-BD59-A6C34878D82A}">
                    <a16:rowId xmlns:a16="http://schemas.microsoft.com/office/drawing/2014/main" xmlns="" val="10001"/>
                  </a:ext>
                </a:extLst>
              </a:tr>
            </a:tbl>
          </a:graphicData>
        </a:graphic>
      </p:graphicFrame>
      <p:sp>
        <p:nvSpPr>
          <p:cNvPr id="2" name="Rectangle 1"/>
          <p:cNvSpPr/>
          <p:nvPr/>
        </p:nvSpPr>
        <p:spPr>
          <a:xfrm>
            <a:off x="302888" y="3724550"/>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0" name="Rectangle 9"/>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19" name="Rectangle 18"/>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0" name="Tableau 19"/>
          <p:cNvGraphicFramePr>
            <a:graphicFrameLocks noGrp="1"/>
          </p:cNvGraphicFramePr>
          <p:nvPr>
            <p:extLst>
              <p:ext uri="{D42A27DB-BD31-4B8C-83A1-F6EECF244321}">
                <p14:modId xmlns:p14="http://schemas.microsoft.com/office/powerpoint/2010/main" val="3446863105"/>
              </p:ext>
            </p:extLst>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/24)X16</a:t>
                      </a:r>
                      <a:endParaRPr lang="fr-FR" dirty="0"/>
                    </a:p>
                  </a:txBody>
                  <a:tcPr/>
                </a:tc>
                <a:tc>
                  <a:txBody>
                    <a:bodyPr/>
                    <a:lstStyle/>
                    <a:p>
                      <a:pPr algn="ctr"/>
                      <a:r>
                        <a:rPr lang="fr-FR" dirty="0"/>
                        <a:t>(Nombre d’élèves/</a:t>
                      </a:r>
                      <a:r>
                        <a:rPr lang="fr-FR" baseline="0" dirty="0"/>
                        <a:t>24)X8</a:t>
                      </a:r>
                      <a:endParaRPr lang="fr-FR"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506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3" grpId="0" animBg="1"/>
      <p:bldP spid="4" grpId="0"/>
      <p:bldP spid="5" grpId="0"/>
      <p:bldP spid="9" grpId="0"/>
      <p:bldP spid="2" grpId="0"/>
      <p:bldP spid="18"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127374" y="168696"/>
            <a:ext cx="9255815" cy="861774"/>
          </a:xfrm>
          <a:prstGeom prst="rect">
            <a:avLst/>
          </a:prstGeom>
        </p:spPr>
        <p:txBody>
          <a:bodyPr wrap="square">
            <a:spAutoFit/>
          </a:bodyPr>
          <a:lstStyle/>
          <a:p>
            <a:pPr algn="ctr"/>
            <a:r>
              <a:rPr lang="fr-FR" sz="1600" b="1" dirty="0">
                <a:ea typeface="Arial Unicode MS" panose="020B0604020202020204" pitchFamily="34" charset="-128"/>
              </a:rPr>
              <a:t>EN SECONDE</a:t>
            </a:r>
          </a:p>
          <a:p>
            <a:pPr algn="ctr"/>
            <a:r>
              <a:rPr lang="fr-FR" sz="1600" b="1" dirty="0"/>
              <a:t>NOMBRE D’HEURES HEBDOMADAIRES 29H, SOIT 29H X 30 = 870H (ACT 900H) = </a:t>
            </a:r>
            <a:r>
              <a:rPr lang="fr-FR" sz="1600" b="1" dirty="0">
                <a:solidFill>
                  <a:srgbClr val="FF0000"/>
                </a:solidFill>
              </a:rPr>
              <a:t>-30H </a:t>
            </a:r>
            <a:endParaRPr lang="fr-FR" sz="1600" dirty="0">
              <a:solidFill>
                <a:srgbClr val="FF0000"/>
              </a:solidFill>
            </a:endParaRPr>
          </a:p>
          <a:p>
            <a:pPr algn="ctr"/>
            <a:endParaRPr lang="fr-FR" sz="1600" b="1" dirty="0">
              <a:ea typeface="Arial Unicode MS" panose="020B0604020202020204" pitchFamily="34" charset="-128"/>
            </a:endParaRPr>
          </a:p>
        </p:txBody>
      </p:sp>
      <p:sp>
        <p:nvSpPr>
          <p:cNvPr id="3" name="Rectangle 2"/>
          <p:cNvSpPr/>
          <p:nvPr/>
        </p:nvSpPr>
        <p:spPr>
          <a:xfrm>
            <a:off x="6096002" y="3250202"/>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13" name="Accolade fermante 12"/>
          <p:cNvSpPr/>
          <p:nvPr/>
        </p:nvSpPr>
        <p:spPr>
          <a:xfrm>
            <a:off x="6497781" y="2855139"/>
            <a:ext cx="174463" cy="69991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6784167" y="2781051"/>
            <a:ext cx="5294102" cy="2862322"/>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dirty="0"/>
              <a:t>Ex : 30 élèves en seconde métiers des transitions numérique et énergétique</a:t>
            </a:r>
          </a:p>
          <a:p>
            <a:r>
              <a:rPr lang="fr-FR" sz="1600" dirty="0"/>
              <a:t>(Nombre d’élèves:20)X16 = (30/20)X16 = 24h/s</a:t>
            </a:r>
          </a:p>
          <a:p>
            <a:r>
              <a:rPr lang="fr-FR" sz="1600" dirty="0"/>
              <a:t>24X15%  = 3,5 h</a:t>
            </a:r>
          </a:p>
          <a:p>
            <a:r>
              <a:rPr lang="fr-FR" sz="1600" dirty="0"/>
              <a:t>30 élèves en seconde métiers de la relation client</a:t>
            </a:r>
          </a:p>
          <a:p>
            <a:r>
              <a:rPr lang="fr-FR" sz="1600" dirty="0"/>
              <a:t>(Nombre d’élèves:24)X16 = (30/24)X16 = 20h/s</a:t>
            </a:r>
          </a:p>
          <a:p>
            <a:r>
              <a:rPr lang="fr-FR" sz="1600" dirty="0"/>
              <a:t>20X15%  = 3 h</a:t>
            </a:r>
          </a:p>
          <a:p>
            <a:endParaRPr lang="fr-FR" b="1" dirty="0"/>
          </a:p>
          <a:p>
            <a:endParaRPr lang="fr-FR" b="1" dirty="0">
              <a:solidFill>
                <a:srgbClr val="FF0000"/>
              </a:solidFill>
            </a:endParaRPr>
          </a:p>
        </p:txBody>
      </p:sp>
      <p:pic>
        <p:nvPicPr>
          <p:cNvPr id="14" name="Image 13"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973" y="157555"/>
            <a:ext cx="649580" cy="573862"/>
          </a:xfrm>
          <a:prstGeom prst="rect">
            <a:avLst/>
          </a:prstGeom>
        </p:spPr>
      </p:pic>
      <p:sp>
        <p:nvSpPr>
          <p:cNvPr id="5" name="Rectangle 4"/>
          <p:cNvSpPr/>
          <p:nvPr/>
        </p:nvSpPr>
        <p:spPr>
          <a:xfrm>
            <a:off x="271037" y="1213091"/>
            <a:ext cx="6207923" cy="2200089"/>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60h EP/30h Français/30h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30h EP (-30h) /15h Français (-15h) /15h Maths (- 15h).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30h et passe de 330h à 360h.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15h et passe de 105h à 120h.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Les maths récupèrent 15h et passe de 45h à 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horaire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9858" y="3610712"/>
            <a:ext cx="6096000" cy="882742"/>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60H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90h (3h) à 30 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 heure d’accompagnement : soutien au parcours (orientation)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8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6187047"/>
            <a:ext cx="12191996" cy="769865"/>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15" name="Rectangle 14"/>
          <p:cNvSpPr/>
          <p:nvPr/>
        </p:nvSpPr>
        <p:spPr>
          <a:xfrm>
            <a:off x="1127374" y="168696"/>
            <a:ext cx="9255815" cy="584775"/>
          </a:xfrm>
          <a:prstGeom prst="rect">
            <a:avLst/>
          </a:prstGeom>
        </p:spPr>
        <p:txBody>
          <a:bodyPr wrap="square">
            <a:spAutoFit/>
          </a:bodyPr>
          <a:lstStyle/>
          <a:p>
            <a:pPr algn="ctr"/>
            <a:r>
              <a:rPr lang="fr-FR" sz="1600" b="1" dirty="0">
                <a:ea typeface="Arial Unicode MS" panose="020B0604020202020204" pitchFamily="34" charset="-128"/>
              </a:rPr>
              <a:t>EN PREMIÈRE</a:t>
            </a:r>
          </a:p>
          <a:p>
            <a:pPr algn="ctr"/>
            <a:r>
              <a:rPr lang="fr-FR" sz="1600" b="1" dirty="0"/>
              <a:t>NOMBRE D’HEURES HEBDOMADAIRES 28,5H, SOIT 28,5H X 28 = 798H (ACT 840H) = </a:t>
            </a:r>
            <a:r>
              <a:rPr lang="fr-FR" sz="1600" b="1" dirty="0">
                <a:solidFill>
                  <a:srgbClr val="FF0000"/>
                </a:solidFill>
              </a:rPr>
              <a:t>- 42H </a:t>
            </a:r>
            <a:endParaRPr lang="fr-FR" sz="1600" b="1" dirty="0">
              <a:solidFill>
                <a:srgbClr val="FF0000"/>
              </a:solidFill>
              <a:ea typeface="Arial Unicode MS" panose="020B0604020202020204" pitchFamily="34" charset="-128"/>
            </a:endParaRPr>
          </a:p>
        </p:txBody>
      </p:sp>
      <p:pic>
        <p:nvPicPr>
          <p:cNvPr id="18" name="Image 17"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275" y="137776"/>
            <a:ext cx="647664" cy="572169"/>
          </a:xfrm>
          <a:prstGeom prst="rect">
            <a:avLst/>
          </a:prstGeom>
        </p:spPr>
      </p:pic>
      <p:sp>
        <p:nvSpPr>
          <p:cNvPr id="5" name="Rectangle 4"/>
          <p:cNvSpPr/>
          <p:nvPr/>
        </p:nvSpPr>
        <p:spPr>
          <a:xfrm>
            <a:off x="399977" y="1136656"/>
            <a:ext cx="6096000" cy="2727029"/>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ET DE CHEF-D’ŒUVRE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42h EP/28h Français/14h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28h EP (-14h) /14h Français (-14h) /14h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14h auxquelles s’ajoutent </a:t>
            </a:r>
            <a:r>
              <a:rPr lang="fr-FR" sz="1600" b="1" dirty="0">
                <a:latin typeface="Calibri" panose="020F0502020204030204" pitchFamily="34" charset="0"/>
                <a:ea typeface="Calibri" panose="020F0502020204030204" pitchFamily="34" charset="0"/>
                <a:cs typeface="Times New Roman" panose="02020603050405020304" pitchFamily="18" charset="0"/>
              </a:rPr>
              <a:t>14h de projet (ex-chef-d ’œuvre qui passe de 56h à 42h)</a:t>
            </a:r>
            <a:r>
              <a:rPr lang="fr-FR" sz="1600" dirty="0">
                <a:latin typeface="Calibri" panose="020F0502020204030204" pitchFamily="34" charset="0"/>
                <a:ea typeface="Calibri" panose="020F0502020204030204" pitchFamily="34" charset="0"/>
                <a:cs typeface="Times New Roman" panose="02020603050405020304" pitchFamily="18" charset="0"/>
              </a:rPr>
              <a:t> et passe de 266h à 294h (+28h).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14h et passe de 84h à 98h. Les maths rien.</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ccolade fermante 19"/>
          <p:cNvSpPr/>
          <p:nvPr/>
        </p:nvSpPr>
        <p:spPr>
          <a:xfrm>
            <a:off x="6563834" y="3324867"/>
            <a:ext cx="187232" cy="53881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Rectangle 21"/>
          <p:cNvSpPr/>
          <p:nvPr/>
        </p:nvSpPr>
        <p:spPr>
          <a:xfrm>
            <a:off x="467834" y="3959928"/>
            <a:ext cx="6096000" cy="882742"/>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56H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84h (3h) à 28h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1heure d’accompagnement : soutien au parcours (orientation)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p:cNvSpPr txBox="1"/>
          <p:nvPr/>
        </p:nvSpPr>
        <p:spPr>
          <a:xfrm>
            <a:off x="6897898" y="3184241"/>
            <a:ext cx="5294102" cy="2862322"/>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b="1" dirty="0"/>
              <a:t>Ex : 14 élèves en première métiers des transitions numérique et énergétique</a:t>
            </a:r>
          </a:p>
          <a:p>
            <a:r>
              <a:rPr lang="fr-FR" sz="1600" dirty="0"/>
              <a:t>(Nombre d’élèves:20)X8 = (14/20)X8 = 5,6h/s</a:t>
            </a:r>
          </a:p>
          <a:p>
            <a:r>
              <a:rPr lang="fr-FR" sz="1600" dirty="0"/>
              <a:t>20X15%  = 0,8h</a:t>
            </a:r>
          </a:p>
          <a:p>
            <a:r>
              <a:rPr lang="fr-FR" sz="1600" b="1" dirty="0"/>
              <a:t>17 élèves en première métiers de la relation client</a:t>
            </a:r>
          </a:p>
          <a:p>
            <a:r>
              <a:rPr lang="fr-FR" sz="1600"/>
              <a:t>(Nombre d’élèves:24)X8 = (17/24)X8 </a:t>
            </a:r>
            <a:r>
              <a:rPr lang="fr-FR" sz="1600" dirty="0"/>
              <a:t>= 5,6h/s</a:t>
            </a:r>
          </a:p>
          <a:p>
            <a:r>
              <a:rPr lang="fr-FR" sz="1600" dirty="0"/>
              <a:t>20X15%  = 0,8 h</a:t>
            </a:r>
          </a:p>
          <a:p>
            <a:endParaRPr lang="fr-FR" b="1" dirty="0"/>
          </a:p>
          <a:p>
            <a:endParaRPr lang="fr-FR" b="1" dirty="0">
              <a:solidFill>
                <a:srgbClr val="FF0000"/>
              </a:solidFill>
            </a:endParaRPr>
          </a:p>
        </p:txBody>
      </p:sp>
    </p:spTree>
    <p:extLst>
      <p:ext uri="{BB962C8B-B14F-4D97-AF65-F5344CB8AC3E}">
        <p14:creationId xmlns:p14="http://schemas.microsoft.com/office/powerpoint/2010/main" val="28831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0" grpId="0" animBg="1"/>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E6EEAE34-F0C2-1347-53B6-CAB4751345DA}"/>
              </a:ext>
            </a:extLst>
          </p:cNvPr>
          <p:cNvSpPr/>
          <p:nvPr/>
        </p:nvSpPr>
        <p:spPr>
          <a:xfrm>
            <a:off x="4" y="5322627"/>
            <a:ext cx="12191996" cy="1535374"/>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p:cNvSpPr/>
          <p:nvPr/>
        </p:nvSpPr>
        <p:spPr>
          <a:xfrm>
            <a:off x="215452" y="5645107"/>
            <a:ext cx="11976548" cy="1200329"/>
          </a:xfrm>
          <a:prstGeom prst="rect">
            <a:avLst/>
          </a:prstGeom>
        </p:spPr>
        <p:txBody>
          <a:bodyPr wrap="square">
            <a:spAutoFit/>
          </a:bodyPr>
          <a:lstStyle/>
          <a:p>
            <a:r>
              <a:rPr lang="fr-FR" b="1" dirty="0">
                <a:solidFill>
                  <a:schemeClr val="bg1"/>
                </a:solidFill>
              </a:rPr>
              <a:t>ARRÊT DES COURS EN MAI. PAS D’AMÉNAGEMENT DES PROGRAMMES. RISQUE D’ANNUALISATION.  </a:t>
            </a:r>
          </a:p>
          <a:p>
            <a:r>
              <a:rPr lang="fr-FR" b="1" dirty="0">
                <a:solidFill>
                  <a:schemeClr val="bg1"/>
                </a:solidFill>
              </a:rPr>
              <a:t>MÉCONNAISSANCE  DU RYTHME D’APPRENTISSAGE DES ÉLÈVES.</a:t>
            </a:r>
          </a:p>
          <a:p>
            <a:r>
              <a:rPr lang="fr-FR" b="1" dirty="0">
                <a:solidFill>
                  <a:schemeClr val="bg1"/>
                </a:solidFill>
              </a:rPr>
              <a:t>GRATIFICATION DES PFMP : TRI DES ÉLÈVES</a:t>
            </a:r>
          </a:p>
          <a:p>
            <a:r>
              <a:rPr lang="fr-FR" b="1" dirty="0">
                <a:solidFill>
                  <a:schemeClr val="bg1"/>
                </a:solidFill>
              </a:rPr>
              <a:t>IMPROBABLE RETOUR DES « POURSUITES D’ÉTUDES » EN JUIN (EXEMPLE DU BAC GÉNÉRAL).</a:t>
            </a:r>
          </a:p>
        </p:txBody>
      </p:sp>
      <p:sp>
        <p:nvSpPr>
          <p:cNvPr id="12" name="Rectangle 11"/>
          <p:cNvSpPr/>
          <p:nvPr/>
        </p:nvSpPr>
        <p:spPr>
          <a:xfrm>
            <a:off x="2087903" y="89572"/>
            <a:ext cx="8016195" cy="707886"/>
          </a:xfrm>
          <a:prstGeom prst="rect">
            <a:avLst/>
          </a:prstGeom>
        </p:spPr>
        <p:txBody>
          <a:bodyPr wrap="square">
            <a:spAutoFit/>
          </a:bodyPr>
          <a:lstStyle/>
          <a:p>
            <a:pPr algn="ctr"/>
            <a:r>
              <a:rPr lang="fr-FR" sz="2000" b="1" dirty="0">
                <a:ea typeface="Arial Unicode MS" panose="020B0604020202020204" pitchFamily="34" charset="-128"/>
              </a:rPr>
              <a:t>LA DÉSORGANISATION DE L’ANNÉE DE TERMINALE À LA RENTRÉE 2024 UNE MESURE HORS-SOL</a:t>
            </a:r>
          </a:p>
        </p:txBody>
      </p:sp>
      <p:sp>
        <p:nvSpPr>
          <p:cNvPr id="4" name="Rectangle 3"/>
          <p:cNvSpPr/>
          <p:nvPr/>
        </p:nvSpPr>
        <p:spPr>
          <a:xfrm>
            <a:off x="341194" y="775022"/>
            <a:ext cx="4914432" cy="369332"/>
          </a:xfrm>
          <a:prstGeom prst="rect">
            <a:avLst/>
          </a:prstGeom>
        </p:spPr>
        <p:txBody>
          <a:bodyPr wrap="square">
            <a:spAutoFit/>
          </a:bodyPr>
          <a:lstStyle/>
          <a:p>
            <a:r>
              <a:rPr lang="fr-FR" b="1" dirty="0">
                <a:ea typeface="Arial Unicode MS" panose="020B0604020202020204" pitchFamily="34" charset="-128"/>
              </a:rPr>
              <a:t>UN CALENDRIER DÉMENTIEL :</a:t>
            </a:r>
            <a:endParaRPr lang="fr-FR" dirty="0"/>
          </a:p>
        </p:txBody>
      </p:sp>
      <p:sp>
        <p:nvSpPr>
          <p:cNvPr id="6" name="Control 1"/>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7" name="Oval 2"/>
          <p:cNvSpPr>
            <a:spLocks noChangeArrowheads="1"/>
          </p:cNvSpPr>
          <p:nvPr/>
        </p:nvSpPr>
        <p:spPr bwMode="auto">
          <a:xfrm>
            <a:off x="9877425" y="2171490"/>
            <a:ext cx="1956179" cy="1911481"/>
          </a:xfrm>
          <a:prstGeom prst="ellipse">
            <a:avLst/>
          </a:prstGeom>
          <a:solidFill>
            <a:srgbClr val="FFE69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Bebas Neue Bold" panose="020B0606020202050201" pitchFamily="34" charset="0"/>
              </a:rPr>
              <a:t>6 semaines de PARCOURS diversifiés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Bebas Neue Bold" panose="020B0606020202050201" pitchFamily="34" charset="0"/>
              </a:rPr>
              <a:t>Plus 3 semaines de  cours en moins!</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a:solidFill>
                  <a:srgbClr val="000000"/>
                </a:solidFill>
                <a:latin typeface="Bebas Neue Bold" panose="020B0606020202050201" pitchFamily="34" charset="0"/>
              </a:rPr>
              <a:t>98 h élèves</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14" name="Control 1"/>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3" name="Rectangle 12"/>
          <p:cNvSpPr/>
          <p:nvPr/>
        </p:nvSpPr>
        <p:spPr>
          <a:xfrm>
            <a:off x="341194" y="3568301"/>
            <a:ext cx="11719083" cy="1754326"/>
          </a:xfrm>
          <a:prstGeom prst="rect">
            <a:avLst/>
          </a:prstGeom>
        </p:spPr>
        <p:txBody>
          <a:bodyPr wrap="square">
            <a:spAutoFit/>
          </a:bodyPr>
          <a:lstStyle/>
          <a:p>
            <a:r>
              <a:rPr lang="fr-FR" b="1" dirty="0">
                <a:ea typeface="Arial Unicode MS" panose="020B0604020202020204" pitchFamily="34" charset="-128"/>
              </a:rPr>
              <a:t>PASSAGE DE ENTRE DE 18 À 22 SEMAINES À DE ENTRE 16 À 20 SEMAINES DE PFMP</a:t>
            </a:r>
          </a:p>
          <a:p>
            <a:r>
              <a:rPr lang="fr-FR" b="1" dirty="0">
                <a:ea typeface="Arial Unicode MS" panose="020B0604020202020204" pitchFamily="34" charset="-128"/>
              </a:rPr>
              <a:t>PARCOURS DIVERSIFIÉ : PUISSANT LEVIER À L’ANNUALISATION !</a:t>
            </a:r>
          </a:p>
          <a:p>
            <a:pPr marL="285750" indent="-285750">
              <a:buFont typeface="Arial" panose="020B0604020202020204" pitchFamily="34" charset="0"/>
              <a:buChar char="•"/>
            </a:pPr>
            <a:r>
              <a:rPr lang="fr-FR" b="1" dirty="0">
                <a:ea typeface="Arial Unicode MS" panose="020B0604020202020204" pitchFamily="34" charset="-128"/>
              </a:rPr>
              <a:t>«  INSERTION DANS L’EMPLOI » : PFMP DE 6 SEMAINES (donc suivi sans évaluation car non-certificative. GRATIFIÉES.</a:t>
            </a:r>
          </a:p>
          <a:p>
            <a:pPr marL="285750" indent="-285750">
              <a:buFont typeface="Arial" panose="020B0604020202020204" pitchFamily="34" charset="0"/>
              <a:buChar char="•"/>
            </a:pPr>
            <a:r>
              <a:rPr lang="fr-FR" b="1" dirty="0">
                <a:ea typeface="Arial Unicode MS" panose="020B0604020202020204" pitchFamily="34" charset="-128"/>
              </a:rPr>
              <a:t>« POURSUITE D’ÉTUDE » : 6 S (Matières fondamentales EG et EP, méthodologie et  compétences psychosociales). AUTONOMIE DES ÉTABLISSEMENTS POUR LA MISE EN PLACE ET LE CONTENU.</a:t>
            </a:r>
          </a:p>
          <a:p>
            <a:r>
              <a:rPr lang="fr-FR" b="1" dirty="0">
                <a:ea typeface="Arial Unicode MS" panose="020B0604020202020204" pitchFamily="34" charset="-128"/>
              </a:rPr>
              <a:t>RÉVERSIBLE : POSSIBILITÉ DE CHANGER DE PARCOURS À TOUT MOMENT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691757320"/>
              </p:ext>
            </p:extLst>
          </p:nvPr>
        </p:nvGraphicFramePr>
        <p:xfrm>
          <a:off x="348814" y="1181470"/>
          <a:ext cx="9301937" cy="2053400"/>
        </p:xfrm>
        <a:graphic>
          <a:graphicData uri="http://schemas.openxmlformats.org/drawingml/2006/table">
            <a:tbl>
              <a:tblPr>
                <a:tableStyleId>{5C22544A-7EE6-4342-B048-85BDC9FD1C3A}</a:tableStyleId>
              </a:tblPr>
              <a:tblGrid>
                <a:gridCol w="2064636">
                  <a:extLst>
                    <a:ext uri="{9D8B030D-6E8A-4147-A177-3AD203B41FA5}">
                      <a16:colId xmlns:a16="http://schemas.microsoft.com/office/drawing/2014/main" xmlns="" val="20000"/>
                    </a:ext>
                  </a:extLst>
                </a:gridCol>
                <a:gridCol w="1241793">
                  <a:extLst>
                    <a:ext uri="{9D8B030D-6E8A-4147-A177-3AD203B41FA5}">
                      <a16:colId xmlns:a16="http://schemas.microsoft.com/office/drawing/2014/main" xmlns="" val="20001"/>
                    </a:ext>
                  </a:extLst>
                </a:gridCol>
                <a:gridCol w="4505709">
                  <a:extLst>
                    <a:ext uri="{9D8B030D-6E8A-4147-A177-3AD203B41FA5}">
                      <a16:colId xmlns:a16="http://schemas.microsoft.com/office/drawing/2014/main" xmlns="" val="20002"/>
                    </a:ext>
                  </a:extLst>
                </a:gridCol>
                <a:gridCol w="1489799">
                  <a:extLst>
                    <a:ext uri="{9D8B030D-6E8A-4147-A177-3AD203B41FA5}">
                      <a16:colId xmlns:a16="http://schemas.microsoft.com/office/drawing/2014/main" xmlns="" val="20003"/>
                    </a:ext>
                  </a:extLst>
                </a:gridCol>
              </a:tblGrid>
              <a:tr h="495044">
                <a:tc>
                  <a:txBody>
                    <a:bodyPr/>
                    <a:lstStyle/>
                    <a:p>
                      <a:pPr algn="ctr">
                        <a:lnSpc>
                          <a:spcPct val="107000"/>
                        </a:lnSpc>
                        <a:spcAft>
                          <a:spcPts val="0"/>
                        </a:spcAft>
                      </a:pPr>
                      <a:r>
                        <a:rPr lang="fr-FR" sz="1400" dirty="0">
                          <a:effectLst/>
                        </a:rPr>
                        <a:t>Septembre/Mai</a:t>
                      </a:r>
                    </a:p>
                    <a:p>
                      <a:pPr algn="ctr">
                        <a:lnSpc>
                          <a:spcPct val="107000"/>
                        </a:lnSpc>
                        <a:spcAft>
                          <a:spcPts val="0"/>
                        </a:spcAft>
                      </a:pPr>
                      <a:r>
                        <a:rPr lang="fr-FR" sz="1400" dirty="0">
                          <a:effectLst/>
                        </a:rPr>
                        <a:t>(22s de cours et 6s de PFMP)</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a:effectLst/>
                        </a:rPr>
                        <a:t>Mi-Mai (1s)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a:effectLst/>
                        </a:rPr>
                        <a:t>Mai/juin (6s)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a:effectLst/>
                        </a:rPr>
                        <a:t>Juillet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0"/>
                  </a:ext>
                </a:extLst>
              </a:tr>
              <a:tr h="1322772">
                <a:tc>
                  <a:txBody>
                    <a:bodyPr/>
                    <a:lstStyle/>
                    <a:p>
                      <a:pPr algn="ctr">
                        <a:lnSpc>
                          <a:spcPct val="107000"/>
                        </a:lnSpc>
                        <a:spcAft>
                          <a:spcPts val="0"/>
                        </a:spcAft>
                      </a:pPr>
                      <a:r>
                        <a:rPr lang="fr-FR" sz="1400" dirty="0">
                          <a:effectLst/>
                        </a:rPr>
                        <a:t>Tronc commun</a:t>
                      </a:r>
                    </a:p>
                    <a:p>
                      <a:pPr algn="ctr">
                        <a:lnSpc>
                          <a:spcPct val="107000"/>
                        </a:lnSpc>
                        <a:spcAft>
                          <a:spcPts val="0"/>
                        </a:spcAft>
                      </a:pPr>
                      <a:r>
                        <a:rPr lang="fr-FR" sz="1400" dirty="0">
                          <a:effectLst/>
                        </a:rPr>
                        <a:t>Passage des CCF</a:t>
                      </a:r>
                    </a:p>
                    <a:p>
                      <a:pPr algn="ctr">
                        <a:lnSpc>
                          <a:spcPct val="107000"/>
                        </a:lnSpc>
                        <a:spcAft>
                          <a:spcPts val="0"/>
                        </a:spcAft>
                      </a:pPr>
                      <a:r>
                        <a:rPr lang="fr-FR" sz="1400" dirty="0">
                          <a:effectLst/>
                        </a:rPr>
                        <a:t>Calendrier 6 s de PFMP (autonomie des équipes pédagogiques)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Examen</a:t>
                      </a:r>
                    </a:p>
                    <a:p>
                      <a:pPr algn="ctr">
                        <a:lnSpc>
                          <a:spcPct val="107000"/>
                        </a:lnSpc>
                        <a:spcAft>
                          <a:spcPts val="0"/>
                        </a:spcAft>
                      </a:pPr>
                      <a:r>
                        <a:rPr lang="fr-FR" sz="1400" dirty="0">
                          <a:effectLst/>
                        </a:rPr>
                        <a:t>Epreuves</a:t>
                      </a:r>
                    </a:p>
                    <a:p>
                      <a:pPr algn="ctr">
                        <a:lnSpc>
                          <a:spcPct val="107000"/>
                        </a:lnSpc>
                        <a:spcAft>
                          <a:spcPts val="0"/>
                        </a:spcAft>
                      </a:pPr>
                      <a:r>
                        <a:rPr lang="fr-FR" sz="1400" dirty="0">
                          <a:effectLst/>
                        </a:rPr>
                        <a:t>Ponctuelles…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Parcours de diversification</a:t>
                      </a:r>
                    </a:p>
                    <a:p>
                      <a:pPr algn="ctr">
                        <a:lnSpc>
                          <a:spcPct val="107000"/>
                        </a:lnSpc>
                        <a:spcAft>
                          <a:spcPts val="0"/>
                        </a:spcAft>
                      </a:pPr>
                      <a:r>
                        <a:rPr lang="fr-FR" sz="1400" dirty="0">
                          <a:effectLst/>
                        </a:rPr>
                        <a:t>(PFMP ou « poursuite d'études »)</a:t>
                      </a:r>
                    </a:p>
                    <a:p>
                      <a:pPr algn="ctr">
                        <a:lnSpc>
                          <a:spcPct val="107000"/>
                        </a:lnSpc>
                        <a:spcAft>
                          <a:spcPts val="0"/>
                        </a:spcAft>
                      </a:pPr>
                      <a:r>
                        <a:rPr lang="fr-FR" sz="1400" dirty="0">
                          <a:effectLst/>
                        </a:rPr>
                        <a:t>Goulot d’étranglement (car départ aussi des 2</a:t>
                      </a:r>
                      <a:r>
                        <a:rPr lang="fr-FR" sz="1400" baseline="30000" dirty="0">
                          <a:effectLst/>
                        </a:rPr>
                        <a:t>nde</a:t>
                      </a:r>
                      <a:r>
                        <a:rPr lang="fr-FR" sz="1400" dirty="0">
                          <a:effectLst/>
                        </a:rPr>
                        <a:t> et des 1</a:t>
                      </a:r>
                      <a:r>
                        <a:rPr lang="fr-FR" sz="1400" baseline="30000" dirty="0">
                          <a:effectLst/>
                        </a:rPr>
                        <a:t>eres</a:t>
                      </a:r>
                      <a:r>
                        <a:rPr lang="fr-FR" sz="1400" dirty="0">
                          <a:effectLst/>
                        </a:rPr>
                        <a:t>)</a:t>
                      </a:r>
                    </a:p>
                    <a:p>
                      <a:pPr algn="ctr">
                        <a:lnSpc>
                          <a:spcPct val="107000"/>
                        </a:lnSpc>
                        <a:spcAft>
                          <a:spcPts val="0"/>
                        </a:spcAft>
                      </a:pPr>
                      <a:r>
                        <a:rPr lang="fr-FR" sz="1400" dirty="0">
                          <a:effectLst/>
                        </a:rPr>
                        <a:t>Modification des EDT car plus de grille horaire</a:t>
                      </a:r>
                    </a:p>
                    <a:p>
                      <a:pPr algn="ctr">
                        <a:lnSpc>
                          <a:spcPct val="107000"/>
                        </a:lnSpc>
                        <a:spcAft>
                          <a:spcPts val="0"/>
                        </a:spcAft>
                      </a:pPr>
                      <a:r>
                        <a:rPr lang="fr-FR" sz="1400" dirty="0">
                          <a:effectLst/>
                        </a:rPr>
                        <a:t>Pendant la période de diversification : les élèves reviennent pour la PSE et « Oral de projet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Oral de contrôle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053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7306"/>
            <a:ext cx="3977499" cy="1323439"/>
          </a:xfrm>
          <a:prstGeom prst="rect">
            <a:avLst/>
          </a:prstGeom>
        </p:spPr>
        <p:txBody>
          <a:bodyPr wrap="none">
            <a:spAutoFit/>
          </a:bodyPr>
          <a:lstStyle/>
          <a:p>
            <a:pPr algn="ctr"/>
            <a:r>
              <a:rPr lang="fr-FR" sz="1600" b="1" dirty="0">
                <a:ea typeface="Arial Unicode MS" panose="020B0604020202020204" pitchFamily="34" charset="-128"/>
              </a:rPr>
              <a:t>SUPPRESSION DE LA CO-INTERVENTION </a:t>
            </a:r>
          </a:p>
          <a:p>
            <a:pPr algn="ctr"/>
            <a:r>
              <a:rPr lang="fr-FR" sz="1600" b="1" dirty="0">
                <a:ea typeface="Arial Unicode MS" panose="020B0604020202020204" pitchFamily="34" charset="-128"/>
              </a:rPr>
              <a:t>et/ ou atelier de philosophie et/ ou</a:t>
            </a:r>
          </a:p>
          <a:p>
            <a:pPr algn="ctr"/>
            <a:r>
              <a:rPr lang="fr-FR" sz="1600" b="1" dirty="0">
                <a:ea typeface="Arial Unicode MS" panose="020B0604020202020204" pitchFamily="34" charset="-128"/>
              </a:rPr>
              <a:t>insertion professionnelle-poursuite d'études</a:t>
            </a:r>
            <a:endParaRPr lang="fr-FR" sz="1600" b="1" baseline="30000" dirty="0">
              <a:ea typeface="Arial Unicode MS" panose="020B0604020202020204" pitchFamily="34" charset="-128"/>
            </a:endParaRPr>
          </a:p>
          <a:p>
            <a:r>
              <a:rPr lang="fr-FR" sz="1600" dirty="0"/>
              <a:t>EG </a:t>
            </a:r>
            <a:r>
              <a:rPr lang="fr-FR" sz="1600" b="1" dirty="0">
                <a:solidFill>
                  <a:srgbClr val="FF0000"/>
                </a:solidFill>
              </a:rPr>
              <a:t>– 26 h/</a:t>
            </a:r>
            <a:r>
              <a:rPr lang="fr-FR" sz="1600" dirty="0"/>
              <a:t>EP </a:t>
            </a:r>
            <a:r>
              <a:rPr lang="fr-FR" sz="1600" b="1" dirty="0">
                <a:solidFill>
                  <a:srgbClr val="FF0000"/>
                </a:solidFill>
              </a:rPr>
              <a:t>– 26 h</a:t>
            </a:r>
          </a:p>
          <a:p>
            <a:r>
              <a:rPr lang="fr-FR" sz="1600" dirty="0"/>
              <a:t>Total = </a:t>
            </a:r>
            <a:r>
              <a:rPr lang="fr-FR" sz="1600" b="1" dirty="0">
                <a:solidFill>
                  <a:srgbClr val="FF0000"/>
                </a:solidFill>
              </a:rPr>
              <a:t>- 52 h </a:t>
            </a:r>
            <a:r>
              <a:rPr lang="fr-FR" sz="1600" dirty="0"/>
              <a:t>profs</a:t>
            </a:r>
          </a:p>
        </p:txBody>
      </p:sp>
      <p:sp>
        <p:nvSpPr>
          <p:cNvPr id="5" name="Rectangle 4"/>
          <p:cNvSpPr/>
          <p:nvPr/>
        </p:nvSpPr>
        <p:spPr>
          <a:xfrm>
            <a:off x="2381283" y="149376"/>
            <a:ext cx="6899195" cy="867930"/>
          </a:xfrm>
          <a:prstGeom prst="rect">
            <a:avLst/>
          </a:prstGeom>
        </p:spPr>
        <p:txBody>
          <a:bodyPr wrap="square">
            <a:spAutoFit/>
          </a:bodyPr>
          <a:lstStyle/>
          <a:p>
            <a:pPr algn="ctr">
              <a:lnSpc>
                <a:spcPct val="105000"/>
              </a:lnSpc>
              <a:spcAft>
                <a:spcPts val="0"/>
              </a:spcAft>
            </a:pPr>
            <a:r>
              <a:rPr lang="fr-FR" sz="1600" b="1" i="1" kern="150" dirty="0">
                <a:ea typeface="Arial Unicode MS" panose="020B0604020202020204" pitchFamily="34" charset="-128"/>
                <a:hlinkClick r:id="rId3" action="ppaction://hlinkfile"/>
              </a:rPr>
              <a:t>GRILLE HORAIRE</a:t>
            </a:r>
            <a:r>
              <a:rPr lang="fr-FR" sz="1600" b="1" i="1" kern="150" dirty="0">
                <a:ea typeface="Arial Unicode MS" panose="020B0604020202020204" pitchFamily="34" charset="-128"/>
              </a:rPr>
              <a:t> POUR LA TERMINALE (Passage de 26 à 22 s de cours)</a:t>
            </a:r>
          </a:p>
          <a:p>
            <a:pPr algn="ctr">
              <a:lnSpc>
                <a:spcPct val="105000"/>
              </a:lnSpc>
              <a:spcAft>
                <a:spcPts val="0"/>
              </a:spcAft>
            </a:pPr>
            <a:r>
              <a:rPr lang="fr-FR" sz="1600" b="1" i="1" kern="150" dirty="0">
                <a:solidFill>
                  <a:srgbClr val="FF0000"/>
                </a:solidFill>
                <a:ea typeface="Arial Unicode MS" panose="020B0604020202020204" pitchFamily="34" charset="-128"/>
              </a:rPr>
              <a:t>AV : 30hX26s = 780h ÉLÈVE</a:t>
            </a:r>
          </a:p>
          <a:p>
            <a:pPr algn="ctr">
              <a:lnSpc>
                <a:spcPct val="105000"/>
              </a:lnSpc>
              <a:spcAft>
                <a:spcPts val="0"/>
              </a:spcAft>
            </a:pPr>
            <a:r>
              <a:rPr lang="fr-FR" sz="1600" b="1" i="1" kern="150" dirty="0">
                <a:solidFill>
                  <a:srgbClr val="FF0000"/>
                </a:solidFill>
                <a:ea typeface="Arial Unicode MS" panose="020B0604020202020204" pitchFamily="34" charset="-128"/>
              </a:rPr>
              <a:t>APRÈS : 31hX22s = 682h ÉLÈVES JUSQU’EN MAI - 98 h</a:t>
            </a:r>
            <a:endParaRPr lang="fr-FR" sz="1600" i="1" kern="150" dirty="0">
              <a:effectLst/>
              <a:ea typeface="OpenSymbol"/>
              <a:cs typeface="OpenSymbol"/>
            </a:endParaRPr>
          </a:p>
        </p:txBody>
      </p:sp>
      <p:sp>
        <p:nvSpPr>
          <p:cNvPr id="7" name="Rectangle 6"/>
          <p:cNvSpPr/>
          <p:nvPr/>
        </p:nvSpPr>
        <p:spPr>
          <a:xfrm>
            <a:off x="4270628" y="1024073"/>
            <a:ext cx="3915389" cy="830997"/>
          </a:xfrm>
          <a:prstGeom prst="rect">
            <a:avLst/>
          </a:prstGeom>
        </p:spPr>
        <p:txBody>
          <a:bodyPr wrap="square">
            <a:spAutoFit/>
          </a:bodyPr>
          <a:lstStyle/>
          <a:p>
            <a:pPr algn="ctr"/>
            <a:r>
              <a:rPr lang="fr-FR" sz="1600" b="1" dirty="0"/>
              <a:t>RÉALISATION D'UN </a:t>
            </a:r>
            <a:r>
              <a:rPr lang="fr-FR" sz="1600" b="1" strike="sngStrike" dirty="0"/>
              <a:t>CHEF D’ŒUVRE </a:t>
            </a:r>
            <a:r>
              <a:rPr lang="fr-FR" sz="1600" b="1" dirty="0"/>
              <a:t>PROJET</a:t>
            </a:r>
          </a:p>
          <a:p>
            <a:r>
              <a:rPr lang="fr-FR" sz="1600" dirty="0"/>
              <a:t>Passage de 52h à 22h (1h/s) = </a:t>
            </a:r>
            <a:r>
              <a:rPr lang="fr-FR" sz="1600" b="1" dirty="0">
                <a:solidFill>
                  <a:srgbClr val="FF0000"/>
                </a:solidFill>
              </a:rPr>
              <a:t>- 30 h</a:t>
            </a:r>
          </a:p>
          <a:p>
            <a:r>
              <a:rPr lang="fr-FR" sz="1600" dirty="0"/>
              <a:t>Plus de cadre interdisciplinaire</a:t>
            </a:r>
          </a:p>
        </p:txBody>
      </p:sp>
      <p:sp>
        <p:nvSpPr>
          <p:cNvPr id="8" name="Rectangle 7"/>
          <p:cNvSpPr/>
          <p:nvPr/>
        </p:nvSpPr>
        <p:spPr>
          <a:xfrm>
            <a:off x="19703" y="2393479"/>
            <a:ext cx="3524153" cy="584775"/>
          </a:xfrm>
          <a:prstGeom prst="rect">
            <a:avLst/>
          </a:prstGeom>
        </p:spPr>
        <p:txBody>
          <a:bodyPr wrap="square">
            <a:spAutoFit/>
          </a:bodyPr>
          <a:lstStyle/>
          <a:p>
            <a:pPr algn="ctr"/>
            <a:r>
              <a:rPr lang="fr-FR" sz="1600" b="1" dirty="0"/>
              <a:t>AP : SOUTIEN AU PARCOURS</a:t>
            </a:r>
          </a:p>
          <a:p>
            <a:r>
              <a:rPr lang="fr-FR" sz="1600" dirty="0"/>
              <a:t>Passage de 91 h à 33 h (1,5h/s) = </a:t>
            </a:r>
            <a:r>
              <a:rPr lang="fr-FR" sz="1600" b="1" dirty="0">
                <a:solidFill>
                  <a:srgbClr val="FF0000"/>
                </a:solidFill>
              </a:rPr>
              <a:t>- 58 h</a:t>
            </a:r>
          </a:p>
        </p:txBody>
      </p:sp>
      <p:sp>
        <p:nvSpPr>
          <p:cNvPr id="9" name="Rectangle 8"/>
          <p:cNvSpPr/>
          <p:nvPr/>
        </p:nvSpPr>
        <p:spPr>
          <a:xfrm>
            <a:off x="4358574" y="2414800"/>
            <a:ext cx="4235518" cy="584775"/>
          </a:xfrm>
          <a:prstGeom prst="rect">
            <a:avLst/>
          </a:prstGeom>
        </p:spPr>
        <p:txBody>
          <a:bodyPr wrap="none">
            <a:spAutoFit/>
          </a:bodyPr>
          <a:lstStyle/>
          <a:p>
            <a:r>
              <a:rPr lang="fr-FR" sz="1600" b="1" dirty="0"/>
              <a:t>L’ENSEIGNEMENT PROFESSIONNEL DÉSHABILLÉ</a:t>
            </a:r>
            <a:r>
              <a:rPr lang="fr-FR" sz="1600" dirty="0"/>
              <a:t> </a:t>
            </a:r>
          </a:p>
          <a:p>
            <a:r>
              <a:rPr lang="fr-FR" sz="1600" dirty="0"/>
              <a:t>Passage de 390 h à 319 h = </a:t>
            </a:r>
            <a:r>
              <a:rPr lang="fr-FR" sz="1600" b="1" dirty="0">
                <a:solidFill>
                  <a:srgbClr val="FF0000"/>
                </a:solidFill>
              </a:rPr>
              <a:t>- 71 h</a:t>
            </a:r>
          </a:p>
        </p:txBody>
      </p:sp>
      <p:sp>
        <p:nvSpPr>
          <p:cNvPr id="10" name="Rectangle 9"/>
          <p:cNvSpPr/>
          <p:nvPr/>
        </p:nvSpPr>
        <p:spPr>
          <a:xfrm>
            <a:off x="8788066" y="990501"/>
            <a:ext cx="3367781" cy="4278094"/>
          </a:xfrm>
          <a:prstGeom prst="rect">
            <a:avLst/>
          </a:prstGeom>
        </p:spPr>
        <p:txBody>
          <a:bodyPr wrap="none">
            <a:spAutoFit/>
          </a:bodyPr>
          <a:lstStyle/>
          <a:p>
            <a:pPr algn="ctr"/>
            <a:r>
              <a:rPr lang="fr-FR" sz="1600" b="1" dirty="0"/>
              <a:t>LES AUTRES DISCIPLINES </a:t>
            </a:r>
          </a:p>
          <a:p>
            <a:r>
              <a:rPr lang="fr-FR" sz="1600" b="1" dirty="0"/>
              <a:t>Prévention-santé-environnement</a:t>
            </a:r>
            <a:r>
              <a:rPr lang="fr-FR" sz="1600" dirty="0"/>
              <a:t> </a:t>
            </a:r>
          </a:p>
          <a:p>
            <a:r>
              <a:rPr lang="fr-FR" sz="1600" dirty="0"/>
              <a:t>Passage de 26h à 33h (1,5h/s) = </a:t>
            </a:r>
            <a:r>
              <a:rPr lang="fr-FR" sz="1600" b="1" dirty="0">
                <a:solidFill>
                  <a:schemeClr val="accent5"/>
                </a:solidFill>
              </a:rPr>
              <a:t>+7h</a:t>
            </a:r>
          </a:p>
          <a:p>
            <a:r>
              <a:rPr lang="fr-FR" sz="1600" b="1" dirty="0"/>
              <a:t>Economie-gestion ou économie-droit</a:t>
            </a:r>
          </a:p>
          <a:p>
            <a:r>
              <a:rPr lang="fr-FR" sz="1600" dirty="0"/>
              <a:t>Passage de 26h à 33h (1,5h/s) = </a:t>
            </a:r>
            <a:r>
              <a:rPr lang="fr-FR" sz="1600" b="1" dirty="0">
                <a:solidFill>
                  <a:schemeClr val="accent5"/>
                </a:solidFill>
              </a:rPr>
              <a:t>+7h</a:t>
            </a:r>
          </a:p>
          <a:p>
            <a:r>
              <a:rPr lang="fr-FR" sz="1600" b="1" dirty="0"/>
              <a:t>Français, histoire-géographie et EMC</a:t>
            </a:r>
          </a:p>
          <a:p>
            <a:r>
              <a:rPr lang="fr-FR" sz="1600" dirty="0"/>
              <a:t>Passage de 78h à 99h (4,5 h/s) = </a:t>
            </a:r>
            <a:r>
              <a:rPr lang="fr-FR" sz="1600" b="1" dirty="0">
                <a:solidFill>
                  <a:schemeClr val="accent5"/>
                </a:solidFill>
              </a:rPr>
              <a:t>+ 21h</a:t>
            </a:r>
          </a:p>
          <a:p>
            <a:r>
              <a:rPr lang="fr-FR" sz="1600" b="1" dirty="0"/>
              <a:t>Mathématiques</a:t>
            </a:r>
            <a:r>
              <a:rPr lang="fr-FR" sz="1600" dirty="0"/>
              <a:t> </a:t>
            </a:r>
          </a:p>
          <a:p>
            <a:r>
              <a:rPr lang="fr-FR" sz="1600" dirty="0"/>
              <a:t>Passage de 39h à 55h (2,5h/s) = </a:t>
            </a:r>
            <a:r>
              <a:rPr lang="fr-FR" sz="1600" b="1" dirty="0">
                <a:solidFill>
                  <a:schemeClr val="accent5"/>
                </a:solidFill>
              </a:rPr>
              <a:t>+ 16h</a:t>
            </a:r>
          </a:p>
          <a:p>
            <a:r>
              <a:rPr lang="fr-FR" sz="1600" b="1" dirty="0"/>
              <a:t>Langue vivante A  </a:t>
            </a:r>
          </a:p>
          <a:p>
            <a:r>
              <a:rPr lang="fr-FR" sz="1600" dirty="0"/>
              <a:t>Passage de 52h à 55h (2,5h/s) = </a:t>
            </a:r>
            <a:r>
              <a:rPr lang="fr-FR" sz="1600" b="1" dirty="0">
                <a:solidFill>
                  <a:schemeClr val="accent5"/>
                </a:solidFill>
              </a:rPr>
              <a:t>+ 3h</a:t>
            </a:r>
          </a:p>
          <a:p>
            <a:r>
              <a:rPr lang="fr-FR" sz="1600" b="1" dirty="0"/>
              <a:t>Physique-chimie ou langue vivante B </a:t>
            </a:r>
          </a:p>
          <a:p>
            <a:r>
              <a:rPr lang="fr-FR" sz="1600" dirty="0"/>
              <a:t>Passage de 39h à 33h (1,5h/s) = </a:t>
            </a:r>
            <a:r>
              <a:rPr lang="fr-FR" sz="1600" b="1" dirty="0">
                <a:solidFill>
                  <a:srgbClr val="FF0000"/>
                </a:solidFill>
              </a:rPr>
              <a:t>- 6h</a:t>
            </a:r>
          </a:p>
          <a:p>
            <a:r>
              <a:rPr lang="fr-FR" sz="1600" b="1" dirty="0"/>
              <a:t>Arts appliqués et culture artistique </a:t>
            </a:r>
          </a:p>
          <a:p>
            <a:r>
              <a:rPr lang="fr-FR" sz="1600" dirty="0"/>
              <a:t>Passage de 26h à 22h (1h/s) = </a:t>
            </a:r>
            <a:r>
              <a:rPr lang="fr-FR" sz="1600" b="1" dirty="0">
                <a:solidFill>
                  <a:srgbClr val="FF0000"/>
                </a:solidFill>
              </a:rPr>
              <a:t>- 4h</a:t>
            </a:r>
          </a:p>
          <a:p>
            <a:r>
              <a:rPr lang="fr-FR" sz="1600" b="1" dirty="0"/>
              <a:t>Education physique et sportive </a:t>
            </a:r>
          </a:p>
          <a:p>
            <a:r>
              <a:rPr lang="fr-FR" sz="1600" dirty="0"/>
              <a:t>Passage de 65h à 66h (3h/s) = </a:t>
            </a:r>
            <a:r>
              <a:rPr lang="fr-FR" sz="1600" b="1" dirty="0">
                <a:solidFill>
                  <a:schemeClr val="accent5"/>
                </a:solidFill>
              </a:rPr>
              <a:t>+ 1h</a:t>
            </a:r>
            <a:endParaRPr lang="fr-FR" sz="1600" dirty="0"/>
          </a:p>
        </p:txBody>
      </p:sp>
      <p:pic>
        <p:nvPicPr>
          <p:cNvPr id="13" name="Image 12"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6017" y="424997"/>
            <a:ext cx="548550" cy="484608"/>
          </a:xfrm>
          <a:prstGeom prst="rect">
            <a:avLst/>
          </a:prstGeom>
        </p:spPr>
      </p:pic>
      <p:sp>
        <p:nvSpPr>
          <p:cNvPr id="15" name="Rectangle 14"/>
          <p:cNvSpPr/>
          <p:nvPr/>
        </p:nvSpPr>
        <p:spPr>
          <a:xfrm>
            <a:off x="2139766" y="3084077"/>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graphicFrame>
        <p:nvGraphicFramePr>
          <p:cNvPr id="16" name="Tableau 15"/>
          <p:cNvGraphicFramePr>
            <a:graphicFrameLocks noGrp="1"/>
          </p:cNvGraphicFramePr>
          <p:nvPr>
            <p:extLst>
              <p:ext uri="{D42A27DB-BD31-4B8C-83A1-F6EECF244321}">
                <p14:modId xmlns:p14="http://schemas.microsoft.com/office/powerpoint/2010/main" val="3270406313"/>
              </p:ext>
            </p:extLst>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smtClean="0"/>
                        <a:t>(Nombre d’élèves</a:t>
                      </a:r>
                      <a:r>
                        <a:rPr lang="fr-FR" baseline="0" dirty="0" smtClean="0"/>
                        <a:t>/20)X13,5</a:t>
                      </a:r>
                      <a:endParaRPr lang="fr-FR" dirty="0"/>
                    </a:p>
                  </a:txBody>
                  <a:tcPr/>
                </a:tc>
                <a:tc>
                  <a:txBody>
                    <a:bodyPr/>
                    <a:lstStyle/>
                    <a:p>
                      <a:pPr algn="ctr"/>
                      <a:r>
                        <a:rPr lang="fr-FR" dirty="0" smtClean="0"/>
                        <a:t>(Nombre d’élèves</a:t>
                      </a:r>
                      <a:r>
                        <a:rPr lang="fr-FR" baseline="0" dirty="0" smtClean="0"/>
                        <a:t>/20)X6,75</a:t>
                      </a:r>
                      <a:endParaRPr lang="fr-FR" dirty="0"/>
                    </a:p>
                  </a:txBody>
                  <a:tcPr/>
                </a:tc>
                <a:extLst>
                  <a:ext uri="{0D108BD9-81ED-4DB2-BD59-A6C34878D82A}">
                    <a16:rowId xmlns:a16="http://schemas.microsoft.com/office/drawing/2014/main" xmlns="" val="10001"/>
                  </a:ext>
                </a:extLst>
              </a:tr>
            </a:tbl>
          </a:graphicData>
        </a:graphic>
      </p:graphicFrame>
      <p:sp>
        <p:nvSpPr>
          <p:cNvPr id="17" name="Rectangle 16"/>
          <p:cNvSpPr/>
          <p:nvPr/>
        </p:nvSpPr>
        <p:spPr>
          <a:xfrm>
            <a:off x="302888" y="3630165"/>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9" name="Rectangle 18"/>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20" name="Rectangle 19"/>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1" name="Tableau 20"/>
          <p:cNvGraphicFramePr>
            <a:graphicFrameLocks noGrp="1"/>
          </p:cNvGraphicFramePr>
          <p:nvPr>
            <p:extLst>
              <p:ext uri="{D42A27DB-BD31-4B8C-83A1-F6EECF244321}">
                <p14:modId xmlns:p14="http://schemas.microsoft.com/office/powerpoint/2010/main" val="2390944277"/>
              </p:ext>
            </p:extLst>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smtClean="0"/>
                        <a:t>(Nombre d’élèves</a:t>
                      </a:r>
                      <a:r>
                        <a:rPr lang="fr-FR" baseline="0" dirty="0" smtClean="0"/>
                        <a:t>/24)X13,5</a:t>
                      </a:r>
                      <a:endParaRPr lang="fr-FR" dirty="0"/>
                    </a:p>
                  </a:txBody>
                  <a:tcPr/>
                </a:tc>
                <a:tc>
                  <a:txBody>
                    <a:bodyPr/>
                    <a:lstStyle/>
                    <a:p>
                      <a:pPr algn="ctr"/>
                      <a:r>
                        <a:rPr lang="fr-FR" dirty="0" smtClean="0"/>
                        <a:t>(Nombre d’élèves/</a:t>
                      </a:r>
                      <a:r>
                        <a:rPr lang="fr-FR" baseline="0" dirty="0" smtClean="0"/>
                        <a:t>24)X6,75</a:t>
                      </a:r>
                      <a:endParaRPr lang="fr-FR"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848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15723" y="-400504"/>
            <a:ext cx="5479639" cy="7749017"/>
          </a:xfrm>
          <a:prstGeom prst="rect">
            <a:avLst/>
          </a:prstGeom>
        </p:spPr>
      </p:pic>
      <p:sp>
        <p:nvSpPr>
          <p:cNvPr id="5" name="ZoneTexte 4"/>
          <p:cNvSpPr txBox="1"/>
          <p:nvPr/>
        </p:nvSpPr>
        <p:spPr>
          <a:xfrm>
            <a:off x="181033" y="221695"/>
            <a:ext cx="9775095" cy="830997"/>
          </a:xfrm>
          <a:prstGeom prst="rect">
            <a:avLst/>
          </a:prstGeom>
          <a:solidFill>
            <a:schemeClr val="accent6">
              <a:lumMod val="60000"/>
              <a:lumOff val="40000"/>
            </a:schemeClr>
          </a:solidFill>
        </p:spPr>
        <p:txBody>
          <a:bodyPr wrap="square" rtlCol="0">
            <a:spAutoFit/>
          </a:bodyPr>
          <a:lstStyle/>
          <a:p>
            <a:pPr algn="ctr"/>
            <a:r>
              <a:rPr lang="fr-FR" sz="2400" b="1" dirty="0"/>
              <a:t>VOLUME HORAIRE ÉLÈVES CAP 55 SEMAINES D’ENSEIGNEMENT</a:t>
            </a:r>
          </a:p>
          <a:p>
            <a:pPr algn="ctr"/>
            <a:r>
              <a:rPr lang="fr-FR" sz="2400" b="1" dirty="0"/>
              <a:t>14 SEMAINES DE PFMP ET 3 SEMAINES D’EXAMEN </a:t>
            </a:r>
          </a:p>
        </p:txBody>
      </p:sp>
      <p:sp>
        <p:nvSpPr>
          <p:cNvPr id="6" name="Ellipse 5"/>
          <p:cNvSpPr/>
          <p:nvPr/>
        </p:nvSpPr>
        <p:spPr>
          <a:xfrm>
            <a:off x="4312920" y="1943100"/>
            <a:ext cx="419100"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4732020" y="1819062"/>
            <a:ext cx="3367074" cy="22415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41030" y="1634377"/>
            <a:ext cx="2772106" cy="646331"/>
          </a:xfrm>
          <a:prstGeom prst="rect">
            <a:avLst/>
          </a:prstGeom>
          <a:noFill/>
        </p:spPr>
        <p:txBody>
          <a:bodyPr wrap="none" rtlCol="0">
            <a:spAutoFit/>
          </a:bodyPr>
          <a:lstStyle/>
          <a:p>
            <a:r>
              <a:rPr lang="fr-FR" sz="1200" dirty="0"/>
              <a:t>Horaire donnant droit au dédoublement</a:t>
            </a:r>
          </a:p>
          <a:p>
            <a:r>
              <a:rPr lang="fr-FR" sz="1200" dirty="0"/>
              <a:t>de la dotation horaire professeur lorsque </a:t>
            </a:r>
          </a:p>
          <a:p>
            <a:r>
              <a:rPr lang="fr-FR" sz="1200" dirty="0">
                <a:hlinkClick r:id="rId4" action="ppaction://hlinkfile"/>
              </a:rPr>
              <a:t>le seuil est atteint</a:t>
            </a:r>
            <a:r>
              <a:rPr lang="fr-FR" sz="1200" dirty="0"/>
              <a:t>.</a:t>
            </a:r>
          </a:p>
        </p:txBody>
      </p:sp>
      <p:sp>
        <p:nvSpPr>
          <p:cNvPr id="11" name="Ellipse 10"/>
          <p:cNvSpPr/>
          <p:nvPr/>
        </p:nvSpPr>
        <p:spPr>
          <a:xfrm>
            <a:off x="2198039" y="2619375"/>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004132" y="2583292"/>
            <a:ext cx="419100" cy="38100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V="1">
            <a:off x="5385622" y="2809877"/>
            <a:ext cx="2746823" cy="9065"/>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224341" y="2409415"/>
            <a:ext cx="3198779" cy="1015663"/>
          </a:xfrm>
          <a:prstGeom prst="rect">
            <a:avLst/>
          </a:prstGeom>
          <a:noFill/>
        </p:spPr>
        <p:txBody>
          <a:bodyPr wrap="square" rtlCol="0">
            <a:spAutoFit/>
          </a:bodyPr>
          <a:lstStyle/>
          <a:p>
            <a:r>
              <a:rPr lang="fr-FR" sz="1200" dirty="0">
                <a:solidFill>
                  <a:srgbClr val="0070C0"/>
                </a:solidFill>
              </a:rPr>
              <a:t>CO-INTERVENTION : La dotation horaire professeur est égale au </a:t>
            </a:r>
          </a:p>
          <a:p>
            <a:r>
              <a:rPr lang="fr-FR" sz="1200" dirty="0">
                <a:solidFill>
                  <a:srgbClr val="0070C0"/>
                </a:solidFill>
              </a:rPr>
              <a:t>double du volume horaire élève</a:t>
            </a:r>
          </a:p>
          <a:p>
            <a:r>
              <a:rPr lang="fr-FR" sz="1200" dirty="0">
                <a:solidFill>
                  <a:srgbClr val="0070C0"/>
                </a:solidFill>
              </a:rPr>
              <a:t>87h EP/43,5 Français/43,5 Maths.</a:t>
            </a:r>
          </a:p>
          <a:p>
            <a:r>
              <a:rPr lang="fr-FR" sz="1200" dirty="0">
                <a:solidFill>
                  <a:srgbClr val="0070C0"/>
                </a:solidFill>
              </a:rPr>
              <a:t>78h EP/39 Français/39 Maths</a:t>
            </a:r>
          </a:p>
        </p:txBody>
      </p:sp>
      <p:sp>
        <p:nvSpPr>
          <p:cNvPr id="18" name="Ellipse 17"/>
          <p:cNvSpPr/>
          <p:nvPr/>
        </p:nvSpPr>
        <p:spPr>
          <a:xfrm>
            <a:off x="3004132" y="2972337"/>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19" name="Ellipse 18"/>
          <p:cNvSpPr/>
          <p:nvPr/>
        </p:nvSpPr>
        <p:spPr>
          <a:xfrm>
            <a:off x="978055" y="2964291"/>
            <a:ext cx="772143" cy="17302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20" name="Connecteur droit avec flèche 19"/>
          <p:cNvCxnSpPr/>
          <p:nvPr/>
        </p:nvCxnSpPr>
        <p:spPr>
          <a:xfrm>
            <a:off x="5385622" y="3096523"/>
            <a:ext cx="2855408" cy="57429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241030" y="3392082"/>
            <a:ext cx="3774495" cy="1200329"/>
          </a:xfrm>
          <a:prstGeom prst="rect">
            <a:avLst/>
          </a:prstGeom>
          <a:noFill/>
        </p:spPr>
        <p:txBody>
          <a:bodyPr wrap="none" rtlCol="0">
            <a:spAutoFit/>
          </a:bodyPr>
          <a:lstStyle/>
          <a:p>
            <a:r>
              <a:rPr lang="fr-FR" sz="1200" dirty="0">
                <a:solidFill>
                  <a:schemeClr val="accent4">
                    <a:lumMod val="75000"/>
                  </a:schemeClr>
                </a:solidFill>
                <a:hlinkClick r:id="rId5" action="ppaction://hlinkpres?slideindex=1&amp;slidetitle="/>
              </a:rPr>
              <a:t>CHEF D’ŒUVRE </a:t>
            </a:r>
            <a:r>
              <a:rPr lang="fr-FR" sz="1200" dirty="0">
                <a:solidFill>
                  <a:schemeClr val="accent4">
                    <a:lumMod val="75000"/>
                  </a:schemeClr>
                </a:solidFill>
              </a:rPr>
              <a:t>: la dotation horaire professeur est égale </a:t>
            </a:r>
          </a:p>
          <a:p>
            <a:r>
              <a:rPr lang="fr-FR" sz="1200" dirty="0">
                <a:solidFill>
                  <a:schemeClr val="accent4">
                    <a:lumMod val="75000"/>
                  </a:schemeClr>
                </a:solidFill>
              </a:rPr>
              <a:t>au double du volume horaire élève (ART6)</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 Caractère pluridisciplinaire. </a:t>
            </a:r>
          </a:p>
          <a:p>
            <a:r>
              <a:rPr lang="fr-FR" sz="1200" dirty="0">
                <a:solidFill>
                  <a:schemeClr val="accent4">
                    <a:lumMod val="75000"/>
                  </a:schemeClr>
                </a:solidFill>
              </a:rPr>
              <a:t>87h EP/87h EG non ciblées.</a:t>
            </a:r>
          </a:p>
          <a:p>
            <a:r>
              <a:rPr lang="fr-FR" sz="1200" dirty="0">
                <a:solidFill>
                  <a:schemeClr val="accent4">
                    <a:lumMod val="75000"/>
                  </a:schemeClr>
                </a:solidFill>
              </a:rPr>
              <a:t>78 EP/78h EG non ciblées.</a:t>
            </a:r>
          </a:p>
        </p:txBody>
      </p:sp>
      <p:sp>
        <p:nvSpPr>
          <p:cNvPr id="23" name="Ellipse 22"/>
          <p:cNvSpPr/>
          <p:nvPr/>
        </p:nvSpPr>
        <p:spPr>
          <a:xfrm>
            <a:off x="3695700" y="4471176"/>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6742" y="4488688"/>
            <a:ext cx="2386912" cy="280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a:off x="6022553" y="4682794"/>
            <a:ext cx="2201534" cy="860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224087" y="4592411"/>
            <a:ext cx="4008341"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sp>
        <p:nvSpPr>
          <p:cNvPr id="26" name="Ellipse 25"/>
          <p:cNvSpPr/>
          <p:nvPr/>
        </p:nvSpPr>
        <p:spPr>
          <a:xfrm>
            <a:off x="29823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3269" y="1"/>
            <a:ext cx="1191219" cy="2043216"/>
          </a:xfrm>
          <a:prstGeom prst="rect">
            <a:avLst/>
          </a:prstGeom>
        </p:spPr>
      </p:pic>
      <p:sp>
        <p:nvSpPr>
          <p:cNvPr id="29" name="Ellipse 28"/>
          <p:cNvSpPr/>
          <p:nvPr/>
        </p:nvSpPr>
        <p:spPr>
          <a:xfrm>
            <a:off x="6025904" y="1931139"/>
            <a:ext cx="714529"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flipV="1">
            <a:off x="6818811" y="1971463"/>
            <a:ext cx="1432683" cy="14472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4885200" y="2591337"/>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864192" y="2978068"/>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33" name="Ellipse 32"/>
          <p:cNvSpPr/>
          <p:nvPr/>
        </p:nvSpPr>
        <p:spPr>
          <a:xfrm>
            <a:off x="48864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551506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694270" y="6029158"/>
            <a:ext cx="2728850" cy="369332"/>
          </a:xfrm>
          <a:prstGeom prst="rect">
            <a:avLst/>
          </a:prstGeom>
          <a:solidFill>
            <a:schemeClr val="accent6">
              <a:lumMod val="75000"/>
            </a:schemeClr>
          </a:solidFill>
        </p:spPr>
        <p:txBody>
          <a:bodyPr wrap="square" rtlCol="0">
            <a:spAutoFit/>
          </a:bodyPr>
          <a:lstStyle/>
          <a:p>
            <a:pPr algn="ctr"/>
            <a:r>
              <a:rPr lang="fr-FR" b="1" dirty="0">
                <a:hlinkClick r:id="rId4" action="ppaction://hlinkfile"/>
              </a:rPr>
              <a:t>ARRETE</a:t>
            </a:r>
            <a:r>
              <a:rPr lang="fr-FR" b="1" dirty="0"/>
              <a:t> GRILLE CAP</a:t>
            </a:r>
          </a:p>
        </p:txBody>
      </p:sp>
    </p:spTree>
    <p:extLst>
      <p:ext uri="{BB962C8B-B14F-4D97-AF65-F5344CB8AC3E}">
        <p14:creationId xmlns:p14="http://schemas.microsoft.com/office/powerpoint/2010/main" val="31554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2" grpId="0" animBg="1"/>
      <p:bldP spid="16" grpId="0"/>
      <p:bldP spid="18" grpId="0" animBg="1"/>
      <p:bldP spid="19" grpId="0" animBg="1"/>
      <p:bldP spid="22" grpId="0"/>
      <p:bldP spid="23" grpId="0" animBg="1"/>
      <p:bldP spid="24" grpId="0" animBg="1"/>
      <p:bldP spid="27" grpId="0"/>
      <p:bldP spid="26" grpId="0" animBg="1"/>
      <p:bldP spid="29"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1875"/>
            <a:ext cx="8744300" cy="6183442"/>
          </a:xfrm>
          <a:prstGeom prst="rect">
            <a:avLst/>
          </a:prstGeom>
        </p:spPr>
      </p:pic>
      <p:sp>
        <p:nvSpPr>
          <p:cNvPr id="8" name="ZoneTexte 7"/>
          <p:cNvSpPr txBox="1"/>
          <p:nvPr/>
        </p:nvSpPr>
        <p:spPr>
          <a:xfrm>
            <a:off x="2013124" y="269245"/>
            <a:ext cx="7735643" cy="830997"/>
          </a:xfrm>
          <a:prstGeom prst="rect">
            <a:avLst/>
          </a:prstGeom>
          <a:solidFill>
            <a:schemeClr val="accent6">
              <a:lumMod val="60000"/>
              <a:lumOff val="40000"/>
            </a:schemeClr>
          </a:solidFill>
        </p:spPr>
        <p:txBody>
          <a:bodyPr wrap="none" rtlCol="0">
            <a:spAutoFit/>
          </a:bodyPr>
          <a:lstStyle/>
          <a:p>
            <a:pPr algn="ctr"/>
            <a:r>
              <a:rPr lang="fr-FR" sz="2400" b="1" dirty="0"/>
              <a:t>GRILLES HEBDOMADAIRES CAP 14 SEMAINES DE PFMP</a:t>
            </a:r>
          </a:p>
          <a:p>
            <a:pPr algn="ctr"/>
            <a:r>
              <a:rPr lang="fr-FR" sz="2400" b="1" dirty="0"/>
              <a:t>(Référence 55 semaines + 14 PFMP + 3 semaines d’examen)</a:t>
            </a:r>
            <a:endParaRPr lang="fr-FR" sz="2400" dirty="0"/>
          </a:p>
        </p:txBody>
      </p:sp>
      <p:sp>
        <p:nvSpPr>
          <p:cNvPr id="4" name="ZoneTexte 3"/>
          <p:cNvSpPr txBox="1"/>
          <p:nvPr/>
        </p:nvSpPr>
        <p:spPr>
          <a:xfrm>
            <a:off x="8362714" y="2096123"/>
            <a:ext cx="2999830" cy="830997"/>
          </a:xfrm>
          <a:prstGeom prst="rect">
            <a:avLst/>
          </a:prstGeom>
          <a:noFill/>
        </p:spPr>
        <p:txBody>
          <a:bodyPr wrap="square" rtlCol="0">
            <a:spAutoFit/>
          </a:bodyPr>
          <a:lstStyle/>
          <a:p>
            <a:r>
              <a:rPr lang="fr-FR" sz="1200" dirty="0"/>
              <a:t>GROUPE : </a:t>
            </a:r>
          </a:p>
          <a:p>
            <a:r>
              <a:rPr lang="fr-FR" sz="1200" dirty="0"/>
              <a:t>Horaire donnant droit au dédoublement</a:t>
            </a:r>
          </a:p>
          <a:p>
            <a:r>
              <a:rPr lang="fr-FR" sz="1200" dirty="0"/>
              <a:t>de la dotation horaire professeur lorsque </a:t>
            </a:r>
          </a:p>
          <a:p>
            <a:r>
              <a:rPr lang="fr-FR" sz="1200" dirty="0"/>
              <a:t>le seuil est atteint.</a:t>
            </a:r>
          </a:p>
        </p:txBody>
      </p:sp>
      <p:sp>
        <p:nvSpPr>
          <p:cNvPr id="5" name="ZoneTexte 4"/>
          <p:cNvSpPr txBox="1"/>
          <p:nvPr/>
        </p:nvSpPr>
        <p:spPr>
          <a:xfrm>
            <a:off x="8362714" y="2927120"/>
            <a:ext cx="2887137" cy="830997"/>
          </a:xfrm>
          <a:prstGeom prst="rect">
            <a:avLst/>
          </a:prstGeom>
          <a:noFill/>
        </p:spPr>
        <p:txBody>
          <a:bodyPr wrap="none" rtlCol="0">
            <a:spAutoFit/>
          </a:bodyPr>
          <a:lstStyle/>
          <a:p>
            <a:r>
              <a:rPr lang="fr-FR" sz="1200" dirty="0">
                <a:solidFill>
                  <a:schemeClr val="accent1">
                    <a:lumMod val="75000"/>
                  </a:schemeClr>
                </a:solidFill>
              </a:rPr>
              <a:t>La dotation horaire professeur est égale au </a:t>
            </a:r>
          </a:p>
          <a:p>
            <a:r>
              <a:rPr lang="fr-FR" sz="1200" dirty="0">
                <a:solidFill>
                  <a:schemeClr val="accent1">
                    <a:lumMod val="75000"/>
                  </a:schemeClr>
                </a:solidFill>
              </a:rPr>
              <a:t>double du volume horaire élève:</a:t>
            </a:r>
          </a:p>
          <a:p>
            <a:r>
              <a:rPr lang="fr-FR" sz="1200" dirty="0">
                <a:solidFill>
                  <a:schemeClr val="accent1">
                    <a:lumMod val="75000"/>
                  </a:schemeClr>
                </a:solidFill>
              </a:rPr>
              <a:t>87h EP/43,5 Français/43,5 Maths.</a:t>
            </a:r>
          </a:p>
          <a:p>
            <a:r>
              <a:rPr lang="fr-FR" sz="1200" dirty="0">
                <a:solidFill>
                  <a:schemeClr val="accent1">
                    <a:lumMod val="75000"/>
                  </a:schemeClr>
                </a:solidFill>
              </a:rPr>
              <a:t>78h EP/39 Français/39 Maths</a:t>
            </a:r>
          </a:p>
        </p:txBody>
      </p:sp>
      <p:sp>
        <p:nvSpPr>
          <p:cNvPr id="6" name="ZoneTexte 5"/>
          <p:cNvSpPr txBox="1"/>
          <p:nvPr/>
        </p:nvSpPr>
        <p:spPr>
          <a:xfrm>
            <a:off x="8362714" y="3712143"/>
            <a:ext cx="3182090" cy="1384995"/>
          </a:xfrm>
          <a:prstGeom prst="rect">
            <a:avLst/>
          </a:prstGeom>
          <a:noFill/>
        </p:spPr>
        <p:txBody>
          <a:bodyPr wrap="none" rtlCol="0">
            <a:spAutoFit/>
          </a:bodyPr>
          <a:lstStyle/>
          <a:p>
            <a:r>
              <a:rPr lang="fr-FR" sz="1200" dirty="0">
                <a:solidFill>
                  <a:schemeClr val="accent4">
                    <a:lumMod val="75000"/>
                  </a:schemeClr>
                </a:solidFill>
              </a:rPr>
              <a:t>La dotation horaire professeur est égale </a:t>
            </a:r>
          </a:p>
          <a:p>
            <a:r>
              <a:rPr lang="fr-FR" sz="1200" dirty="0">
                <a:solidFill>
                  <a:schemeClr val="accent4">
                    <a:lumMod val="75000"/>
                  </a:schemeClr>
                </a:solidFill>
              </a:rPr>
              <a:t>au double du volume horaire élève</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a:t>
            </a:r>
          </a:p>
          <a:p>
            <a:r>
              <a:rPr lang="fr-FR" sz="1200" dirty="0">
                <a:solidFill>
                  <a:schemeClr val="accent4">
                    <a:lumMod val="75000"/>
                  </a:schemeClr>
                </a:solidFill>
              </a:rPr>
              <a:t>87 EP/87 EG non ciblées.</a:t>
            </a:r>
          </a:p>
          <a:p>
            <a:r>
              <a:rPr lang="fr-FR" sz="1200" dirty="0">
                <a:solidFill>
                  <a:schemeClr val="accent4">
                    <a:lumMod val="75000"/>
                  </a:schemeClr>
                </a:solidFill>
              </a:rPr>
              <a:t>78 EP/78 EG non ciblés</a:t>
            </a:r>
          </a:p>
          <a:p>
            <a:r>
              <a:rPr lang="fr-FR" sz="1200" dirty="0">
                <a:solidFill>
                  <a:schemeClr val="accent4">
                    <a:lumMod val="75000"/>
                  </a:schemeClr>
                </a:solidFill>
              </a:rPr>
              <a:t>Caractère pluridisciplinaire. </a:t>
            </a:r>
          </a:p>
        </p:txBody>
      </p:sp>
      <p:sp>
        <p:nvSpPr>
          <p:cNvPr id="9" name="ZoneTexte 8"/>
          <p:cNvSpPr txBox="1"/>
          <p:nvPr/>
        </p:nvSpPr>
        <p:spPr>
          <a:xfrm>
            <a:off x="8365540" y="5158771"/>
            <a:ext cx="4024500"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Tree>
    <p:extLst>
      <p:ext uri="{BB962C8B-B14F-4D97-AF65-F5344CB8AC3E}">
        <p14:creationId xmlns:p14="http://schemas.microsoft.com/office/powerpoint/2010/main" val="17839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2091</Words>
  <Application>Microsoft Office PowerPoint</Application>
  <PresentationFormat>Grand écran</PresentationFormat>
  <Paragraphs>385</Paragraphs>
  <Slides>11</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 Unicode MS</vt:lpstr>
      <vt:lpstr>Arial</vt:lpstr>
      <vt:lpstr>Bebas Neue Bold</vt:lpstr>
      <vt:lpstr>Calibri</vt:lpstr>
      <vt:lpstr>Calibri Light</vt:lpstr>
      <vt:lpstr>OpenSymbol</vt:lpstr>
      <vt:lpstr>Symbol</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g5070</dc:creator>
  <cp:lastModifiedBy>g5070</cp:lastModifiedBy>
  <cp:revision>117</cp:revision>
  <dcterms:created xsi:type="dcterms:W3CDTF">2018-12-27T09:16:48Z</dcterms:created>
  <dcterms:modified xsi:type="dcterms:W3CDTF">2024-01-16T15:24:35Z</dcterms:modified>
</cp:coreProperties>
</file>