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2" r:id="rId2"/>
    <p:sldId id="257" r:id="rId3"/>
    <p:sldId id="284" r:id="rId4"/>
    <p:sldId id="285" r:id="rId5"/>
    <p:sldId id="258" r:id="rId6"/>
    <p:sldId id="283" r:id="rId7"/>
    <p:sldId id="286" r:id="rId8"/>
    <p:sldId id="289" r:id="rId9"/>
    <p:sldId id="290" r:id="rId10"/>
    <p:sldId id="288" r:id="rId11"/>
    <p:sldId id="291" r:id="rId12"/>
    <p:sldId id="287" r:id="rId13"/>
    <p:sldId id="261" r:id="rId14"/>
    <p:sldId id="292" r:id="rId15"/>
    <p:sldId id="299" r:id="rId16"/>
    <p:sldId id="293" r:id="rId17"/>
    <p:sldId id="294" r:id="rId18"/>
    <p:sldId id="265" r:id="rId19"/>
    <p:sldId id="298" r:id="rId20"/>
    <p:sldId id="267" r:id="rId21"/>
    <p:sldId id="268" r:id="rId22"/>
    <p:sldId id="269" r:id="rId23"/>
    <p:sldId id="270" r:id="rId24"/>
    <p:sldId id="271" r:id="rId25"/>
    <p:sldId id="272" r:id="rId26"/>
    <p:sldId id="273" r:id="rId27"/>
    <p:sldId id="274" r:id="rId28"/>
    <p:sldId id="275" r:id="rId29"/>
    <p:sldId id="300" r:id="rId30"/>
    <p:sldId id="302" r:id="rId31"/>
    <p:sldId id="276" r:id="rId32"/>
    <p:sldId id="301" r:id="rId33"/>
    <p:sldId id="277" r:id="rId34"/>
    <p:sldId id="304" r:id="rId35"/>
    <p:sldId id="303" r:id="rId36"/>
    <p:sldId id="278" r:id="rId37"/>
    <p:sldId id="279" r:id="rId38"/>
    <p:sldId id="307" r:id="rId39"/>
    <p:sldId id="310" r:id="rId40"/>
    <p:sldId id="280" r:id="rId41"/>
    <p:sldId id="311" r:id="rId42"/>
    <p:sldId id="308" r:id="rId43"/>
    <p:sldId id="309" r:id="rId44"/>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30C"/>
    <a:srgbClr val="F9790F"/>
    <a:srgbClr val="00CC99"/>
    <a:srgbClr val="E9EBF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7" d="100"/>
          <a:sy n="47" d="100"/>
        </p:scale>
        <p:origin x="141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pau" userId="2b339d7c63749d57" providerId="LiveId" clId="{65FFF11E-BC3B-4E48-9F14-82D2DC74911A}"/>
    <pc:docChg chg="delSld">
      <pc:chgData name="Christine pau" userId="2b339d7c63749d57" providerId="LiveId" clId="{65FFF11E-BC3B-4E48-9F14-82D2DC74911A}" dt="2025-10-09T10:34:53.307" v="1" actId="2696"/>
      <pc:docMkLst>
        <pc:docMk/>
      </pc:docMkLst>
      <pc:sldChg chg="del">
        <pc:chgData name="Christine pau" userId="2b339d7c63749d57" providerId="LiveId" clId="{65FFF11E-BC3B-4E48-9F14-82D2DC74911A}" dt="2025-10-09T10:34:50.502" v="0" actId="2696"/>
        <pc:sldMkLst>
          <pc:docMk/>
          <pc:sldMk cId="3552829317" sldId="305"/>
        </pc:sldMkLst>
      </pc:sldChg>
      <pc:sldChg chg="del">
        <pc:chgData name="Christine pau" userId="2b339d7c63749d57" providerId="LiveId" clId="{65FFF11E-BC3B-4E48-9F14-82D2DC74911A}" dt="2025-10-09T10:34:53.307" v="1" actId="2696"/>
        <pc:sldMkLst>
          <pc:docMk/>
          <pc:sldMk cId="1359969766" sldId="30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724960" y="365040"/>
            <a:ext cx="2627640" cy="5810400"/>
          </a:xfrm>
          <a:prstGeom prst="rect">
            <a:avLst/>
          </a:prstGeom>
          <a:noFill/>
          <a:ln w="0">
            <a:noFill/>
          </a:ln>
        </p:spPr>
        <p:txBody>
          <a:bodyPr vert="eaVert"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6" name="PlaceHolder 2"/>
          <p:cNvSpPr>
            <a:spLocks noGrp="1"/>
          </p:cNvSpPr>
          <p:nvPr>
            <p:ph type="body"/>
          </p:nvPr>
        </p:nvSpPr>
        <p:spPr>
          <a:xfrm>
            <a:off x="838080" y="365040"/>
            <a:ext cx="7732800" cy="5810400"/>
          </a:xfrm>
          <a:prstGeom prst="rect">
            <a:avLst/>
          </a:prstGeom>
          <a:noFill/>
          <a:ln w="0">
            <a:noFill/>
          </a:ln>
        </p:spPr>
        <p:txBody>
          <a:bodyPr vert="eaVert" lIns="91440" tIns="45720" rIns="91440" bIns="45720" anchor="t">
            <a:noAutofit/>
          </a:bodyPr>
          <a:lstStyle/>
          <a:p>
            <a:pPr marL="228600" lvl="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p>
          <a:p>
            <a:pPr marL="228600" lvl="1"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Deuxième niveau</a:t>
            </a:r>
          </a:p>
          <a:p>
            <a:pPr marL="228600" lvl="2"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Troisième niveau</a:t>
            </a:r>
          </a:p>
          <a:p>
            <a:pPr marL="228600" lvl="3"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Quatrième niveau</a:t>
            </a:r>
          </a:p>
          <a:p>
            <a:pPr marL="228600" lvl="4"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2" name="PlaceHolder 3"/>
          <p:cNvSpPr>
            <a:spLocks noGrp="1"/>
          </p:cNvSpPr>
          <p:nvPr>
            <p:ph type="dt" idx="1"/>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3" name="PlaceHolder 4"/>
          <p:cNvSpPr>
            <a:spLocks noGrp="1"/>
          </p:cNvSpPr>
          <p:nvPr>
            <p:ph type="ftr" idx="2"/>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4" name="PlaceHolder 5"/>
          <p:cNvSpPr>
            <a:spLocks noGrp="1"/>
          </p:cNvSpPr>
          <p:nvPr>
            <p:ph type="sldNum" idx="3"/>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400326B6-6DB5-4D54-ABB8-BD4172C5727E}"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FFFFFF"/>
        </a:solidFill>
        <a:effectLst/>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2560" cy="2386080"/>
          </a:xfrm>
          <a:prstGeom prst="rect">
            <a:avLst/>
          </a:prstGeom>
          <a:noFill/>
          <a:ln w="0">
            <a:noFill/>
          </a:ln>
        </p:spPr>
        <p:txBody>
          <a:bodyPr lIns="91440" tIns="45720" rIns="91440" bIns="45720" anchor="b">
            <a:noAutofit/>
          </a:bodyPr>
          <a:lstStyle/>
          <a:p>
            <a:pPr indent="0" algn="ctr" defTabSz="914400">
              <a:lnSpc>
                <a:spcPct val="90000"/>
              </a:lnSpc>
              <a:buNone/>
              <a:tabLst>
                <a:tab pos="0" algn="l"/>
              </a:tabLst>
            </a:pPr>
            <a:r>
              <a:rPr lang="fr-FR" sz="6000" b="0" strike="noStrike" spc="-1">
                <a:solidFill>
                  <a:schemeClr val="dk1"/>
                </a:solidFill>
                <a:latin typeface="Calibri Light"/>
              </a:rPr>
              <a:t>Modifiez le style du titre</a:t>
            </a:r>
            <a:endParaRPr lang="fr-FR" sz="6000" b="0" strike="noStrike" spc="-1">
              <a:solidFill>
                <a:srgbClr val="000000"/>
              </a:solidFill>
              <a:latin typeface="Calibri"/>
            </a:endParaRPr>
          </a:p>
        </p:txBody>
      </p:sp>
      <p:sp>
        <p:nvSpPr>
          <p:cNvPr id="49" name="PlaceHolder 2"/>
          <p:cNvSpPr>
            <a:spLocks noGrp="1"/>
          </p:cNvSpPr>
          <p:nvPr>
            <p:ph type="dt" idx="28"/>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50" name="PlaceHolder 3"/>
          <p:cNvSpPr>
            <a:spLocks noGrp="1"/>
          </p:cNvSpPr>
          <p:nvPr>
            <p:ph type="ftr" idx="29"/>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51" name="PlaceHolder 4"/>
          <p:cNvSpPr>
            <a:spLocks noGrp="1"/>
          </p:cNvSpPr>
          <p:nvPr>
            <p:ph type="sldNum" idx="30"/>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8BE3CA89-E9F5-44F6-A8CF-CA9E55259517}"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
        <p:nvSpPr>
          <p:cNvPr id="52" name="PlaceHolder 5"/>
          <p:cNvSpPr>
            <a:spLocks noGrp="1"/>
          </p:cNvSpPr>
          <p:nvPr>
            <p:ph type="body"/>
          </p:nvPr>
        </p:nvSpPr>
        <p:spPr>
          <a:xfrm>
            <a:off x="609480" y="1604520"/>
            <a:ext cx="10971360" cy="3976200"/>
          </a:xfrm>
          <a:prstGeom prst="rect">
            <a:avLst/>
          </a:prstGeom>
          <a:noFill/>
          <a:ln w="0">
            <a:noFill/>
          </a:ln>
        </p:spPr>
        <p:txBody>
          <a:bodyPr lIns="0" tIns="0" rIns="0" bIns="0" anchor="t">
            <a:normAutofit/>
          </a:bodyPr>
          <a:lstStyle/>
          <a:p>
            <a:pPr marL="432000" lvl="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Calibri"/>
              </a:rPr>
              <a:t>Cliquez pour modifier les styles du texte du masque</a:t>
            </a:r>
          </a:p>
          <a:p>
            <a:pPr marL="432000" lvl="1"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Calibri"/>
              </a:rPr>
              <a:t>Deuxième niveau</a:t>
            </a:r>
          </a:p>
          <a:p>
            <a:pPr marL="432000" lvl="2"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Calibri"/>
              </a:rPr>
              <a:t>Troisième niveau</a:t>
            </a:r>
          </a:p>
          <a:p>
            <a:pPr marL="432000" lvl="3"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Calibri"/>
              </a:rPr>
              <a:t>Quatrième niveau</a:t>
            </a:r>
          </a:p>
          <a:p>
            <a:pPr marL="432000" lvl="4"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Calibri"/>
              </a:rPr>
              <a:t>Cinquième niveau</a:t>
            </a:r>
            <a:endParaRPr lang="fr-FR" sz="20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solidFill>
          <a:srgbClr val="FFFFFF"/>
        </a:solidFill>
        <a:effectLst/>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54" name="PlaceHolder 2"/>
          <p:cNvSpPr>
            <a:spLocks noGrp="1"/>
          </p:cNvSpPr>
          <p:nvPr>
            <p:ph type="body"/>
          </p:nvPr>
        </p:nvSpPr>
        <p:spPr>
          <a:xfrm>
            <a:off x="838080" y="1825560"/>
            <a:ext cx="10514160" cy="4349880"/>
          </a:xfrm>
          <a:prstGeom prst="rect">
            <a:avLst/>
          </a:prstGeom>
          <a:noFill/>
          <a:ln w="0">
            <a:noFill/>
          </a:ln>
        </p:spPr>
        <p:txBody>
          <a:bodyPr vert="eaVert" lIns="91440" tIns="45720" rIns="91440" bIns="45720" anchor="t">
            <a:noAutofit/>
          </a:bodyPr>
          <a:lstStyle/>
          <a:p>
            <a:pPr marL="228600" lvl="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p>
          <a:p>
            <a:pPr marL="228600" lvl="1"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Deuxième niveau</a:t>
            </a:r>
          </a:p>
          <a:p>
            <a:pPr marL="228600" lvl="2"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Troisième niveau</a:t>
            </a:r>
          </a:p>
          <a:p>
            <a:pPr marL="228600" lvl="3"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Quatrième niveau</a:t>
            </a:r>
          </a:p>
          <a:p>
            <a:pPr marL="228600" lvl="4"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55" name="PlaceHolder 3"/>
          <p:cNvSpPr>
            <a:spLocks noGrp="1"/>
          </p:cNvSpPr>
          <p:nvPr>
            <p:ph type="dt" idx="31"/>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56" name="PlaceHolder 4"/>
          <p:cNvSpPr>
            <a:spLocks noGrp="1"/>
          </p:cNvSpPr>
          <p:nvPr>
            <p:ph type="ftr" idx="32"/>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57" name="PlaceHolder 5"/>
          <p:cNvSpPr>
            <a:spLocks noGrp="1"/>
          </p:cNvSpPr>
          <p:nvPr>
            <p:ph type="sldNum" idx="33"/>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A4EF8FFC-849D-441A-A242-A98D6FAAD59C}"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6" name="PlaceHolder 2"/>
          <p:cNvSpPr>
            <a:spLocks noGrp="1"/>
          </p:cNvSpPr>
          <p:nvPr>
            <p:ph type="body"/>
          </p:nvPr>
        </p:nvSpPr>
        <p:spPr>
          <a:xfrm>
            <a:off x="838080" y="1825560"/>
            <a:ext cx="10514160" cy="4349880"/>
          </a:xfrm>
          <a:prstGeom prst="rect">
            <a:avLst/>
          </a:prstGeom>
          <a:noFill/>
          <a:ln w="0">
            <a:noFill/>
          </a:ln>
        </p:spPr>
        <p:txBody>
          <a:bodyPr lIns="91440" tIns="45720" rIns="91440" bIns="45720" anchor="t">
            <a:noAutofit/>
          </a:bodyPr>
          <a:lstStyle/>
          <a:p>
            <a:pPr marL="228600" lvl="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p>
          <a:p>
            <a:pPr marL="228600" lvl="1"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Deuxième niveau</a:t>
            </a:r>
          </a:p>
          <a:p>
            <a:pPr marL="228600" lvl="2"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Troisième niveau</a:t>
            </a:r>
          </a:p>
          <a:p>
            <a:pPr marL="228600" lvl="3"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Quatrième niveau</a:t>
            </a:r>
          </a:p>
          <a:p>
            <a:pPr marL="228600" lvl="4"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7" name="PlaceHolder 3"/>
          <p:cNvSpPr>
            <a:spLocks noGrp="1"/>
          </p:cNvSpPr>
          <p:nvPr>
            <p:ph type="dt" idx="4"/>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8" name="PlaceHolder 4"/>
          <p:cNvSpPr>
            <a:spLocks noGrp="1"/>
          </p:cNvSpPr>
          <p:nvPr>
            <p:ph type="ftr" idx="5"/>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9" name="PlaceHolder 5"/>
          <p:cNvSpPr>
            <a:spLocks noGrp="1"/>
          </p:cNvSpPr>
          <p:nvPr>
            <p:ph type="sldNum" idx="6"/>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B4162613-C260-4CAD-87E1-DA75119D4118}"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itre de section">
    <p:bg>
      <p:bgPr>
        <a:solidFill>
          <a:srgbClr val="FFFFFF"/>
        </a:solidFill>
        <a:effectLst/>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831960" y="1709640"/>
            <a:ext cx="10514160" cy="285120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fr-FR" sz="6000" b="0" strike="noStrike" spc="-1">
                <a:solidFill>
                  <a:schemeClr val="dk1"/>
                </a:solidFill>
                <a:latin typeface="Calibri Light"/>
              </a:rPr>
              <a:t>Modifiez le style du titre</a:t>
            </a:r>
            <a:endParaRPr lang="fr-FR" sz="6000" b="0" strike="noStrike" spc="-1">
              <a:solidFill>
                <a:srgbClr val="000000"/>
              </a:solidFill>
              <a:latin typeface="Calibri"/>
            </a:endParaRPr>
          </a:p>
        </p:txBody>
      </p:sp>
      <p:sp>
        <p:nvSpPr>
          <p:cNvPr id="11" name="PlaceHolder 2"/>
          <p:cNvSpPr>
            <a:spLocks noGrp="1"/>
          </p:cNvSpPr>
          <p:nvPr>
            <p:ph type="body"/>
          </p:nvPr>
        </p:nvSpPr>
        <p:spPr>
          <a:xfrm>
            <a:off x="831960" y="4589640"/>
            <a:ext cx="10514160" cy="1498680"/>
          </a:xfrm>
          <a:prstGeom prst="rect">
            <a:avLst/>
          </a:prstGeom>
          <a:noFill/>
          <a:ln w="0">
            <a:noFill/>
          </a:ln>
        </p:spPr>
        <p:txBody>
          <a:bodyPr lIns="91440" tIns="45720" rIns="91440" bIns="45720" anchor="t">
            <a:noAutofit/>
          </a:bodyPr>
          <a:lstStyle/>
          <a:p>
            <a:pPr lvl="0" indent="0" defTabSz="914400">
              <a:lnSpc>
                <a:spcPct val="90000"/>
              </a:lnSpc>
              <a:spcBef>
                <a:spcPts val="1001"/>
              </a:spcBef>
              <a:buNone/>
              <a:tabLst>
                <a:tab pos="0" algn="l"/>
              </a:tabLst>
            </a:pPr>
            <a:r>
              <a:rPr lang="fr-FR" sz="2400" b="0" strike="noStrike" spc="-1">
                <a:solidFill>
                  <a:schemeClr val="dk1">
                    <a:tint val="75000"/>
                  </a:schemeClr>
                </a:solidFill>
                <a:latin typeface="Calibri"/>
              </a:rPr>
              <a:t>Cliquez pour modifier les styles du texte du masque</a:t>
            </a:r>
          </a:p>
        </p:txBody>
      </p:sp>
      <p:sp>
        <p:nvSpPr>
          <p:cNvPr id="12" name="PlaceHolder 3"/>
          <p:cNvSpPr>
            <a:spLocks noGrp="1"/>
          </p:cNvSpPr>
          <p:nvPr>
            <p:ph type="dt" idx="7"/>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13" name="PlaceHolder 4"/>
          <p:cNvSpPr>
            <a:spLocks noGrp="1"/>
          </p:cNvSpPr>
          <p:nvPr>
            <p:ph type="ftr" idx="8"/>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14" name="PlaceHolder 5"/>
          <p:cNvSpPr>
            <a:spLocks noGrp="1"/>
          </p:cNvSpPr>
          <p:nvPr>
            <p:ph type="sldNum" idx="9"/>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3048422C-8C6A-438F-A454-9242AF37CDA9}"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rgbClr val="FFFFFF"/>
        </a:solidFill>
        <a:effectLst/>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16" name="PlaceHolder 2"/>
          <p:cNvSpPr>
            <a:spLocks noGrp="1"/>
          </p:cNvSpPr>
          <p:nvPr>
            <p:ph type="body"/>
          </p:nvPr>
        </p:nvSpPr>
        <p:spPr>
          <a:xfrm>
            <a:off x="838080" y="1825560"/>
            <a:ext cx="5180040" cy="4349880"/>
          </a:xfrm>
          <a:prstGeom prst="rect">
            <a:avLst/>
          </a:prstGeom>
          <a:noFill/>
          <a:ln w="0">
            <a:noFill/>
          </a:ln>
        </p:spPr>
        <p:txBody>
          <a:bodyPr lIns="91440" tIns="45720" rIns="91440" bIns="45720" anchor="t">
            <a:noAutofit/>
          </a:bodyPr>
          <a:lstStyle/>
          <a:p>
            <a:pPr marL="228600" lvl="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p>
          <a:p>
            <a:pPr marL="228600" lvl="1"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Deuxième niveau</a:t>
            </a:r>
          </a:p>
          <a:p>
            <a:pPr marL="228600" lvl="2"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Troisième niveau</a:t>
            </a:r>
          </a:p>
          <a:p>
            <a:pPr marL="228600" lvl="3"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Quatrième niveau</a:t>
            </a:r>
          </a:p>
          <a:p>
            <a:pPr marL="228600" lvl="4"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17" name="PlaceHolder 3"/>
          <p:cNvSpPr>
            <a:spLocks noGrp="1"/>
          </p:cNvSpPr>
          <p:nvPr>
            <p:ph type="body"/>
          </p:nvPr>
        </p:nvSpPr>
        <p:spPr>
          <a:xfrm>
            <a:off x="6172200" y="1825560"/>
            <a:ext cx="5180040" cy="4349880"/>
          </a:xfrm>
          <a:prstGeom prst="rect">
            <a:avLst/>
          </a:prstGeom>
          <a:noFill/>
          <a:ln w="0">
            <a:noFill/>
          </a:ln>
        </p:spPr>
        <p:txBody>
          <a:bodyPr lIns="91440" tIns="45720" rIns="91440" bIns="45720" anchor="t">
            <a:noAutofit/>
          </a:bodyPr>
          <a:lstStyle/>
          <a:p>
            <a:pPr marL="228600" lvl="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p>
          <a:p>
            <a:pPr marL="228600" lvl="1"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Deuxième niveau</a:t>
            </a:r>
          </a:p>
          <a:p>
            <a:pPr marL="228600" lvl="2"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Troisième niveau</a:t>
            </a:r>
          </a:p>
          <a:p>
            <a:pPr marL="228600" lvl="3"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Quatrième niveau</a:t>
            </a:r>
          </a:p>
          <a:p>
            <a:pPr marL="228600" lvl="4"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18" name="PlaceHolder 4"/>
          <p:cNvSpPr>
            <a:spLocks noGrp="1"/>
          </p:cNvSpPr>
          <p:nvPr>
            <p:ph type="dt" idx="10"/>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19" name="PlaceHolder 5"/>
          <p:cNvSpPr>
            <a:spLocks noGrp="1"/>
          </p:cNvSpPr>
          <p:nvPr>
            <p:ph type="ftr" idx="11"/>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20" name="PlaceHolder 6"/>
          <p:cNvSpPr>
            <a:spLocks noGrp="1"/>
          </p:cNvSpPr>
          <p:nvPr>
            <p:ph type="sldNum" idx="12"/>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F77B8FFD-A845-4757-A892-5A971F9B2358}"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mparaison">
    <p:bg>
      <p:bgPr>
        <a:solidFill>
          <a:srgbClr val="FFFFFF"/>
        </a:solidFill>
        <a:effectLst/>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8398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22" name="PlaceHolder 2"/>
          <p:cNvSpPr>
            <a:spLocks noGrp="1"/>
          </p:cNvSpPr>
          <p:nvPr>
            <p:ph type="body"/>
          </p:nvPr>
        </p:nvSpPr>
        <p:spPr>
          <a:xfrm>
            <a:off x="839880" y="1681200"/>
            <a:ext cx="5156280" cy="822600"/>
          </a:xfrm>
          <a:prstGeom prst="rect">
            <a:avLst/>
          </a:prstGeom>
          <a:noFill/>
          <a:ln w="0">
            <a:noFill/>
          </a:ln>
        </p:spPr>
        <p:txBody>
          <a:bodyPr lIns="91440" tIns="45720" rIns="91440" bIns="45720" anchor="b">
            <a:noAutofit/>
          </a:bodyPr>
          <a:lstStyle/>
          <a:p>
            <a:pPr lvl="0" indent="0" defTabSz="914400">
              <a:lnSpc>
                <a:spcPct val="90000"/>
              </a:lnSpc>
              <a:spcBef>
                <a:spcPts val="1001"/>
              </a:spcBef>
              <a:buNone/>
              <a:tabLst>
                <a:tab pos="0" algn="l"/>
              </a:tabLst>
            </a:pPr>
            <a:r>
              <a:rPr lang="fr-FR" sz="2400" b="1" strike="noStrike" spc="-1">
                <a:solidFill>
                  <a:schemeClr val="dk1"/>
                </a:solidFill>
                <a:latin typeface="Calibri"/>
              </a:rPr>
              <a:t>Cliquez pour modifier les styles du texte du masque</a:t>
            </a:r>
          </a:p>
        </p:txBody>
      </p:sp>
      <p:sp>
        <p:nvSpPr>
          <p:cNvPr id="23" name="PlaceHolder 3"/>
          <p:cNvSpPr>
            <a:spLocks noGrp="1"/>
          </p:cNvSpPr>
          <p:nvPr>
            <p:ph type="body"/>
          </p:nvPr>
        </p:nvSpPr>
        <p:spPr>
          <a:xfrm>
            <a:off x="839880" y="2505240"/>
            <a:ext cx="5156280" cy="3683160"/>
          </a:xfrm>
          <a:prstGeom prst="rect">
            <a:avLst/>
          </a:prstGeom>
          <a:noFill/>
          <a:ln w="0">
            <a:noFill/>
          </a:ln>
        </p:spPr>
        <p:txBody>
          <a:bodyPr lIns="91440" tIns="45720" rIns="91440" bIns="45720" anchor="t">
            <a:noAutofit/>
          </a:bodyPr>
          <a:lstStyle/>
          <a:p>
            <a:pPr marL="228600" lvl="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p>
          <a:p>
            <a:pPr marL="228600" lvl="1"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Deuxième niveau</a:t>
            </a:r>
          </a:p>
          <a:p>
            <a:pPr marL="228600" lvl="2"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Troisième niveau</a:t>
            </a:r>
          </a:p>
          <a:p>
            <a:pPr marL="228600" lvl="3"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Quatrième niveau</a:t>
            </a:r>
          </a:p>
          <a:p>
            <a:pPr marL="228600" lvl="4"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24" name="PlaceHolder 4"/>
          <p:cNvSpPr>
            <a:spLocks noGrp="1"/>
          </p:cNvSpPr>
          <p:nvPr>
            <p:ph type="body"/>
          </p:nvPr>
        </p:nvSpPr>
        <p:spPr>
          <a:xfrm>
            <a:off x="6172200" y="1681200"/>
            <a:ext cx="5181840" cy="822600"/>
          </a:xfrm>
          <a:prstGeom prst="rect">
            <a:avLst/>
          </a:prstGeom>
          <a:noFill/>
          <a:ln w="0">
            <a:noFill/>
          </a:ln>
        </p:spPr>
        <p:txBody>
          <a:bodyPr lIns="91440" tIns="45720" rIns="91440" bIns="45720" anchor="b">
            <a:noAutofit/>
          </a:bodyPr>
          <a:lstStyle/>
          <a:p>
            <a:pPr lvl="0" indent="0" defTabSz="914400">
              <a:lnSpc>
                <a:spcPct val="90000"/>
              </a:lnSpc>
              <a:spcBef>
                <a:spcPts val="1001"/>
              </a:spcBef>
              <a:buNone/>
              <a:tabLst>
                <a:tab pos="0" algn="l"/>
              </a:tabLst>
            </a:pPr>
            <a:r>
              <a:rPr lang="fr-FR" sz="2400" b="1" strike="noStrike" spc="-1">
                <a:solidFill>
                  <a:schemeClr val="dk1"/>
                </a:solidFill>
                <a:latin typeface="Calibri"/>
              </a:rPr>
              <a:t>Cliquez pour modifier les styles du texte du masque</a:t>
            </a:r>
          </a:p>
        </p:txBody>
      </p:sp>
      <p:sp>
        <p:nvSpPr>
          <p:cNvPr id="25" name="PlaceHolder 5"/>
          <p:cNvSpPr>
            <a:spLocks noGrp="1"/>
          </p:cNvSpPr>
          <p:nvPr>
            <p:ph type="body"/>
          </p:nvPr>
        </p:nvSpPr>
        <p:spPr>
          <a:xfrm>
            <a:off x="6172200" y="2505240"/>
            <a:ext cx="5181840" cy="3683160"/>
          </a:xfrm>
          <a:prstGeom prst="rect">
            <a:avLst/>
          </a:prstGeom>
          <a:noFill/>
          <a:ln w="0">
            <a:noFill/>
          </a:ln>
        </p:spPr>
        <p:txBody>
          <a:bodyPr lIns="91440" tIns="45720" rIns="91440" bIns="45720" anchor="t">
            <a:noAutofit/>
          </a:bodyPr>
          <a:lstStyle/>
          <a:p>
            <a:pPr marL="228600" lvl="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p>
          <a:p>
            <a:pPr marL="228600" lvl="1"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Deuxième niveau</a:t>
            </a:r>
          </a:p>
          <a:p>
            <a:pPr marL="228600" lvl="2"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Troisième niveau</a:t>
            </a:r>
          </a:p>
          <a:p>
            <a:pPr marL="228600" lvl="3"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Quatrième niveau</a:t>
            </a:r>
          </a:p>
          <a:p>
            <a:pPr marL="228600" lvl="4"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26" name="PlaceHolder 6"/>
          <p:cNvSpPr>
            <a:spLocks noGrp="1"/>
          </p:cNvSpPr>
          <p:nvPr>
            <p:ph type="dt" idx="13"/>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27" name="PlaceHolder 7"/>
          <p:cNvSpPr>
            <a:spLocks noGrp="1"/>
          </p:cNvSpPr>
          <p:nvPr>
            <p:ph type="ftr" idx="14"/>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28" name="PlaceHolder 8"/>
          <p:cNvSpPr>
            <a:spLocks noGrp="1"/>
          </p:cNvSpPr>
          <p:nvPr>
            <p:ph type="sldNum" idx="15"/>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ACF349E8-6070-4E10-8D81-D1DD1E0A3D37}"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rgbClr val="FFFFFF"/>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30" name="PlaceHolder 2"/>
          <p:cNvSpPr>
            <a:spLocks noGrp="1"/>
          </p:cNvSpPr>
          <p:nvPr>
            <p:ph type="dt" idx="16"/>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31" name="PlaceHolder 3"/>
          <p:cNvSpPr>
            <a:spLocks noGrp="1"/>
          </p:cNvSpPr>
          <p:nvPr>
            <p:ph type="ftr" idx="17"/>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32" name="PlaceHolder 4"/>
          <p:cNvSpPr>
            <a:spLocks noGrp="1"/>
          </p:cNvSpPr>
          <p:nvPr>
            <p:ph type="sldNum" idx="18"/>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F7EBEBD5-9EDA-48B9-927B-F449DF7C9AB3}"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FFFFFF"/>
        </a:solidFill>
        <a:effectLst/>
      </p:bgPr>
    </p:bg>
    <p:spTree>
      <p:nvGrpSpPr>
        <p:cNvPr id="1" name=""/>
        <p:cNvGrpSpPr/>
        <p:nvPr/>
      </p:nvGrpSpPr>
      <p:grpSpPr>
        <a:xfrm>
          <a:off x="0" y="0"/>
          <a:ext cx="0" cy="0"/>
          <a:chOff x="0" y="0"/>
          <a:chExt cx="0" cy="0"/>
        </a:xfrm>
      </p:grpSpPr>
      <p:sp>
        <p:nvSpPr>
          <p:cNvPr id="33" name="PlaceHolder 1"/>
          <p:cNvSpPr>
            <a:spLocks noGrp="1"/>
          </p:cNvSpPr>
          <p:nvPr>
            <p:ph type="dt" idx="19"/>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34" name="PlaceHolder 2"/>
          <p:cNvSpPr>
            <a:spLocks noGrp="1"/>
          </p:cNvSpPr>
          <p:nvPr>
            <p:ph type="ftr" idx="20"/>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35" name="PlaceHolder 3"/>
          <p:cNvSpPr>
            <a:spLocks noGrp="1"/>
          </p:cNvSpPr>
          <p:nvPr>
            <p:ph type="sldNum" idx="21"/>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B1B7CC85-9E3C-4DDD-ACC7-43133A579617}"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ntenu avec légende">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839880" y="457200"/>
            <a:ext cx="3930840" cy="159876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fr-FR" sz="3200" b="0" strike="noStrike" spc="-1">
                <a:solidFill>
                  <a:schemeClr val="dk1"/>
                </a:solidFill>
                <a:latin typeface="Calibri Light"/>
              </a:rPr>
              <a:t>Modifiez le style du titre</a:t>
            </a:r>
            <a:endParaRPr lang="fr-FR" sz="3200" b="0" strike="noStrike" spc="-1">
              <a:solidFill>
                <a:srgbClr val="000000"/>
              </a:solidFill>
              <a:latin typeface="Calibri"/>
            </a:endParaRPr>
          </a:p>
        </p:txBody>
      </p:sp>
      <p:sp>
        <p:nvSpPr>
          <p:cNvPr id="37" name="PlaceHolder 2"/>
          <p:cNvSpPr>
            <a:spLocks noGrp="1"/>
          </p:cNvSpPr>
          <p:nvPr>
            <p:ph type="body"/>
          </p:nvPr>
        </p:nvSpPr>
        <p:spPr>
          <a:xfrm>
            <a:off x="5183280" y="987480"/>
            <a:ext cx="6170760" cy="4872240"/>
          </a:xfrm>
          <a:prstGeom prst="rect">
            <a:avLst/>
          </a:prstGeom>
          <a:noFill/>
          <a:ln w="0">
            <a:noFill/>
          </a:ln>
        </p:spPr>
        <p:txBody>
          <a:bodyPr lIns="91440" tIns="45720" rIns="91440" bIns="45720" anchor="t">
            <a:noAutofit/>
          </a:bodyPr>
          <a:lstStyle/>
          <a:p>
            <a:pPr marL="228600" lvl="0" indent="-228600" defTabSz="914400">
              <a:lnSpc>
                <a:spcPct val="90000"/>
              </a:lnSpc>
              <a:spcBef>
                <a:spcPts val="1001"/>
              </a:spcBef>
              <a:buClr>
                <a:srgbClr val="000000"/>
              </a:buClr>
              <a:buFont typeface="Arial"/>
              <a:buChar char="•"/>
            </a:pPr>
            <a:r>
              <a:rPr lang="fr-FR" sz="3200" b="0" strike="noStrike" spc="-1">
                <a:solidFill>
                  <a:schemeClr val="dk1"/>
                </a:solidFill>
                <a:latin typeface="Calibri"/>
              </a:rPr>
              <a:t>Cliquez pour modifier les styles du texte du masque</a:t>
            </a:r>
          </a:p>
          <a:p>
            <a:pPr marL="228600" lvl="1" indent="-228600" defTabSz="914400">
              <a:lnSpc>
                <a:spcPct val="90000"/>
              </a:lnSpc>
              <a:spcBef>
                <a:spcPts val="1001"/>
              </a:spcBef>
              <a:buClr>
                <a:srgbClr val="000000"/>
              </a:buClr>
              <a:buFont typeface="Arial"/>
              <a:buChar char="•"/>
            </a:pPr>
            <a:r>
              <a:rPr lang="fr-FR" sz="3200" b="0" strike="noStrike" spc="-1">
                <a:solidFill>
                  <a:schemeClr val="dk1"/>
                </a:solidFill>
                <a:latin typeface="Calibri"/>
              </a:rPr>
              <a:t>Deuxième niveau</a:t>
            </a:r>
          </a:p>
          <a:p>
            <a:pPr marL="228600" lvl="2" indent="-228600" defTabSz="914400">
              <a:lnSpc>
                <a:spcPct val="90000"/>
              </a:lnSpc>
              <a:spcBef>
                <a:spcPts val="1001"/>
              </a:spcBef>
              <a:buClr>
                <a:srgbClr val="000000"/>
              </a:buClr>
              <a:buFont typeface="Arial"/>
              <a:buChar char="•"/>
            </a:pPr>
            <a:r>
              <a:rPr lang="fr-FR" sz="3200" b="0" strike="noStrike" spc="-1">
                <a:solidFill>
                  <a:schemeClr val="dk1"/>
                </a:solidFill>
                <a:latin typeface="Calibri"/>
              </a:rPr>
              <a:t>Troisième niveau</a:t>
            </a:r>
          </a:p>
          <a:p>
            <a:pPr marL="228600" lvl="3" indent="-228600" defTabSz="914400">
              <a:lnSpc>
                <a:spcPct val="90000"/>
              </a:lnSpc>
              <a:spcBef>
                <a:spcPts val="1001"/>
              </a:spcBef>
              <a:buClr>
                <a:srgbClr val="000000"/>
              </a:buClr>
              <a:buFont typeface="Arial"/>
              <a:buChar char="•"/>
            </a:pPr>
            <a:r>
              <a:rPr lang="fr-FR" sz="3200" b="0" strike="noStrike" spc="-1">
                <a:solidFill>
                  <a:schemeClr val="dk1"/>
                </a:solidFill>
                <a:latin typeface="Calibri"/>
              </a:rPr>
              <a:t>Quatrième niveau</a:t>
            </a:r>
          </a:p>
          <a:p>
            <a:pPr marL="228600" lvl="4" indent="-228600" defTabSz="914400">
              <a:lnSpc>
                <a:spcPct val="90000"/>
              </a:lnSpc>
              <a:spcBef>
                <a:spcPts val="1001"/>
              </a:spcBef>
              <a:buClr>
                <a:srgbClr val="000000"/>
              </a:buClr>
              <a:buFont typeface="Arial"/>
              <a:buChar char="•"/>
            </a:pPr>
            <a:r>
              <a:rPr lang="fr-FR" sz="3200" b="0" strike="noStrike" spc="-1">
                <a:solidFill>
                  <a:schemeClr val="dk1"/>
                </a:solidFill>
                <a:latin typeface="Calibri"/>
              </a:rPr>
              <a:t>Cinquième niveau</a:t>
            </a:r>
            <a:endParaRPr lang="fr-FR" sz="2000" b="0" strike="noStrike" spc="-1">
              <a:solidFill>
                <a:srgbClr val="000000"/>
              </a:solidFill>
              <a:latin typeface="Calibri"/>
            </a:endParaRPr>
          </a:p>
        </p:txBody>
      </p:sp>
      <p:sp>
        <p:nvSpPr>
          <p:cNvPr id="38" name="PlaceHolder 3"/>
          <p:cNvSpPr>
            <a:spLocks noGrp="1"/>
          </p:cNvSpPr>
          <p:nvPr>
            <p:ph type="body"/>
          </p:nvPr>
        </p:nvSpPr>
        <p:spPr>
          <a:xfrm>
            <a:off x="839880" y="2057400"/>
            <a:ext cx="3930840" cy="3810240"/>
          </a:xfrm>
          <a:prstGeom prst="rect">
            <a:avLst/>
          </a:prstGeom>
          <a:noFill/>
          <a:ln w="0">
            <a:noFill/>
          </a:ln>
        </p:spPr>
        <p:txBody>
          <a:bodyPr lIns="91440" tIns="45720" rIns="91440" bIns="45720" anchor="t">
            <a:noAutofit/>
          </a:bodyPr>
          <a:lstStyle/>
          <a:p>
            <a:pPr lvl="0" indent="0" defTabSz="914400">
              <a:lnSpc>
                <a:spcPct val="90000"/>
              </a:lnSpc>
              <a:spcBef>
                <a:spcPts val="1001"/>
              </a:spcBef>
              <a:buNone/>
              <a:tabLst>
                <a:tab pos="0" algn="l"/>
              </a:tabLst>
            </a:pPr>
            <a:r>
              <a:rPr lang="fr-FR" sz="1600" b="0" strike="noStrike" spc="-1">
                <a:solidFill>
                  <a:schemeClr val="dk1"/>
                </a:solidFill>
                <a:latin typeface="Calibri"/>
              </a:rPr>
              <a:t>Cliquez pour modifier les styles du texte du masque</a:t>
            </a:r>
          </a:p>
        </p:txBody>
      </p:sp>
      <p:sp>
        <p:nvSpPr>
          <p:cNvPr id="39" name="PlaceHolder 4"/>
          <p:cNvSpPr>
            <a:spLocks noGrp="1"/>
          </p:cNvSpPr>
          <p:nvPr>
            <p:ph type="dt" idx="22"/>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40" name="PlaceHolder 5"/>
          <p:cNvSpPr>
            <a:spLocks noGrp="1"/>
          </p:cNvSpPr>
          <p:nvPr>
            <p:ph type="ftr" idx="23"/>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41" name="PlaceHolder 6"/>
          <p:cNvSpPr>
            <a:spLocks noGrp="1"/>
          </p:cNvSpPr>
          <p:nvPr>
            <p:ph type="sldNum" idx="24"/>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18CAAC4F-D194-448C-91EE-89070E672301}"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Image avec légende">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9880" y="457200"/>
            <a:ext cx="3930840" cy="159876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fr-FR" sz="3200" b="0" strike="noStrike" spc="-1">
                <a:solidFill>
                  <a:schemeClr val="dk1"/>
                </a:solidFill>
                <a:latin typeface="Calibri Light"/>
              </a:rPr>
              <a:t>Modifiez le style du titre</a:t>
            </a:r>
            <a:endParaRPr lang="fr-FR" sz="3200" b="0" strike="noStrike" spc="-1">
              <a:solidFill>
                <a:srgbClr val="000000"/>
              </a:solidFill>
              <a:latin typeface="Calibri"/>
            </a:endParaRPr>
          </a:p>
        </p:txBody>
      </p:sp>
      <p:sp>
        <p:nvSpPr>
          <p:cNvPr id="43" name="PlaceHolder 2"/>
          <p:cNvSpPr>
            <a:spLocks noGrp="1"/>
          </p:cNvSpPr>
          <p:nvPr>
            <p:ph type="body"/>
          </p:nvPr>
        </p:nvSpPr>
        <p:spPr>
          <a:xfrm>
            <a:off x="5183280" y="987480"/>
            <a:ext cx="6170760" cy="4872240"/>
          </a:xfrm>
          <a:prstGeom prst="rect">
            <a:avLst/>
          </a:prstGeom>
          <a:noFill/>
          <a:ln w="0">
            <a:noFill/>
          </a:ln>
        </p:spPr>
        <p:txBody>
          <a:bodyPr lIns="90000" tIns="45000" rIns="90000" bIns="45000" anchor="t">
            <a:noAutofit/>
          </a:bodyPr>
          <a:lstStyle/>
          <a:p>
            <a:pPr marL="432000" lvl="0" indent="-324000">
              <a:lnSpc>
                <a:spcPct val="90000"/>
              </a:lnSpc>
              <a:spcBef>
                <a:spcPts val="1417"/>
              </a:spcBef>
              <a:buClr>
                <a:srgbClr val="000000"/>
              </a:buClr>
              <a:buSzPct val="45000"/>
              <a:buFont typeface="Wingdings" charset="2"/>
              <a:buChar char=""/>
            </a:pPr>
            <a:r>
              <a:rPr lang="fr-FR" sz="3200" b="0" strike="noStrike" spc="-1">
                <a:solidFill>
                  <a:schemeClr val="dk1"/>
                </a:solidFill>
                <a:latin typeface="Calibri"/>
              </a:rPr>
              <a:t>Cliquez pour modifier les styles du texte du masque</a:t>
            </a:r>
          </a:p>
          <a:p>
            <a:pPr marL="432000" lvl="1" indent="-324000">
              <a:lnSpc>
                <a:spcPct val="90000"/>
              </a:lnSpc>
              <a:spcBef>
                <a:spcPts val="1417"/>
              </a:spcBef>
              <a:buClr>
                <a:srgbClr val="000000"/>
              </a:buClr>
              <a:buSzPct val="45000"/>
              <a:buFont typeface="Wingdings" charset="2"/>
              <a:buChar char=""/>
            </a:pPr>
            <a:r>
              <a:rPr lang="fr-FR" sz="3200" b="0" strike="noStrike" spc="-1">
                <a:solidFill>
                  <a:schemeClr val="dk1"/>
                </a:solidFill>
                <a:latin typeface="Calibri"/>
              </a:rPr>
              <a:t>Deuxième niveau</a:t>
            </a:r>
          </a:p>
          <a:p>
            <a:pPr marL="432000" lvl="2" indent="-324000">
              <a:lnSpc>
                <a:spcPct val="90000"/>
              </a:lnSpc>
              <a:spcBef>
                <a:spcPts val="1417"/>
              </a:spcBef>
              <a:buClr>
                <a:srgbClr val="000000"/>
              </a:buClr>
              <a:buSzPct val="45000"/>
              <a:buFont typeface="Wingdings" charset="2"/>
              <a:buChar char=""/>
            </a:pPr>
            <a:r>
              <a:rPr lang="fr-FR" sz="3200" b="0" strike="noStrike" spc="-1">
                <a:solidFill>
                  <a:schemeClr val="dk1"/>
                </a:solidFill>
                <a:latin typeface="Calibri"/>
              </a:rPr>
              <a:t>Troisième niveau</a:t>
            </a:r>
          </a:p>
          <a:p>
            <a:pPr marL="432000" lvl="3" indent="-324000">
              <a:lnSpc>
                <a:spcPct val="90000"/>
              </a:lnSpc>
              <a:spcBef>
                <a:spcPts val="1417"/>
              </a:spcBef>
              <a:buClr>
                <a:srgbClr val="000000"/>
              </a:buClr>
              <a:buSzPct val="45000"/>
              <a:buFont typeface="Wingdings" charset="2"/>
              <a:buChar char=""/>
            </a:pPr>
            <a:r>
              <a:rPr lang="fr-FR" sz="3200" b="0" strike="noStrike" spc="-1">
                <a:solidFill>
                  <a:schemeClr val="dk1"/>
                </a:solidFill>
                <a:latin typeface="Calibri"/>
              </a:rPr>
              <a:t>Quatrième niveau</a:t>
            </a:r>
          </a:p>
          <a:p>
            <a:pPr marL="432000" lvl="4" indent="-324000">
              <a:lnSpc>
                <a:spcPct val="90000"/>
              </a:lnSpc>
              <a:spcBef>
                <a:spcPts val="1417"/>
              </a:spcBef>
              <a:buClr>
                <a:srgbClr val="000000"/>
              </a:buClr>
              <a:buSzPct val="45000"/>
              <a:buFont typeface="Wingdings" charset="2"/>
              <a:buChar char=""/>
            </a:pPr>
            <a:r>
              <a:rPr lang="fr-FR" sz="3200" b="0" strike="noStrike" spc="-1">
                <a:solidFill>
                  <a:schemeClr val="dk1"/>
                </a:solidFill>
                <a:latin typeface="Calibri"/>
              </a:rPr>
              <a:t>Cinquième niveau</a:t>
            </a:r>
            <a:endParaRPr lang="fr-FR" sz="3200" b="0" strike="noStrike" spc="-1">
              <a:solidFill>
                <a:srgbClr val="000000"/>
              </a:solidFill>
              <a:latin typeface="Calibri"/>
            </a:endParaRPr>
          </a:p>
        </p:txBody>
      </p:sp>
      <p:sp>
        <p:nvSpPr>
          <p:cNvPr id="44" name="PlaceHolder 3"/>
          <p:cNvSpPr>
            <a:spLocks noGrp="1"/>
          </p:cNvSpPr>
          <p:nvPr>
            <p:ph type="body"/>
          </p:nvPr>
        </p:nvSpPr>
        <p:spPr>
          <a:xfrm>
            <a:off x="839880" y="2057400"/>
            <a:ext cx="3930840" cy="3810240"/>
          </a:xfrm>
          <a:prstGeom prst="rect">
            <a:avLst/>
          </a:prstGeom>
          <a:noFill/>
          <a:ln w="0">
            <a:noFill/>
          </a:ln>
        </p:spPr>
        <p:txBody>
          <a:bodyPr lIns="91440" tIns="45720" rIns="91440" bIns="45720" anchor="t">
            <a:noAutofit/>
          </a:bodyPr>
          <a:lstStyle/>
          <a:p>
            <a:pPr lvl="0" indent="0" defTabSz="914400">
              <a:lnSpc>
                <a:spcPct val="90000"/>
              </a:lnSpc>
              <a:spcBef>
                <a:spcPts val="1001"/>
              </a:spcBef>
              <a:buNone/>
              <a:tabLst>
                <a:tab pos="0" algn="l"/>
              </a:tabLst>
            </a:pPr>
            <a:r>
              <a:rPr lang="fr-FR" sz="1600" b="0" strike="noStrike" spc="-1">
                <a:solidFill>
                  <a:schemeClr val="dk1"/>
                </a:solidFill>
                <a:latin typeface="Calibri"/>
              </a:rPr>
              <a:t>Cliquez pour modifier les styles du texte du masque</a:t>
            </a:r>
          </a:p>
        </p:txBody>
      </p:sp>
      <p:sp>
        <p:nvSpPr>
          <p:cNvPr id="45" name="PlaceHolder 4"/>
          <p:cNvSpPr>
            <a:spLocks noGrp="1"/>
          </p:cNvSpPr>
          <p:nvPr>
            <p:ph type="dt" idx="25"/>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46" name="PlaceHolder 5"/>
          <p:cNvSpPr>
            <a:spLocks noGrp="1"/>
          </p:cNvSpPr>
          <p:nvPr>
            <p:ph type="ftr" idx="26"/>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47" name="PlaceHolder 6"/>
          <p:cNvSpPr>
            <a:spLocks noGrp="1"/>
          </p:cNvSpPr>
          <p:nvPr>
            <p:ph type="sldNum" idx="27"/>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80ADED32-A030-4F74-82DA-13E8D11DDEE4}"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gteducac.fr/wp-content/uploads/2025/03/PSC-panier_comparatif-CGT.pdf"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7.xml"/><Relationship Id="rId7" Type="http://schemas.openxmlformats.org/officeDocument/2006/relationships/slide" Target="slide3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27.xml"/><Relationship Id="rId4" Type="http://schemas.openxmlformats.org/officeDocument/2006/relationships/slide" Target="slide1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hyperlink" Target="https://cgteducac.fr/wp-content/uploads/2025/03/PSC-panier_comparatif-CGT.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gteducac.fr/wp-content/uploads/2025/03/PSC-panier_comparatif-CGT.pdf" TargetMode="Externa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stimer-ma-cotisation-psc-sante.mgen.fr/simulateur?m=m666rt9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stimer-ma-cotisation-psc-sante.mgen.fr/simulateur?m=m666rt9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stimer-ma-cotisation-psc-sante.mgen.fr/simulateur?m=m666rt9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stimer-ma-cotisation-psc-sante.mgen.fr/simulateur?m=m666rt9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3672335" y="808444"/>
            <a:ext cx="6753960" cy="96876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fr-FR" sz="6000" b="0" strike="noStrike" spc="-1" dirty="0">
                <a:solidFill>
                  <a:srgbClr val="FF0000"/>
                </a:solidFill>
                <a:latin typeface="+mn-lt"/>
              </a:rPr>
              <a:t>PSC</a:t>
            </a:r>
            <a:endParaRPr lang="fr-FR" sz="6000" b="0" strike="noStrike" spc="-1" dirty="0">
              <a:solidFill>
                <a:srgbClr val="000000"/>
              </a:solidFill>
              <a:latin typeface="+mn-lt"/>
            </a:endParaRPr>
          </a:p>
        </p:txBody>
      </p:sp>
      <p:sp>
        <p:nvSpPr>
          <p:cNvPr id="59" name="PlaceHolder 2"/>
          <p:cNvSpPr>
            <a:spLocks noGrp="1"/>
          </p:cNvSpPr>
          <p:nvPr>
            <p:ph type="subTitle"/>
          </p:nvPr>
        </p:nvSpPr>
        <p:spPr>
          <a:xfrm>
            <a:off x="3637234" y="1777203"/>
            <a:ext cx="7187784" cy="3579887"/>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fr-FR" sz="2800" b="0" strike="noStrike" spc="-1" dirty="0">
                <a:solidFill>
                  <a:schemeClr val="dk1"/>
                </a:solidFill>
                <a:latin typeface="+mn-lt"/>
              </a:rPr>
              <a:t>Protection</a:t>
            </a:r>
            <a:endParaRPr lang="fr-FR" sz="2800" b="0" strike="noStrike" spc="-1" dirty="0">
              <a:solidFill>
                <a:srgbClr val="000000"/>
              </a:solidFill>
              <a:latin typeface="+mn-lt"/>
            </a:endParaRPr>
          </a:p>
          <a:p>
            <a:pPr indent="0" defTabSz="914400">
              <a:lnSpc>
                <a:spcPct val="90000"/>
              </a:lnSpc>
              <a:spcBef>
                <a:spcPts val="1001"/>
              </a:spcBef>
              <a:buNone/>
              <a:tabLst>
                <a:tab pos="0" algn="l"/>
              </a:tabLst>
            </a:pPr>
            <a:r>
              <a:rPr lang="fr-FR" sz="2800" b="0" strike="noStrike" spc="-1" dirty="0">
                <a:solidFill>
                  <a:schemeClr val="dk1"/>
                </a:solidFill>
                <a:latin typeface="+mn-lt"/>
              </a:rPr>
              <a:t>Sociale</a:t>
            </a:r>
            <a:endParaRPr lang="fr-FR" sz="2800" b="0" strike="noStrike" spc="-1" dirty="0">
              <a:solidFill>
                <a:srgbClr val="000000"/>
              </a:solidFill>
              <a:latin typeface="+mn-lt"/>
            </a:endParaRPr>
          </a:p>
          <a:p>
            <a:pPr indent="0" defTabSz="914400">
              <a:lnSpc>
                <a:spcPct val="90000"/>
              </a:lnSpc>
              <a:spcBef>
                <a:spcPts val="1001"/>
              </a:spcBef>
              <a:buNone/>
              <a:tabLst>
                <a:tab pos="0" algn="l"/>
              </a:tabLst>
            </a:pPr>
            <a:r>
              <a:rPr lang="fr-FR" sz="2800" b="0" strike="noStrike" spc="-1" dirty="0">
                <a:solidFill>
                  <a:schemeClr val="dk1"/>
                </a:solidFill>
                <a:latin typeface="+mn-lt"/>
              </a:rPr>
              <a:t>Complémentaire</a:t>
            </a:r>
          </a:p>
          <a:p>
            <a:pPr indent="0" defTabSz="914400">
              <a:lnSpc>
                <a:spcPct val="90000"/>
              </a:lnSpc>
              <a:spcBef>
                <a:spcPts val="1001"/>
              </a:spcBef>
              <a:buNone/>
              <a:tabLst>
                <a:tab pos="0" algn="l"/>
              </a:tabLst>
            </a:pPr>
            <a:endParaRPr lang="fr-FR" sz="2800" spc="-1" dirty="0">
              <a:solidFill>
                <a:schemeClr val="dk1"/>
              </a:solidFill>
              <a:latin typeface="+mn-lt"/>
            </a:endParaRPr>
          </a:p>
          <a:p>
            <a:pPr indent="0" defTabSz="914400">
              <a:lnSpc>
                <a:spcPct val="90000"/>
              </a:lnSpc>
              <a:spcBef>
                <a:spcPts val="1001"/>
              </a:spcBef>
              <a:buNone/>
              <a:tabLst>
                <a:tab pos="0" algn="l"/>
              </a:tabLst>
            </a:pPr>
            <a:r>
              <a:rPr lang="fr-FR" sz="3600" b="1" strike="noStrike" spc="-1" dirty="0">
                <a:solidFill>
                  <a:schemeClr val="dk1"/>
                </a:solidFill>
                <a:latin typeface="+mn-lt"/>
              </a:rPr>
              <a:t>Enjeux, mise en œuvre pratique </a:t>
            </a:r>
            <a:br>
              <a:rPr lang="fr-FR" sz="3600" b="1" strike="noStrike" spc="-1" dirty="0">
                <a:solidFill>
                  <a:schemeClr val="dk1"/>
                </a:solidFill>
                <a:latin typeface="+mn-lt"/>
              </a:rPr>
            </a:br>
            <a:r>
              <a:rPr lang="fr-FR" sz="3600" b="1" strike="noStrike" spc="-1" dirty="0">
                <a:solidFill>
                  <a:schemeClr val="dk1"/>
                </a:solidFill>
                <a:latin typeface="+mn-lt"/>
              </a:rPr>
              <a:t>et revendications</a:t>
            </a:r>
            <a:endParaRPr lang="fr-FR" sz="3600" b="1" strike="noStrike" spc="-1" dirty="0">
              <a:solidFill>
                <a:srgbClr val="000000"/>
              </a:solidFill>
              <a:latin typeface="+mn-lt"/>
            </a:endParaRPr>
          </a:p>
        </p:txBody>
      </p:sp>
      <p:pic>
        <p:nvPicPr>
          <p:cNvPr id="60" name="Image 3"/>
          <p:cNvPicPr/>
          <p:nvPr/>
        </p:nvPicPr>
        <p:blipFill>
          <a:blip r:embed="rId2"/>
          <a:stretch/>
        </p:blipFill>
        <p:spPr>
          <a:xfrm>
            <a:off x="1269949" y="1777204"/>
            <a:ext cx="1699560" cy="3065040"/>
          </a:xfrm>
          <a:prstGeom prst="rect">
            <a:avLst/>
          </a:prstGeom>
          <a:noFill/>
          <a:ln w="0">
            <a:noFill/>
          </a:ln>
        </p:spPr>
      </p:pic>
    </p:spTree>
    <p:extLst>
      <p:ext uri="{BB962C8B-B14F-4D97-AF65-F5344CB8AC3E}">
        <p14:creationId xmlns:p14="http://schemas.microsoft.com/office/powerpoint/2010/main" val="281068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03999" y="226080"/>
            <a:ext cx="11436140" cy="1265156"/>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a:solidFill>
                  <a:srgbClr val="C9211E"/>
                </a:solidFill>
              </a:rPr>
              <a:t> </a:t>
            </a:r>
          </a:p>
        </p:txBody>
      </p:sp>
      <p:sp>
        <p:nvSpPr>
          <p:cNvPr id="3" name="ZoneTexte 2"/>
          <p:cNvSpPr txBox="1"/>
          <p:nvPr/>
        </p:nvSpPr>
        <p:spPr>
          <a:xfrm>
            <a:off x="1126404" y="374158"/>
            <a:ext cx="9735560" cy="735245"/>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Calcul cotisations </a:t>
            </a:r>
            <a:r>
              <a:rPr lang="fr-FR" sz="3600" b="1" i="0" u="none" strike="noStrike" kern="1200" cap="none" dirty="0" err="1">
                <a:ln>
                  <a:noFill/>
                </a:ln>
                <a:solidFill>
                  <a:srgbClr val="C9211E"/>
                </a:solidFill>
                <a:highlight>
                  <a:scrgbClr r="0" g="0" b="0">
                    <a:alpha val="0"/>
                  </a:scrgbClr>
                </a:highlight>
                <a:ea typeface="Noto Sans CJK SC" pitchFamily="2"/>
                <a:cs typeface="Noto Sans Devanagari" pitchFamily="2"/>
              </a:rPr>
              <a:t>actif·ves</a:t>
            </a:r>
            <a:endPar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endParaRPr>
          </a:p>
        </p:txBody>
      </p:sp>
      <p:sp>
        <p:nvSpPr>
          <p:cNvPr id="4" name="Forme libre 3"/>
          <p:cNvSpPr/>
          <p:nvPr/>
        </p:nvSpPr>
        <p:spPr>
          <a:xfrm>
            <a:off x="1047238" y="1257480"/>
            <a:ext cx="2674439" cy="4683336"/>
          </a:xfrm>
          <a:custGeom>
            <a:avLst/>
            <a:gdLst/>
            <a:ahLst/>
            <a:cxnLst>
              <a:cxn ang="3cd4">
                <a:pos x="hc" y="t"/>
              </a:cxn>
              <a:cxn ang="cd2">
                <a:pos x="l" y="vc"/>
              </a:cxn>
              <a:cxn ang="cd4">
                <a:pos x="hc" y="b"/>
              </a:cxn>
              <a:cxn ang="0">
                <a:pos x="r" y="vc"/>
              </a:cxn>
            </a:cxnLst>
            <a:rect l="l" t="t" r="r" b="b"/>
            <a:pathLst>
              <a:path w="5894" h="9733">
                <a:moveTo>
                  <a:pt x="0" y="0"/>
                </a:moveTo>
                <a:lnTo>
                  <a:pt x="5894" y="0"/>
                </a:lnTo>
                <a:lnTo>
                  <a:pt x="5894" y="9733"/>
                </a:lnTo>
                <a:lnTo>
                  <a:pt x="0" y="9733"/>
                </a:lnTo>
                <a:close/>
              </a:path>
            </a:pathLst>
          </a:custGeom>
          <a:blipFill>
            <a:blip r:embed="rId2"/>
            <a:stretch>
              <a:fillRect/>
            </a:stretch>
          </a:blipFill>
          <a:ln>
            <a:noFill/>
            <a:prstDash val="solid"/>
          </a:ln>
        </p:spPr>
        <p:txBody>
          <a:bodyPr wrap="square" lIns="90000" tIns="45000" rIns="90000" bIns="45000" anchorCtr="0" compatLnSpc="0"/>
          <a:lstStyle/>
          <a:p>
            <a:pPr marL="0" marR="0" lvl="0" indent="0" hangingPunct="0">
              <a:lnSpc>
                <a:spcPct val="100000"/>
              </a:lnSpc>
              <a:spcBef>
                <a:spcPts val="0"/>
              </a:spcBef>
              <a:spcAft>
                <a:spcPts val="0"/>
              </a:spcAft>
              <a:buNone/>
              <a:tabLst/>
            </a:pPr>
            <a:endParaRPr lang="fr-FR" sz="1600" b="0" i="0" u="none" strike="noStrike" kern="1200" cap="none">
              <a:ln>
                <a:noFill/>
              </a:ln>
              <a:latin typeface="Liberation Sans" pitchFamily="18"/>
              <a:ea typeface="Noto Sans CJK SC" pitchFamily="2"/>
              <a:cs typeface="Noto Sans Devanagari" pitchFamily="2"/>
            </a:endParaRPr>
          </a:p>
        </p:txBody>
      </p:sp>
      <p:sp>
        <p:nvSpPr>
          <p:cNvPr id="5" name="ZoneTexte 4"/>
          <p:cNvSpPr txBox="1"/>
          <p:nvPr/>
        </p:nvSpPr>
        <p:spPr>
          <a:xfrm>
            <a:off x="4113272" y="1706360"/>
            <a:ext cx="7265928" cy="3785575"/>
          </a:xfrm>
          <a:prstGeom prst="rect">
            <a:avLst/>
          </a:prstGeom>
          <a:noFill/>
          <a:ln>
            <a:noFill/>
          </a:ln>
        </p:spPr>
        <p:txBody>
          <a:bodyPr vert="horz" lIns="0" tIns="0" rIns="0" bIns="0" anchor="ctr" anchorCtr="1"/>
          <a:lstStyle/>
          <a:p>
            <a:pPr marL="0" marR="0" lvl="0" indent="0" algn="just" rtl="0" hangingPunct="0">
              <a:buNone/>
              <a:tabLst/>
            </a:pPr>
            <a:r>
              <a:rPr lang="fr-FR" sz="1800" b="0" i="0" u="none" strike="noStrike" kern="1200" cap="none" dirty="0">
                <a:ln>
                  <a:noFill/>
                </a:ln>
                <a:highlight>
                  <a:scrgbClr r="0" g="0" b="0">
                    <a:alpha val="0"/>
                  </a:scrgbClr>
                </a:highlight>
                <a:ea typeface="Noto Sans CJK SC" pitchFamily="2"/>
                <a:cs typeface="Noto Sans Devanagari" pitchFamily="2"/>
              </a:rPr>
              <a:t>Pour le MEN, </a:t>
            </a:r>
            <a:r>
              <a:rPr lang="fr-FR" sz="1800" b="1" i="0" u="none" strike="noStrike" kern="1200" cap="none" dirty="0">
                <a:ln>
                  <a:noFill/>
                </a:ln>
                <a:highlight>
                  <a:scrgbClr r="0" g="0" b="0">
                    <a:alpha val="0"/>
                  </a:scrgbClr>
                </a:highlight>
                <a:ea typeface="Noto Sans CJK SC" pitchFamily="2"/>
                <a:cs typeface="Noto Sans Devanagari" pitchFamily="2"/>
              </a:rPr>
              <a:t>la cotisation d’équilibre a été fixée à </a:t>
            </a:r>
            <a:r>
              <a:rPr lang="fr-FR" sz="1800" b="1" i="0" u="none" strike="noStrike" kern="1200" cap="none" dirty="0">
                <a:ln>
                  <a:noFill/>
                </a:ln>
                <a:solidFill>
                  <a:srgbClr val="C00000"/>
                </a:solidFill>
                <a:highlight>
                  <a:scrgbClr r="0" g="0" b="0">
                    <a:alpha val="0"/>
                  </a:scrgbClr>
                </a:highlight>
                <a:ea typeface="Noto Sans CJK SC" pitchFamily="2"/>
                <a:cs typeface="Noto Sans Devanagari" pitchFamily="2"/>
              </a:rPr>
              <a:t>75,4 euros </a:t>
            </a:r>
            <a:r>
              <a:rPr lang="fr-FR" sz="1800" b="1" i="0" u="none" strike="noStrike" kern="1200" cap="none" dirty="0">
                <a:ln>
                  <a:noFill/>
                </a:ln>
                <a:highlight>
                  <a:scrgbClr r="0" g="0" b="0">
                    <a:alpha val="0"/>
                  </a:scrgbClr>
                </a:highlight>
                <a:ea typeface="Noto Sans CJK SC" pitchFamily="2"/>
                <a:cs typeface="Noto Sans Devanagari" pitchFamily="2"/>
              </a:rPr>
              <a:t>en 2026</a:t>
            </a:r>
            <a:r>
              <a:rPr lang="fr-FR" sz="1800" b="0" i="0" u="none" strike="noStrike" kern="1200" cap="none" dirty="0">
                <a:ln>
                  <a:noFill/>
                </a:ln>
                <a:highlight>
                  <a:scrgbClr r="0" g="0" b="0">
                    <a:alpha val="0"/>
                  </a:scrgbClr>
                </a:highlight>
                <a:ea typeface="Noto Sans CJK SC" pitchFamily="2"/>
                <a:cs typeface="Noto Sans Devanagari" pitchFamily="2"/>
              </a:rPr>
              <a:t>.</a:t>
            </a:r>
          </a:p>
          <a:p>
            <a:pPr marL="0" marR="0" lvl="0" indent="0" algn="just" rtl="0" hangingPunct="0">
              <a:buNone/>
              <a:tabLst/>
            </a:pPr>
            <a:endParaRPr lang="fr-FR" sz="1800" b="0" i="0" u="none" strike="noStrike" kern="1200" cap="none" dirty="0">
              <a:ln>
                <a:noFill/>
              </a:ln>
              <a:highlight>
                <a:scrgbClr r="0" g="0" b="0">
                  <a:alpha val="0"/>
                </a:scrgbClr>
              </a:highlight>
              <a:ea typeface="Noto Sans CJK SC" pitchFamily="2"/>
              <a:cs typeface="Noto Sans Devanagari" pitchFamily="2"/>
            </a:endParaRPr>
          </a:p>
          <a:p>
            <a:pPr marL="0" marR="0" lvl="0" indent="0" algn="just" rtl="0" hangingPunct="0">
              <a:buNone/>
              <a:tabLst/>
            </a:pPr>
            <a:r>
              <a:rPr lang="fr-FR" sz="1800" i="1" u="none" strike="noStrike" kern="1200" cap="none" dirty="0">
                <a:ln>
                  <a:noFill/>
                </a:ln>
                <a:highlight>
                  <a:scrgbClr r="0" g="0" b="0">
                    <a:alpha val="0"/>
                  </a:scrgbClr>
                </a:highlight>
                <a:ea typeface="Noto Sans CJK SC" pitchFamily="2"/>
                <a:cs typeface="Liberation Serif" pitchFamily="18"/>
              </a:rPr>
              <a:t>La cotisation d’équilibre représente la cotisation moyenne par </a:t>
            </a:r>
            <a:r>
              <a:rPr lang="fr-FR" sz="1800" i="1" u="none" strike="noStrike" kern="1200" cap="none" dirty="0" err="1">
                <a:ln>
                  <a:noFill/>
                </a:ln>
                <a:highlight>
                  <a:scrgbClr r="0" g="0" b="0">
                    <a:alpha val="0"/>
                  </a:scrgbClr>
                </a:highlight>
                <a:ea typeface="Noto Sans CJK SC" pitchFamily="2"/>
                <a:cs typeface="Liberation Serif" pitchFamily="18"/>
              </a:rPr>
              <a:t>agent∙e</a:t>
            </a:r>
            <a:r>
              <a:rPr lang="fr-FR" sz="1800" i="1" u="none" strike="noStrike" kern="1200" cap="none" dirty="0">
                <a:ln>
                  <a:noFill/>
                </a:ln>
                <a:highlight>
                  <a:scrgbClr r="0" g="0" b="0">
                    <a:alpha val="0"/>
                  </a:scrgbClr>
                </a:highlight>
                <a:ea typeface="Noto Sans CJK SC" pitchFamily="2"/>
                <a:cs typeface="Liberation Serif" pitchFamily="18"/>
              </a:rPr>
              <a:t> pour obtenir un équilibre financier du système.</a:t>
            </a:r>
          </a:p>
          <a:p>
            <a:pPr algn="just" hangingPunct="0"/>
            <a:endParaRPr lang="fr-FR" dirty="0">
              <a:highlight>
                <a:scrgbClr r="0" g="0" b="0">
                  <a:alpha val="0"/>
                </a:scrgbClr>
              </a:highlight>
              <a:ea typeface="Noto Sans CJK SC" pitchFamily="2"/>
              <a:cs typeface="Noto Sans Devanagari" pitchFamily="2"/>
            </a:endParaRPr>
          </a:p>
          <a:p>
            <a:pPr algn="just" hangingPunct="0"/>
            <a:r>
              <a:rPr lang="fr-FR" b="1" dirty="0">
                <a:highlight>
                  <a:scrgbClr r="0" g="0" b="0">
                    <a:alpha val="0"/>
                  </a:scrgbClr>
                </a:highlight>
                <a:ea typeface="Noto Sans CJK SC" pitchFamily="2"/>
                <a:cs typeface="Noto Sans Devanagari" pitchFamily="2"/>
              </a:rPr>
              <a:t>La cotisation </a:t>
            </a:r>
            <a:r>
              <a:rPr lang="fr-FR" b="1" dirty="0" err="1">
                <a:highlight>
                  <a:scrgbClr r="0" g="0" b="0">
                    <a:alpha val="0"/>
                  </a:scrgbClr>
                </a:highlight>
                <a:ea typeface="Noto Sans CJK SC" pitchFamily="2"/>
                <a:cs typeface="Noto Sans Devanagari" pitchFamily="2"/>
              </a:rPr>
              <a:t>du∙de</a:t>
            </a:r>
            <a:r>
              <a:rPr lang="fr-FR" b="1" dirty="0">
                <a:highlight>
                  <a:scrgbClr r="0" g="0" b="0">
                    <a:alpha val="0"/>
                  </a:scrgbClr>
                </a:highlight>
                <a:ea typeface="Noto Sans CJK SC" pitchFamily="2"/>
                <a:cs typeface="Noto Sans Devanagari" pitchFamily="2"/>
              </a:rPr>
              <a:t> la bénéficiaire </a:t>
            </a:r>
            <a:r>
              <a:rPr lang="fr-FR" b="1" dirty="0" err="1">
                <a:highlight>
                  <a:scrgbClr r="0" g="0" b="0">
                    <a:alpha val="0"/>
                  </a:scrgbClr>
                </a:highlight>
                <a:ea typeface="Noto Sans CJK SC" pitchFamily="2"/>
                <a:cs typeface="Noto Sans Devanagari" pitchFamily="2"/>
              </a:rPr>
              <a:t>actif∙ve</a:t>
            </a:r>
            <a:r>
              <a:rPr lang="fr-FR" b="1" dirty="0">
                <a:highlight>
                  <a:scrgbClr r="0" g="0" b="0">
                    <a:alpha val="0"/>
                  </a:scrgbClr>
                </a:highlight>
                <a:ea typeface="Noto Sans CJK SC" pitchFamily="2"/>
                <a:cs typeface="Noto Sans Devanagari" pitchFamily="2"/>
              </a:rPr>
              <a:t> se décompose en trois parts : </a:t>
            </a:r>
          </a:p>
          <a:p>
            <a:pPr marL="285750" indent="-285750" algn="just" hangingPunct="0">
              <a:buFontTx/>
              <a:buChar char="-"/>
            </a:pPr>
            <a:r>
              <a:rPr lang="fr-FR" dirty="0">
                <a:highlight>
                  <a:scrgbClr r="0" g="0" b="0">
                    <a:alpha val="0"/>
                  </a:scrgbClr>
                </a:highlight>
                <a:ea typeface="Noto Sans CJK SC" pitchFamily="2"/>
                <a:cs typeface="Noto Sans Devanagari" pitchFamily="2"/>
              </a:rPr>
              <a:t>Part employeur à hauteur de 50%</a:t>
            </a:r>
          </a:p>
          <a:p>
            <a:pPr marL="285750" indent="-285750" algn="just" hangingPunct="0">
              <a:buFontTx/>
              <a:buChar char="-"/>
            </a:pPr>
            <a:r>
              <a:rPr lang="fr-FR" dirty="0">
                <a:highlight>
                  <a:scrgbClr r="0" g="0" b="0">
                    <a:alpha val="0"/>
                  </a:scrgbClr>
                </a:highlight>
                <a:ea typeface="Noto Sans CJK SC" pitchFamily="2"/>
                <a:cs typeface="Noto Sans Devanagari" pitchFamily="2"/>
              </a:rPr>
              <a:t>Part forfaitaire </a:t>
            </a:r>
            <a:r>
              <a:rPr lang="fr-FR" dirty="0" err="1">
                <a:highlight>
                  <a:scrgbClr r="0" g="0" b="0">
                    <a:alpha val="0"/>
                  </a:scrgbClr>
                </a:highlight>
                <a:ea typeface="Noto Sans CJK SC" pitchFamily="2"/>
                <a:cs typeface="Noto Sans Devanagari" pitchFamily="2"/>
              </a:rPr>
              <a:t>agent·e</a:t>
            </a:r>
            <a:endParaRPr lang="fr-FR" dirty="0">
              <a:highlight>
                <a:scrgbClr r="0" g="0" b="0">
                  <a:alpha val="0"/>
                </a:scrgbClr>
              </a:highlight>
              <a:ea typeface="Noto Sans CJK SC" pitchFamily="2"/>
              <a:cs typeface="Noto Sans Devanagari" pitchFamily="2"/>
            </a:endParaRPr>
          </a:p>
          <a:p>
            <a:pPr marL="285750" indent="-285750" algn="just" hangingPunct="0">
              <a:buFontTx/>
              <a:buChar char="-"/>
            </a:pPr>
            <a:r>
              <a:rPr lang="fr-FR" dirty="0">
                <a:highlight>
                  <a:scrgbClr r="0" g="0" b="0">
                    <a:alpha val="0"/>
                  </a:scrgbClr>
                </a:highlight>
                <a:ea typeface="Noto Sans CJK SC" pitchFamily="2"/>
                <a:cs typeface="Noto Sans Devanagari" pitchFamily="2"/>
              </a:rPr>
              <a:t>Part solidaire </a:t>
            </a:r>
            <a:r>
              <a:rPr lang="fr-FR" dirty="0" err="1">
                <a:highlight>
                  <a:scrgbClr r="0" g="0" b="0">
                    <a:alpha val="0"/>
                  </a:scrgbClr>
                </a:highlight>
                <a:ea typeface="Noto Sans CJK SC" pitchFamily="2"/>
                <a:cs typeface="Noto Sans Devanagari" pitchFamily="2"/>
              </a:rPr>
              <a:t>agent·e</a:t>
            </a:r>
            <a:r>
              <a:rPr lang="fr-FR" dirty="0">
                <a:highlight>
                  <a:scrgbClr r="0" g="0" b="0">
                    <a:alpha val="0"/>
                  </a:scrgbClr>
                </a:highlight>
                <a:ea typeface="Noto Sans CJK SC" pitchFamily="2"/>
                <a:cs typeface="Noto Sans Devanagari" pitchFamily="2"/>
              </a:rPr>
              <a:t> qui est fonction des revenus de l’</a:t>
            </a:r>
            <a:r>
              <a:rPr lang="fr-FR" dirty="0" err="1">
                <a:highlight>
                  <a:scrgbClr r="0" g="0" b="0">
                    <a:alpha val="0"/>
                  </a:scrgbClr>
                </a:highlight>
                <a:ea typeface="Noto Sans CJK SC" pitchFamily="2"/>
                <a:cs typeface="Noto Sans Devanagari" pitchFamily="2"/>
              </a:rPr>
              <a:t>agent∙e</a:t>
            </a:r>
            <a:endParaRPr lang="fr-FR" dirty="0">
              <a:highlight>
                <a:scrgbClr r="0" g="0" b="0">
                  <a:alpha val="0"/>
                </a:scrgbClr>
              </a:highlight>
              <a:ea typeface="Noto Sans CJK SC" pitchFamily="2"/>
              <a:cs typeface="Noto Sans Devanagari" pitchFamily="2"/>
            </a:endParaRPr>
          </a:p>
          <a:p>
            <a:pPr marL="0" marR="0" lvl="0" indent="0" algn="just" rtl="0" hangingPunct="0">
              <a:buNone/>
              <a:tabLst/>
            </a:pPr>
            <a:endParaRPr lang="fr-FR" sz="1800" b="1" i="0" u="none" strike="noStrike" kern="1200" cap="none" dirty="0">
              <a:ln>
                <a:noFill/>
              </a:ln>
              <a:highlight>
                <a:scrgbClr r="0" g="0" b="0">
                  <a:alpha val="0"/>
                </a:scrgbClr>
              </a:highlight>
              <a:ea typeface="Noto Sans CJK SC" pitchFamily="2"/>
              <a:cs typeface="Liberation Serif" pitchFamily="18"/>
            </a:endParaRPr>
          </a:p>
        </p:txBody>
      </p:sp>
      <p:pic>
        <p:nvPicPr>
          <p:cNvPr id="6" name="Image 1"/>
          <p:cNvPicPr/>
          <p:nvPr/>
        </p:nvPicPr>
        <p:blipFill>
          <a:blip r:embed="rId3"/>
          <a:stretch/>
        </p:blipFill>
        <p:spPr>
          <a:xfrm>
            <a:off x="11227605" y="5471169"/>
            <a:ext cx="510279" cy="919966"/>
          </a:xfrm>
          <a:prstGeom prst="rect">
            <a:avLst/>
          </a:prstGeom>
          <a:noFill/>
          <a:ln w="0">
            <a:noFill/>
          </a:ln>
        </p:spPr>
      </p:pic>
    </p:spTree>
    <p:extLst>
      <p:ext uri="{BB962C8B-B14F-4D97-AF65-F5344CB8AC3E}">
        <p14:creationId xmlns:p14="http://schemas.microsoft.com/office/powerpoint/2010/main" val="422917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5599" y="656945"/>
            <a:ext cx="9482400" cy="725184"/>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200" b="1" i="0" u="none" strike="noStrike" kern="1200" cap="none" dirty="0">
                <a:ln>
                  <a:noFill/>
                </a:ln>
                <a:solidFill>
                  <a:srgbClr val="C9211E"/>
                </a:solidFill>
                <a:highlight>
                  <a:scrgbClr r="0" g="0" b="0">
                    <a:alpha val="0"/>
                  </a:scrgbClr>
                </a:highlight>
                <a:ea typeface="Noto Sans CJK SC" pitchFamily="2"/>
                <a:cs typeface="Noto Sans Devanagari" pitchFamily="2"/>
              </a:rPr>
              <a:t>Deux fonds de solidarité complémentaires</a:t>
            </a:r>
          </a:p>
        </p:txBody>
      </p:sp>
      <p:sp>
        <p:nvSpPr>
          <p:cNvPr id="6" name="ZoneTexte 5"/>
          <p:cNvSpPr txBox="1"/>
          <p:nvPr/>
        </p:nvSpPr>
        <p:spPr>
          <a:xfrm>
            <a:off x="1347312" y="1450108"/>
            <a:ext cx="9320687" cy="3583709"/>
          </a:xfrm>
          <a:prstGeom prst="rect">
            <a:avLst/>
          </a:prstGeom>
          <a:noFill/>
          <a:ln>
            <a:noFill/>
          </a:ln>
        </p:spPr>
        <p:txBody>
          <a:bodyPr vert="horz" lIns="0" tIns="0" rIns="0" bIns="0" anchor="ctr" anchorCtr="1"/>
          <a:lstStyle/>
          <a:p>
            <a:pPr algn="just" hangingPunct="0">
              <a:buSzPct val="45000"/>
            </a:pPr>
            <a:r>
              <a:rPr lang="fr-FR" sz="2000" b="1" spc="-1" dirty="0">
                <a:solidFill>
                  <a:schemeClr val="dk1"/>
                </a:solidFill>
                <a:ea typeface="Times New Roman"/>
              </a:rPr>
              <a:t>Deux fonds de solidarité viennent compléter le dispositif : </a:t>
            </a:r>
          </a:p>
          <a:p>
            <a:pPr algn="just" hangingPunct="0">
              <a:buSzPct val="45000"/>
            </a:pPr>
            <a:endParaRPr lang="fr-FR" sz="2400" b="1" spc="-1" dirty="0">
              <a:solidFill>
                <a:schemeClr val="dk1"/>
              </a:solidFill>
            </a:endParaRPr>
          </a:p>
          <a:p>
            <a:pPr marL="342900" indent="-342900" algn="just">
              <a:buFont typeface="Arial" panose="020B0604020202020204" pitchFamily="34" charset="0"/>
              <a:buChar char="•"/>
            </a:pPr>
            <a:r>
              <a:rPr lang="fr-FR" sz="2400" b="1" spc="-1" dirty="0">
                <a:solidFill>
                  <a:srgbClr val="C00000"/>
                </a:solidFill>
              </a:rPr>
              <a:t>Fonds d’accompagnement social </a:t>
            </a:r>
            <a:r>
              <a:rPr lang="fr-FR" sz="2400" b="1" spc="-1" dirty="0">
                <a:solidFill>
                  <a:schemeClr val="dk1"/>
                </a:solidFill>
              </a:rPr>
              <a:t>(2%) : </a:t>
            </a:r>
            <a:r>
              <a:rPr lang="fr-FR" dirty="0"/>
              <a:t>cette cotisation a vocation à financer des prestations d’action sociale (sur conditions de ressources) en lien avec l’état de santé à destination des </a:t>
            </a:r>
            <a:r>
              <a:rPr lang="fr-FR" dirty="0" err="1"/>
              <a:t>adhérent∙es</a:t>
            </a:r>
            <a:r>
              <a:rPr lang="fr-FR" dirty="0"/>
              <a:t> (allocation handicap, dépendance, aides frais équipements médicaux spécifiques etc.)</a:t>
            </a:r>
          </a:p>
          <a:p>
            <a:pPr marL="342900" indent="-342900" algn="just">
              <a:buFont typeface="Arial" panose="020B0604020202020204" pitchFamily="34" charset="0"/>
              <a:buChar char="•"/>
            </a:pPr>
            <a:endParaRPr lang="fr-FR" sz="2400" b="1" spc="-1" dirty="0">
              <a:solidFill>
                <a:schemeClr val="dk1"/>
              </a:solidFill>
            </a:endParaRPr>
          </a:p>
          <a:p>
            <a:pPr marL="342900" indent="-342900" algn="just">
              <a:buFont typeface="Arial" panose="020B0604020202020204" pitchFamily="34" charset="0"/>
              <a:buChar char="•"/>
            </a:pPr>
            <a:r>
              <a:rPr lang="fr-FR" sz="2400" b="1" spc="-1" dirty="0">
                <a:solidFill>
                  <a:srgbClr val="C00000"/>
                </a:solidFill>
              </a:rPr>
              <a:t>Fonds d’aide à destination des </a:t>
            </a:r>
            <a:r>
              <a:rPr lang="fr-FR" sz="2400" b="1" spc="-1" dirty="0" err="1">
                <a:solidFill>
                  <a:srgbClr val="C00000"/>
                </a:solidFill>
              </a:rPr>
              <a:t>retraité·es</a:t>
            </a:r>
            <a:r>
              <a:rPr lang="fr-FR" sz="2400" b="1" spc="-1" dirty="0">
                <a:solidFill>
                  <a:srgbClr val="C00000"/>
                </a:solidFill>
              </a:rPr>
              <a:t> </a:t>
            </a:r>
            <a:r>
              <a:rPr lang="fr-FR" sz="2400" b="1" spc="-1" dirty="0">
                <a:solidFill>
                  <a:schemeClr val="dk1"/>
                </a:solidFill>
              </a:rPr>
              <a:t>(3%) : </a:t>
            </a:r>
            <a:r>
              <a:rPr lang="fr-FR" dirty="0"/>
              <a:t>cette cotisation a pour but de prendre en charge une part des cotisations des bénéficiaires </a:t>
            </a:r>
            <a:r>
              <a:rPr lang="fr-FR" dirty="0" err="1"/>
              <a:t>retraité∙es</a:t>
            </a:r>
            <a:r>
              <a:rPr lang="fr-FR" dirty="0"/>
              <a:t> en tenant compte de leurs ressources, dans une logique d’action sociale ciblée.</a:t>
            </a:r>
            <a:endParaRPr lang="fr-FR" sz="2400" spc="-1" dirty="0"/>
          </a:p>
        </p:txBody>
      </p:sp>
      <p:pic>
        <p:nvPicPr>
          <p:cNvPr id="7" name="Image 1"/>
          <p:cNvPicPr/>
          <p:nvPr/>
        </p:nvPicPr>
        <p:blipFill>
          <a:blip r:embed="rId2"/>
          <a:stretch/>
        </p:blipFill>
        <p:spPr>
          <a:xfrm>
            <a:off x="11292260" y="5489642"/>
            <a:ext cx="510279" cy="919966"/>
          </a:xfrm>
          <a:prstGeom prst="rect">
            <a:avLst/>
          </a:prstGeom>
          <a:noFill/>
          <a:ln w="0">
            <a:noFill/>
          </a:ln>
        </p:spPr>
      </p:pic>
      <p:sp>
        <p:nvSpPr>
          <p:cNvPr id="11" name="Rectangle 10"/>
          <p:cNvSpPr/>
          <p:nvPr/>
        </p:nvSpPr>
        <p:spPr>
          <a:xfrm>
            <a:off x="2392218" y="5415990"/>
            <a:ext cx="7509163" cy="923330"/>
          </a:xfrm>
          <a:prstGeom prst="rect">
            <a:avLst/>
          </a:prstGeom>
        </p:spPr>
        <p:txBody>
          <a:bodyPr wrap="square">
            <a:spAutoFit/>
          </a:bodyPr>
          <a:lstStyle/>
          <a:p>
            <a:pPr algn="just"/>
            <a:r>
              <a:rPr lang="fr-FR" i="1" dirty="0"/>
              <a:t>Ces deux fonds ne sont pas inclus dans la cotisation d’équilibre et </a:t>
            </a:r>
            <a:r>
              <a:rPr lang="fr-FR" b="1" i="1" dirty="0"/>
              <a:t>ils ne sont financés que par les cotisations des bénéficiaires. </a:t>
            </a:r>
            <a:r>
              <a:rPr lang="fr-FR" i="1" dirty="0"/>
              <a:t>C’est donc aux </a:t>
            </a:r>
            <a:r>
              <a:rPr lang="fr-FR" i="1" dirty="0" err="1"/>
              <a:t>agent∙es</a:t>
            </a:r>
            <a:r>
              <a:rPr lang="fr-FR" i="1" dirty="0"/>
              <a:t> via leurs </a:t>
            </a:r>
            <a:r>
              <a:rPr lang="fr-FR" i="1" dirty="0" err="1"/>
              <a:t>représentant∙es</a:t>
            </a:r>
            <a:r>
              <a:rPr lang="fr-FR" i="1" dirty="0"/>
              <a:t> de décider des modalités de leur attribution ! </a:t>
            </a:r>
            <a:endParaRPr lang="fr-FR" i="1" dirty="0">
              <a:highlight>
                <a:scrgbClr r="0" g="0" b="0">
                  <a:alpha val="0"/>
                </a:scrgbClr>
              </a:highlight>
              <a:ea typeface="Noto Sans CJK SC" pitchFamily="2"/>
              <a:cs typeface="Noto Sans Devanagari" pitchFamily="2"/>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759" y="5330077"/>
            <a:ext cx="1032897" cy="1009243"/>
          </a:xfrm>
          <a:prstGeom prst="rect">
            <a:avLst/>
          </a:prstGeom>
        </p:spPr>
      </p:pic>
    </p:spTree>
    <p:extLst>
      <p:ext uri="{BB962C8B-B14F-4D97-AF65-F5344CB8AC3E}">
        <p14:creationId xmlns:p14="http://schemas.microsoft.com/office/powerpoint/2010/main" val="252084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503999" y="226080"/>
            <a:ext cx="9071640" cy="9464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a:solidFill>
                  <a:srgbClr val="C9211E"/>
                </a:solidFill>
              </a:rPr>
              <a:t> </a:t>
            </a:r>
          </a:p>
        </p:txBody>
      </p:sp>
      <p:sp>
        <p:nvSpPr>
          <p:cNvPr id="7" name="ZoneTexte 6"/>
          <p:cNvSpPr txBox="1"/>
          <p:nvPr/>
        </p:nvSpPr>
        <p:spPr>
          <a:xfrm>
            <a:off x="503999" y="699300"/>
            <a:ext cx="11115346" cy="1001880"/>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Attention : des limites </a:t>
            </a:r>
          </a:p>
          <a:p>
            <a:pPr marL="0" marR="0" lvl="0" indent="0" algn="ctr" rtl="0" hangingPunct="0">
              <a:lnSpc>
                <a:spcPct val="100000"/>
              </a:lnSpc>
              <a:spcBef>
                <a:spcPts val="0"/>
              </a:spcBef>
              <a:spcAft>
                <a:spcPts val="0"/>
              </a:spcAft>
              <a:buNone/>
              <a:tabLst/>
            </a:pP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au financement de la solidarité </a:t>
            </a:r>
          </a:p>
        </p:txBody>
      </p:sp>
      <p:sp>
        <p:nvSpPr>
          <p:cNvPr id="8" name="ZoneTexte 7"/>
          <p:cNvSpPr txBox="1"/>
          <p:nvPr/>
        </p:nvSpPr>
        <p:spPr>
          <a:xfrm>
            <a:off x="1171822" y="2250716"/>
            <a:ext cx="8138432" cy="2077517"/>
          </a:xfrm>
          <a:prstGeom prst="rect">
            <a:avLst/>
          </a:prstGeom>
          <a:noFill/>
          <a:ln>
            <a:noFill/>
          </a:ln>
        </p:spPr>
        <p:txBody>
          <a:bodyPr vert="horz" lIns="0" tIns="0" rIns="0" bIns="0" anchor="ctr" anchorCtr="1"/>
          <a:lstStyle/>
          <a:p>
            <a:pPr algn="just" hangingPunct="0">
              <a:buSzPct val="45000"/>
            </a:pPr>
            <a:r>
              <a:rPr lang="fr-FR" sz="2400" b="1" spc="-1" dirty="0">
                <a:solidFill>
                  <a:schemeClr val="dk1"/>
                </a:solidFill>
                <a:ea typeface="Times New Roman"/>
              </a:rPr>
              <a:t>Plafonnement des cotisations à </a:t>
            </a:r>
            <a:r>
              <a:rPr lang="fr-FR" sz="2400" b="1" spc="-1" dirty="0">
                <a:solidFill>
                  <a:srgbClr val="FF0000"/>
                </a:solidFill>
                <a:ea typeface="Times New Roman"/>
              </a:rPr>
              <a:t>3925€ bruts mensuels </a:t>
            </a:r>
            <a:r>
              <a:rPr lang="fr-FR" sz="2400" spc="-1" dirty="0">
                <a:ea typeface="Times New Roman"/>
              </a:rPr>
              <a:t>(plafond sécurité sociale 2025), ce qui prive d’une partie de ressources sur les hauts salaires!</a:t>
            </a:r>
            <a:endParaRPr lang="fr-FR" sz="2400" spc="-1" dirty="0"/>
          </a:p>
          <a:p>
            <a:pPr marL="0" marR="0" lvl="0" indent="0" algn="just" rtl="0" hangingPunct="0">
              <a:buSzPct val="45000"/>
              <a:tabLst/>
            </a:pPr>
            <a:endParaRPr lang="fr-FR" sz="1800" b="0" i="0" u="none" strike="noStrike" kern="1200" cap="none" dirty="0">
              <a:ln>
                <a:noFill/>
              </a:ln>
              <a:highlight>
                <a:scrgbClr r="0" g="0" b="0">
                  <a:alpha val="0"/>
                </a:scrgbClr>
              </a:highlight>
              <a:ea typeface="Noto Sans CJK SC" pitchFamily="2"/>
              <a:cs typeface="Noto Sans Devanagari" pitchFamily="2"/>
            </a:endParaRPr>
          </a:p>
          <a:p>
            <a:pPr marL="0" marR="0" lvl="0" indent="0" algn="just" rtl="0" hangingPunct="0">
              <a:buSzPct val="45000"/>
              <a:tabLst/>
            </a:pPr>
            <a:r>
              <a:rPr lang="fr-FR" sz="2400" b="0" i="0" u="none" strike="noStrike" kern="1200" cap="none" dirty="0">
                <a:ln>
                  <a:noFill/>
                </a:ln>
                <a:highlight>
                  <a:scrgbClr r="0" g="0" b="0">
                    <a:alpha val="0"/>
                  </a:scrgbClr>
                </a:highlight>
                <a:ea typeface="Noto Sans CJK SC" pitchFamily="2"/>
                <a:cs typeface="Noto Sans Devanagari" pitchFamily="2"/>
              </a:rPr>
              <a:t>La </a:t>
            </a:r>
            <a:r>
              <a:rPr lang="fr-FR" sz="2400" b="1" i="0" u="none" strike="noStrike" kern="1200" cap="none" dirty="0">
                <a:ln>
                  <a:noFill/>
                </a:ln>
                <a:highlight>
                  <a:scrgbClr r="0" g="0" b="0">
                    <a:alpha val="0"/>
                  </a:scrgbClr>
                </a:highlight>
                <a:ea typeface="Noto Sans CJK SC" pitchFamily="2"/>
                <a:cs typeface="Noto Sans Devanagari" pitchFamily="2"/>
              </a:rPr>
              <a:t>part forfaitaire </a:t>
            </a:r>
            <a:r>
              <a:rPr lang="fr-FR" sz="2400" b="0" i="0" u="none" strike="noStrike" kern="1200" cap="none" dirty="0">
                <a:ln>
                  <a:noFill/>
                </a:ln>
                <a:highlight>
                  <a:scrgbClr r="0" g="0" b="0">
                    <a:alpha val="0"/>
                  </a:scrgbClr>
                </a:highlight>
                <a:ea typeface="Noto Sans CJK SC" pitchFamily="2"/>
                <a:cs typeface="Noto Sans Devanagari" pitchFamily="2"/>
              </a:rPr>
              <a:t>limite également la solidarité entre les actifs.</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03294">
            <a:off x="9589211" y="2280293"/>
            <a:ext cx="1865376" cy="1865376"/>
          </a:xfrm>
          <a:prstGeom prst="rect">
            <a:avLst/>
          </a:prstGeom>
        </p:spPr>
      </p:pic>
      <p:pic>
        <p:nvPicPr>
          <p:cNvPr id="11" name="Image 1"/>
          <p:cNvPicPr/>
          <p:nvPr/>
        </p:nvPicPr>
        <p:blipFill>
          <a:blip r:embed="rId3"/>
          <a:stretch/>
        </p:blipFill>
        <p:spPr>
          <a:xfrm>
            <a:off x="11292260" y="5489642"/>
            <a:ext cx="510279" cy="919966"/>
          </a:xfrm>
          <a:prstGeom prst="rect">
            <a:avLst/>
          </a:prstGeom>
          <a:noFill/>
          <a:ln w="0">
            <a:noFill/>
          </a:ln>
        </p:spPr>
      </p:pic>
      <p:sp>
        <p:nvSpPr>
          <p:cNvPr id="12" name="Rectangle 11"/>
          <p:cNvSpPr/>
          <p:nvPr/>
        </p:nvSpPr>
        <p:spPr>
          <a:xfrm>
            <a:off x="1171822" y="4658609"/>
            <a:ext cx="8017164" cy="1200329"/>
          </a:xfrm>
          <a:prstGeom prst="rect">
            <a:avLst/>
          </a:prstGeom>
        </p:spPr>
        <p:txBody>
          <a:bodyPr wrap="square">
            <a:spAutoFit/>
          </a:bodyPr>
          <a:lstStyle/>
          <a:p>
            <a:r>
              <a:rPr lang="fr-FR" i="1" dirty="0"/>
              <a:t>La CGT </a:t>
            </a:r>
            <a:r>
              <a:rPr lang="fr-FR" i="1" dirty="0" err="1"/>
              <a:t>Éduc’action</a:t>
            </a:r>
            <a:r>
              <a:rPr lang="fr-FR" i="1" dirty="0"/>
              <a:t> revendique : </a:t>
            </a:r>
          </a:p>
          <a:p>
            <a:pPr marL="285750" indent="-285750">
              <a:buFontTx/>
              <a:buChar char="-"/>
            </a:pPr>
            <a:r>
              <a:rPr lang="fr-FR" i="1" dirty="0"/>
              <a:t>le déplafonnement des cotisations pour faire participer les hauts salaires de façon juste à l’effort de solidarité ; </a:t>
            </a:r>
          </a:p>
          <a:p>
            <a:pPr marL="285750" indent="-285750">
              <a:buFontTx/>
              <a:buChar char="-"/>
            </a:pPr>
            <a:r>
              <a:rPr lang="fr-FR" i="1" dirty="0"/>
              <a:t>la suppression de la part forfaitaire. </a:t>
            </a:r>
            <a:endParaRPr lang="fr-FR" i="1" dirty="0">
              <a:highlight>
                <a:scrgbClr r="0" g="0" b="0">
                  <a:alpha val="0"/>
                </a:scrgbClr>
              </a:highlight>
              <a:ea typeface="Noto Sans CJK SC" pitchFamily="2"/>
              <a:cs typeface="Noto Sans Devanagari" pitchFamily="2"/>
            </a:endParaRPr>
          </a:p>
        </p:txBody>
      </p:sp>
    </p:spTree>
    <p:extLst>
      <p:ext uri="{BB962C8B-B14F-4D97-AF65-F5344CB8AC3E}">
        <p14:creationId xmlns:p14="http://schemas.microsoft.com/office/powerpoint/2010/main" val="363557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fr-FR" sz="3600" b="1" strike="noStrike" spc="-1" dirty="0">
                <a:solidFill>
                  <a:srgbClr val="C00000"/>
                </a:solidFill>
                <a:latin typeface="+mn-lt"/>
              </a:rPr>
              <a:t>Un marché hors norme</a:t>
            </a:r>
            <a:endParaRPr lang="fr-FR" sz="3600" b="1" strike="noStrike" spc="-1" dirty="0">
              <a:solidFill>
                <a:srgbClr val="000000"/>
              </a:solidFill>
              <a:latin typeface="+mn-lt"/>
            </a:endParaRPr>
          </a:p>
        </p:txBody>
      </p:sp>
      <p:sp>
        <p:nvSpPr>
          <p:cNvPr id="75" name="PlaceHolder 2"/>
          <p:cNvSpPr>
            <a:spLocks noGrp="1"/>
          </p:cNvSpPr>
          <p:nvPr>
            <p:ph/>
          </p:nvPr>
        </p:nvSpPr>
        <p:spPr>
          <a:xfrm>
            <a:off x="838079" y="1552825"/>
            <a:ext cx="10838963" cy="964286"/>
          </a:xfrm>
          <a:prstGeom prst="rect">
            <a:avLst/>
          </a:prstGeom>
          <a:noFill/>
          <a:ln w="0">
            <a:noFill/>
          </a:ln>
        </p:spPr>
        <p:txBody>
          <a:bodyPr lIns="91440" tIns="45720" rIns="91440" bIns="45720" anchor="t">
            <a:normAutofit/>
          </a:bodyPr>
          <a:lstStyle/>
          <a:p>
            <a:pPr defTabSz="914400">
              <a:lnSpc>
                <a:spcPct val="90000"/>
              </a:lnSpc>
              <a:spcBef>
                <a:spcPts val="1001"/>
              </a:spcBef>
              <a:buClr>
                <a:srgbClr val="000000"/>
              </a:buClr>
            </a:pPr>
            <a:r>
              <a:rPr lang="fr-FR" sz="2000" b="0" strike="noStrike" spc="-1" dirty="0">
                <a:solidFill>
                  <a:schemeClr val="dk1"/>
                </a:solidFill>
                <a:latin typeface="Calibri"/>
              </a:rPr>
              <a:t>L’accord a été négocié pour les 3 ministères Éducation nationale, Enseignement supérieur et recherche, Jeunesse et sports. </a:t>
            </a:r>
            <a:r>
              <a:rPr lang="fr-FR" sz="2000" spc="-1" dirty="0">
                <a:solidFill>
                  <a:schemeClr val="dk1"/>
                </a:solidFill>
                <a:latin typeface="Calibri"/>
              </a:rPr>
              <a:t>Au total, il </a:t>
            </a:r>
            <a:r>
              <a:rPr lang="fr-FR" sz="2000" b="0" strike="noStrike" spc="-1" dirty="0">
                <a:solidFill>
                  <a:schemeClr val="dk1"/>
                </a:solidFill>
                <a:latin typeface="Calibri"/>
              </a:rPr>
              <a:t>concernera </a:t>
            </a:r>
            <a:r>
              <a:rPr lang="fr-FR" sz="2000" b="1" strike="noStrike" spc="-1" dirty="0">
                <a:solidFill>
                  <a:schemeClr val="dk1"/>
                </a:solidFill>
                <a:latin typeface="Calibri"/>
              </a:rPr>
              <a:t>1,6 millions d’</a:t>
            </a:r>
            <a:r>
              <a:rPr lang="fr-FR" sz="2000" b="1" strike="noStrike" spc="-1" dirty="0" err="1">
                <a:solidFill>
                  <a:schemeClr val="dk1"/>
                </a:solidFill>
                <a:latin typeface="Calibri"/>
              </a:rPr>
              <a:t>agent·es</a:t>
            </a:r>
            <a:r>
              <a:rPr lang="fr-FR" sz="2000" b="0" strike="noStrike" spc="-1" dirty="0">
                <a:solidFill>
                  <a:schemeClr val="dk1"/>
                </a:solidFill>
                <a:latin typeface="Calibri"/>
              </a:rPr>
              <a:t>. On estime qu’avec les </a:t>
            </a:r>
            <a:r>
              <a:rPr lang="fr-FR" sz="2000" b="0" strike="noStrike" spc="-1" dirty="0" err="1">
                <a:solidFill>
                  <a:schemeClr val="dk1"/>
                </a:solidFill>
                <a:latin typeface="Calibri"/>
              </a:rPr>
              <a:t>retraité·es</a:t>
            </a:r>
            <a:r>
              <a:rPr lang="fr-FR" sz="2000" b="0" strike="noStrike" spc="-1" dirty="0">
                <a:solidFill>
                  <a:schemeClr val="dk1"/>
                </a:solidFill>
                <a:latin typeface="Calibri"/>
              </a:rPr>
              <a:t> et les ayant-droits (enfants, </a:t>
            </a:r>
            <a:r>
              <a:rPr lang="fr-FR" sz="2000" b="0" strike="noStrike" spc="-1" dirty="0" err="1">
                <a:solidFill>
                  <a:schemeClr val="dk1"/>
                </a:solidFill>
                <a:latin typeface="Calibri"/>
              </a:rPr>
              <a:t>conjoint·es</a:t>
            </a:r>
            <a:r>
              <a:rPr lang="fr-FR" sz="2000" b="0" strike="noStrike" spc="-1" dirty="0">
                <a:solidFill>
                  <a:schemeClr val="dk1"/>
                </a:solidFill>
                <a:latin typeface="Calibri"/>
              </a:rPr>
              <a:t>), le dispositif pourrait monter jusqu’à 3 millions de bénéficiaires. </a:t>
            </a:r>
          </a:p>
        </p:txBody>
      </p:sp>
      <p:sp>
        <p:nvSpPr>
          <p:cNvPr id="76" name="ZoneTexte 4"/>
          <p:cNvSpPr/>
          <p:nvPr/>
        </p:nvSpPr>
        <p:spPr>
          <a:xfrm>
            <a:off x="9740270" y="6036432"/>
            <a:ext cx="22492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pic>
        <p:nvPicPr>
          <p:cNvPr id="77" name="Image 2"/>
          <p:cNvPicPr/>
          <p:nvPr/>
        </p:nvPicPr>
        <p:blipFill>
          <a:blip r:embed="rId3"/>
          <a:stretch/>
        </p:blipFill>
        <p:spPr>
          <a:xfrm>
            <a:off x="11166763" y="5116466"/>
            <a:ext cx="510279" cy="919966"/>
          </a:xfrm>
          <a:prstGeom prst="rect">
            <a:avLst/>
          </a:prstGeom>
          <a:noFill/>
          <a:ln w="0">
            <a:noFill/>
          </a:ln>
        </p:spPr>
      </p:pic>
      <p:sp>
        <p:nvSpPr>
          <p:cNvPr id="2" name="Rectangle 1"/>
          <p:cNvSpPr/>
          <p:nvPr/>
        </p:nvSpPr>
        <p:spPr>
          <a:xfrm>
            <a:off x="838079" y="3212858"/>
            <a:ext cx="9922284" cy="646331"/>
          </a:xfrm>
          <a:prstGeom prst="rect">
            <a:avLst/>
          </a:prstGeom>
        </p:spPr>
        <p:txBody>
          <a:bodyPr wrap="square">
            <a:spAutoFit/>
          </a:bodyPr>
          <a:lstStyle/>
          <a:p>
            <a:pPr>
              <a:lnSpc>
                <a:spcPct val="90000"/>
              </a:lnSpc>
              <a:spcBef>
                <a:spcPts val="1001"/>
              </a:spcBef>
              <a:buClr>
                <a:srgbClr val="000000"/>
              </a:buClr>
            </a:pPr>
            <a:r>
              <a:rPr lang="fr-FR" sz="2000" spc="-1" dirty="0">
                <a:solidFill>
                  <a:schemeClr val="dk1"/>
                </a:solidFill>
              </a:rPr>
              <a:t>Suite à l’appel d’offre, c’est le </a:t>
            </a:r>
            <a:r>
              <a:rPr lang="fr-FR" sz="2000" b="1" spc="-1" dirty="0">
                <a:solidFill>
                  <a:schemeClr val="dk1"/>
                </a:solidFill>
              </a:rPr>
              <a:t>groupement MGEN - CNP Assurances </a:t>
            </a:r>
            <a:r>
              <a:rPr lang="fr-FR" sz="2000" spc="-1" dirty="0">
                <a:solidFill>
                  <a:schemeClr val="dk1"/>
                </a:solidFill>
              </a:rPr>
              <a:t>(filiale Banque Postale) qui a été sélectionné pour gérer le régime collectif obligatoire de PSC en santé. </a:t>
            </a:r>
            <a:endParaRPr lang="fr-FR" sz="2000" spc="-1" dirty="0">
              <a:solidFill>
                <a:srgbClr val="000000"/>
              </a:solidFill>
            </a:endParaRPr>
          </a:p>
        </p:txBody>
      </p:sp>
      <p:sp>
        <p:nvSpPr>
          <p:cNvPr id="3" name="Rectangle 2"/>
          <p:cNvSpPr/>
          <p:nvPr/>
        </p:nvSpPr>
        <p:spPr>
          <a:xfrm>
            <a:off x="838079" y="4329047"/>
            <a:ext cx="7354576" cy="1733808"/>
          </a:xfrm>
          <a:prstGeom prst="rect">
            <a:avLst/>
          </a:prstGeom>
          <a:solidFill>
            <a:schemeClr val="bg1">
              <a:lumMod val="85000"/>
            </a:schemeClr>
          </a:solidFill>
        </p:spPr>
        <p:txBody>
          <a:bodyPr wrap="square">
            <a:spAutoFit/>
          </a:bodyPr>
          <a:lstStyle/>
          <a:p>
            <a:pPr lvl="0" algn="just">
              <a:spcAft>
                <a:spcPts val="799"/>
              </a:spcAft>
            </a:pPr>
            <a:r>
              <a:rPr lang="fr-FR" sz="2000" i="1" dirty="0">
                <a:solidFill>
                  <a:srgbClr val="000000"/>
                </a:solidFill>
                <a:cs typeface="Calibri" pitchFamily="2"/>
              </a:rPr>
              <a:t> À noter : aucune autre mutuelle ou assurance privée n’a postulé sur le marché (trop gros et trop risqué)</a:t>
            </a:r>
          </a:p>
          <a:p>
            <a:pPr lvl="0" algn="just">
              <a:spcAft>
                <a:spcPts val="799"/>
              </a:spcAft>
            </a:pPr>
            <a:r>
              <a:rPr lang="fr-FR" sz="2000" b="1" dirty="0">
                <a:solidFill>
                  <a:srgbClr val="C00000"/>
                </a:solidFill>
                <a:cs typeface="Calibri" pitchFamily="2"/>
              </a:rPr>
              <a:t>ATTENTION : </a:t>
            </a:r>
            <a:r>
              <a:rPr lang="fr-FR" sz="2000" dirty="0">
                <a:solidFill>
                  <a:srgbClr val="000000"/>
                </a:solidFill>
                <a:cs typeface="Calibri" pitchFamily="2"/>
              </a:rPr>
              <a:t>il ne s’agit pas d’avoir les offres MGEN actuelles.</a:t>
            </a:r>
            <a:r>
              <a:rPr lang="fr-FR" sz="2000" b="1" dirty="0">
                <a:solidFill>
                  <a:srgbClr val="000000"/>
                </a:solidFill>
                <a:cs typeface="Calibri" pitchFamily="2"/>
              </a:rPr>
              <a:t> </a:t>
            </a:r>
            <a:r>
              <a:rPr lang="fr-FR" sz="2000" dirty="0">
                <a:solidFill>
                  <a:srgbClr val="000000"/>
                </a:solidFill>
                <a:cs typeface="Calibri" pitchFamily="2"/>
              </a:rPr>
              <a:t>La MGEN va mettre en œuvre les remboursements prévus dans le panier de soins issu de l’accord PSC.</a:t>
            </a:r>
          </a:p>
        </p:txBody>
      </p:sp>
      <p:sp>
        <p:nvSpPr>
          <p:cNvPr id="4" name="Rectangle 3"/>
          <p:cNvSpPr/>
          <p:nvPr/>
        </p:nvSpPr>
        <p:spPr>
          <a:xfrm>
            <a:off x="838079" y="2650686"/>
            <a:ext cx="11021412" cy="400110"/>
          </a:xfrm>
          <a:prstGeom prst="rect">
            <a:avLst/>
          </a:prstGeom>
        </p:spPr>
        <p:txBody>
          <a:bodyPr wrap="square">
            <a:spAutoFit/>
          </a:bodyPr>
          <a:lstStyle/>
          <a:p>
            <a:pPr>
              <a:spcBef>
                <a:spcPts val="1001"/>
              </a:spcBef>
              <a:buClr>
                <a:srgbClr val="000000"/>
              </a:buClr>
            </a:pPr>
            <a:r>
              <a:rPr lang="fr-FR" sz="2000" spc="-1" dirty="0">
                <a:solidFill>
                  <a:schemeClr val="dk1"/>
                </a:solidFill>
              </a:rPr>
              <a:t>C’est un </a:t>
            </a:r>
            <a:r>
              <a:rPr lang="fr-FR" sz="2000" b="1" spc="-1" dirty="0">
                <a:solidFill>
                  <a:schemeClr val="dk1"/>
                </a:solidFill>
              </a:rPr>
              <a:t>périmètre inédit dans le secteur de la santé </a:t>
            </a:r>
            <a:r>
              <a:rPr lang="fr-FR" sz="2000" spc="-1" dirty="0">
                <a:solidFill>
                  <a:schemeClr val="dk1"/>
                </a:solidFill>
              </a:rPr>
              <a:t>et le plus gros contrat santé au niveau européen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023455019"/>
              </p:ext>
            </p:extLst>
          </p:nvPr>
        </p:nvGraphicFramePr>
        <p:xfrm>
          <a:off x="1126835" y="1443450"/>
          <a:ext cx="10030693" cy="3312701"/>
        </p:xfrm>
        <a:graphic>
          <a:graphicData uri="http://schemas.openxmlformats.org/drawingml/2006/table">
            <a:tbl>
              <a:tblPr>
                <a:tableStyleId>{5C22544A-7EE6-4342-B048-85BDC9FD1C3A}</a:tableStyleId>
              </a:tblPr>
              <a:tblGrid>
                <a:gridCol w="1840494">
                  <a:extLst>
                    <a:ext uri="{9D8B030D-6E8A-4147-A177-3AD203B41FA5}">
                      <a16:colId xmlns:a16="http://schemas.microsoft.com/office/drawing/2014/main" val="3053156466"/>
                    </a:ext>
                  </a:extLst>
                </a:gridCol>
                <a:gridCol w="1840494">
                  <a:extLst>
                    <a:ext uri="{9D8B030D-6E8A-4147-A177-3AD203B41FA5}">
                      <a16:colId xmlns:a16="http://schemas.microsoft.com/office/drawing/2014/main" val="2888969463"/>
                    </a:ext>
                  </a:extLst>
                </a:gridCol>
                <a:gridCol w="1840494">
                  <a:extLst>
                    <a:ext uri="{9D8B030D-6E8A-4147-A177-3AD203B41FA5}">
                      <a16:colId xmlns:a16="http://schemas.microsoft.com/office/drawing/2014/main" val="2319896342"/>
                    </a:ext>
                  </a:extLst>
                </a:gridCol>
                <a:gridCol w="2061573">
                  <a:extLst>
                    <a:ext uri="{9D8B030D-6E8A-4147-A177-3AD203B41FA5}">
                      <a16:colId xmlns:a16="http://schemas.microsoft.com/office/drawing/2014/main" val="210559779"/>
                    </a:ext>
                  </a:extLst>
                </a:gridCol>
                <a:gridCol w="2447638">
                  <a:extLst>
                    <a:ext uri="{9D8B030D-6E8A-4147-A177-3AD203B41FA5}">
                      <a16:colId xmlns:a16="http://schemas.microsoft.com/office/drawing/2014/main" val="4169169856"/>
                    </a:ext>
                  </a:extLst>
                </a:gridCol>
              </a:tblGrid>
              <a:tr h="1136070">
                <a:tc>
                  <a:txBody>
                    <a:bodyPr/>
                    <a:lstStyle/>
                    <a:p>
                      <a:pPr algn="ctr" fontAlgn="ctr"/>
                      <a:r>
                        <a:rPr lang="fr-FR" sz="2000" b="1" u="none" strike="noStrike" dirty="0">
                          <a:effectLst/>
                        </a:rPr>
                        <a:t>Niveau de revenus</a:t>
                      </a:r>
                      <a:br>
                        <a:rPr lang="fr-FR" sz="2000" u="none" strike="noStrike" dirty="0">
                          <a:effectLst/>
                        </a:rPr>
                      </a:br>
                      <a:r>
                        <a:rPr lang="fr-FR" sz="2000" i="1" u="none" strike="noStrike" dirty="0">
                          <a:effectLst/>
                        </a:rPr>
                        <a:t>(brut mensuel)</a:t>
                      </a:r>
                      <a:endParaRPr lang="fr-FR"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dirty="0">
                          <a:effectLst/>
                        </a:rPr>
                        <a:t>Part forfaitaire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dirty="0">
                          <a:effectLst/>
                        </a:rPr>
                        <a:t>Part </a:t>
                      </a:r>
                    </a:p>
                    <a:p>
                      <a:pPr algn="ctr" fontAlgn="ctr"/>
                      <a:r>
                        <a:rPr lang="fr-FR" sz="2000" u="none" strike="noStrike" dirty="0">
                          <a:effectLst/>
                        </a:rPr>
                        <a:t>solidaire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dirty="0">
                          <a:effectLst/>
                        </a:rPr>
                        <a:t>Cotisations additionnelles </a:t>
                      </a:r>
                      <a:br>
                        <a:rPr lang="fr-FR" sz="2000" u="none" strike="noStrike" dirty="0">
                          <a:effectLst/>
                        </a:rPr>
                      </a:br>
                      <a:r>
                        <a:rPr lang="fr-FR" sz="2000" i="1" u="none" strike="noStrike" dirty="0">
                          <a:effectLst/>
                        </a:rPr>
                        <a:t>fonds solidarité</a:t>
                      </a:r>
                      <a:endParaRPr lang="fr-FR" sz="20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Total </a:t>
                      </a:r>
                    </a:p>
                    <a:p>
                      <a:pPr algn="ctr" fontAlgn="ctr"/>
                      <a:r>
                        <a:rPr lang="fr-FR" sz="2000" b="1" u="none" strike="noStrike" dirty="0">
                          <a:effectLst/>
                        </a:rPr>
                        <a:t>cotisation </a:t>
                      </a:r>
                    </a:p>
                    <a:p>
                      <a:pPr algn="ctr" fontAlgn="ctr"/>
                      <a:r>
                        <a:rPr lang="fr-FR" sz="2000" b="1" u="none" strike="noStrike" dirty="0" err="1">
                          <a:effectLst/>
                        </a:rPr>
                        <a:t>agent∙e</a:t>
                      </a:r>
                      <a:r>
                        <a:rPr lang="fr-FR" sz="2000" b="1" u="none" strike="noStrike" dirty="0">
                          <a:effectLst/>
                        </a:rPr>
                        <a:t> </a:t>
                      </a:r>
                      <a:br>
                        <a:rPr lang="fr-FR" sz="2000" b="1" u="none" strike="noStrike" dirty="0">
                          <a:effectLst/>
                        </a:rPr>
                      </a:b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65643480"/>
                  </a:ext>
                </a:extLst>
              </a:tr>
              <a:tr h="520994">
                <a:tc>
                  <a:txBody>
                    <a:bodyPr/>
                    <a:lstStyle/>
                    <a:p>
                      <a:pPr algn="ctr" fontAlgn="ctr"/>
                      <a:r>
                        <a:rPr lang="fr-FR" sz="2000" b="1" u="none" strike="noStrike" dirty="0">
                          <a:effectLst/>
                        </a:rPr>
                        <a:t>1 300 €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dirty="0">
                          <a:effectLst/>
                        </a:rPr>
                        <a:t>15,08 €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9,35 €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a:effectLst/>
                        </a:rPr>
                        <a:t>1,22 €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b="1" u="none" strike="noStrike" dirty="0">
                          <a:effectLst/>
                        </a:rPr>
                        <a:t>25,65 €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4909704"/>
                  </a:ext>
                </a:extLst>
              </a:tr>
              <a:tr h="520994">
                <a:tc>
                  <a:txBody>
                    <a:bodyPr/>
                    <a:lstStyle/>
                    <a:p>
                      <a:pPr algn="ctr" fontAlgn="b"/>
                      <a:r>
                        <a:rPr lang="fr-FR" sz="2000" b="1" u="none" strike="noStrike" dirty="0">
                          <a:effectLst/>
                        </a:rPr>
                        <a:t>1 600 €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15,08 €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dirty="0">
                          <a:effectLst/>
                        </a:rPr>
                        <a:t>11,53 €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dirty="0">
                          <a:effectLst/>
                        </a:rPr>
                        <a:t>1,33 €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b="1" u="none" strike="noStrike" dirty="0">
                          <a:effectLst/>
                        </a:rPr>
                        <a:t>27,94 €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8295455"/>
                  </a:ext>
                </a:extLst>
              </a:tr>
              <a:tr h="520994">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18,06 €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dirty="0">
                          <a:effectLst/>
                        </a:rPr>
                        <a:t>1,66 €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b="1" u="none" strike="noStrike" dirty="0">
                          <a:effectLst/>
                        </a:rPr>
                        <a:t>34,80 €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3651167"/>
                  </a:ext>
                </a:extLst>
              </a:tr>
              <a:tr h="520994">
                <a:tc>
                  <a:txBody>
                    <a:bodyPr/>
                    <a:lstStyle/>
                    <a:p>
                      <a:pPr algn="ctr" fontAlgn="ctr"/>
                      <a:r>
                        <a:rPr lang="fr-FR" sz="2000" b="1" u="none" strike="noStrike" dirty="0">
                          <a:effectLst/>
                        </a:rPr>
                        <a:t>3923 € et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a:effectLst/>
                        </a:rPr>
                        <a:t>28,41 €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a:effectLst/>
                        </a:rPr>
                        <a:t>2,17 €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45,66 €</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93320413"/>
                  </a:ext>
                </a:extLst>
              </a:tr>
            </a:tbl>
          </a:graphicData>
        </a:graphic>
      </p:graphicFrame>
      <p:sp>
        <p:nvSpPr>
          <p:cNvPr id="3" name="ZoneTexte 2"/>
          <p:cNvSpPr txBox="1"/>
          <p:nvPr/>
        </p:nvSpPr>
        <p:spPr>
          <a:xfrm>
            <a:off x="412215" y="515894"/>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Montant cotisation </a:t>
            </a:r>
            <a:r>
              <a:rPr lang="fr-FR" sz="3600" b="1" dirty="0" err="1">
                <a:solidFill>
                  <a:srgbClr val="C9211E"/>
                </a:solidFill>
                <a:highlight>
                  <a:scrgbClr r="0" g="0" b="0">
                    <a:alpha val="0"/>
                  </a:scrgbClr>
                </a:highlight>
                <a:ea typeface="Noto Sans CJK SC" pitchFamily="2"/>
                <a:cs typeface="Noto Sans Devanagari" pitchFamily="2"/>
              </a:rPr>
              <a:t>agent∙es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sp>
        <p:nvSpPr>
          <p:cNvPr id="4" name="ZoneTexte 6"/>
          <p:cNvSpPr/>
          <p:nvPr/>
        </p:nvSpPr>
        <p:spPr>
          <a:xfrm>
            <a:off x="7749310" y="6050752"/>
            <a:ext cx="423025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 MGEN</a:t>
            </a:r>
            <a:endParaRPr lang="fr-FR" sz="2800" b="0" strike="noStrike" spc="-1" dirty="0">
              <a:solidFill>
                <a:srgbClr val="000000"/>
              </a:solidFill>
              <a:latin typeface="Calibri"/>
            </a:endParaRPr>
          </a:p>
        </p:txBody>
      </p:sp>
      <p:sp>
        <p:nvSpPr>
          <p:cNvPr id="5" name="Rectangle 4"/>
          <p:cNvSpPr/>
          <p:nvPr/>
        </p:nvSpPr>
        <p:spPr>
          <a:xfrm>
            <a:off x="1015999" y="4756151"/>
            <a:ext cx="10252364" cy="312650"/>
          </a:xfrm>
          <a:prstGeom prst="rect">
            <a:avLst/>
          </a:prstGeom>
        </p:spPr>
        <p:txBody>
          <a:bodyPr wrap="square">
            <a:spAutoFit/>
          </a:bodyPr>
          <a:lstStyle/>
          <a:p>
            <a:pPr algn="r">
              <a:lnSpc>
                <a:spcPct val="107000"/>
              </a:lnSpc>
              <a:spcBef>
                <a:spcPts val="1001"/>
              </a:spcBef>
              <a:buClr>
                <a:srgbClr val="000000"/>
              </a:buClr>
            </a:pPr>
            <a:r>
              <a:rPr lang="fr-FR" sz="1400" i="1" spc="-1" dirty="0"/>
              <a:t>Sources : simulateur MGEN (total cotisation) + calculs CGT </a:t>
            </a:r>
            <a:r>
              <a:rPr lang="fr-FR" sz="1400" i="1" spc="-1" dirty="0" err="1"/>
              <a:t>Educ’action</a:t>
            </a:r>
            <a:r>
              <a:rPr lang="fr-FR" sz="1400" i="1" spc="-1" dirty="0"/>
              <a:t> </a:t>
            </a:r>
          </a:p>
        </p:txBody>
      </p:sp>
      <p:sp>
        <p:nvSpPr>
          <p:cNvPr id="6" name="Rectangle 5"/>
          <p:cNvSpPr/>
          <p:nvPr/>
        </p:nvSpPr>
        <p:spPr>
          <a:xfrm>
            <a:off x="3398981" y="5248256"/>
            <a:ext cx="8063345" cy="685059"/>
          </a:xfrm>
          <a:prstGeom prst="rect">
            <a:avLst/>
          </a:prstGeom>
        </p:spPr>
        <p:txBody>
          <a:bodyPr wrap="square">
            <a:spAutoFit/>
          </a:bodyPr>
          <a:lstStyle/>
          <a:p>
            <a:pPr algn="ctr">
              <a:lnSpc>
                <a:spcPct val="107000"/>
              </a:lnSpc>
              <a:spcBef>
                <a:spcPts val="1001"/>
              </a:spcBef>
              <a:spcAft>
                <a:spcPts val="799"/>
              </a:spcAft>
              <a:tabLst>
                <a:tab pos="0" algn="l"/>
              </a:tabLst>
            </a:pPr>
            <a:r>
              <a:rPr lang="fr-FR" i="1" spc="-1" dirty="0">
                <a:solidFill>
                  <a:srgbClr val="C00000"/>
                </a:solidFill>
                <a:ea typeface="Times New Roman"/>
              </a:rPr>
              <a:t>Attention, les montants peuvent paraître très bas par rapport aux cotisations type MGEN actuelles : il ne s’agit que de la part santé, </a:t>
            </a:r>
            <a:r>
              <a:rPr lang="fr-FR" b="1" i="1" spc="-1" dirty="0">
                <a:solidFill>
                  <a:srgbClr val="C00000"/>
                </a:solidFill>
                <a:ea typeface="Times New Roman"/>
              </a:rPr>
              <a:t>la part prévoyance doit s’ajouter !</a:t>
            </a:r>
            <a:endParaRPr lang="fr-FR" i="1" spc="-1" dirty="0">
              <a:solidFill>
                <a:srgbClr val="C00000"/>
              </a:solidFill>
            </a:endParaRP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8301" t="11914" r="16340" b="17279"/>
          <a:stretch/>
        </p:blipFill>
        <p:spPr>
          <a:xfrm>
            <a:off x="2179781" y="4990834"/>
            <a:ext cx="1219200" cy="1320801"/>
          </a:xfrm>
          <a:prstGeom prst="rect">
            <a:avLst/>
          </a:prstGeom>
        </p:spPr>
      </p:pic>
      <p:pic>
        <p:nvPicPr>
          <p:cNvPr id="8" name="Image 1"/>
          <p:cNvPicPr/>
          <p:nvPr/>
        </p:nvPicPr>
        <p:blipFill>
          <a:blip r:embed="rId4"/>
          <a:stretch/>
        </p:blipFill>
        <p:spPr>
          <a:xfrm>
            <a:off x="412215" y="5391669"/>
            <a:ext cx="510279" cy="919966"/>
          </a:xfrm>
          <a:prstGeom prst="rect">
            <a:avLst/>
          </a:prstGeom>
          <a:noFill/>
          <a:ln w="0">
            <a:noFill/>
          </a:ln>
        </p:spPr>
      </p:pic>
    </p:spTree>
    <p:extLst>
      <p:ext uri="{BB962C8B-B14F-4D97-AF65-F5344CB8AC3E}">
        <p14:creationId xmlns:p14="http://schemas.microsoft.com/office/powerpoint/2010/main" val="85619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ZoneTexte 5"/>
          <p:cNvSpPr/>
          <p:nvPr/>
        </p:nvSpPr>
        <p:spPr>
          <a:xfrm>
            <a:off x="7512211" y="6066276"/>
            <a:ext cx="3963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sp>
        <p:nvSpPr>
          <p:cNvPr id="6" name="ZoneTexte 5"/>
          <p:cNvSpPr txBox="1"/>
          <p:nvPr/>
        </p:nvSpPr>
        <p:spPr>
          <a:xfrm>
            <a:off x="537466" y="866433"/>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Évolution de la cotisation des </a:t>
            </a:r>
            <a:r>
              <a:rPr lang="fr-FR" sz="3600" b="1" dirty="0" err="1">
                <a:solidFill>
                  <a:srgbClr val="C9211E"/>
                </a:solidFill>
                <a:highlight>
                  <a:scrgbClr r="0" g="0" b="0">
                    <a:alpha val="0"/>
                  </a:scrgbClr>
                </a:highlight>
                <a:ea typeface="Noto Sans CJK SC" pitchFamily="2"/>
                <a:cs typeface="Noto Sans Devanagari" pitchFamily="2"/>
              </a:rPr>
              <a:t>actifs·ves</a:t>
            </a:r>
            <a:endPar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endParaRPr>
          </a:p>
        </p:txBody>
      </p:sp>
      <p:sp>
        <p:nvSpPr>
          <p:cNvPr id="7" name="ZoneTexte 4"/>
          <p:cNvSpPr/>
          <p:nvPr/>
        </p:nvSpPr>
        <p:spPr>
          <a:xfrm>
            <a:off x="992907" y="1720145"/>
            <a:ext cx="10475179"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0" strike="noStrike" spc="-1" dirty="0">
                <a:solidFill>
                  <a:schemeClr val="dk1"/>
                </a:solidFill>
                <a:latin typeface="Calibri"/>
              </a:rPr>
              <a:t>L’évolution des cotisations est encadrée pour les trois premières années. L’évolution sur les années suivantes sera arbitrée dans le cadre de la CPPS.</a:t>
            </a:r>
            <a:endParaRPr lang="fr-FR" sz="1800" b="0" strike="noStrike" spc="-1" dirty="0">
              <a:solidFill>
                <a:srgbClr val="000000"/>
              </a:solidFill>
              <a:latin typeface="Calibri"/>
            </a:endParaRPr>
          </a:p>
        </p:txBody>
      </p:sp>
      <p:graphicFrame>
        <p:nvGraphicFramePr>
          <p:cNvPr id="3" name="Tableau 2"/>
          <p:cNvGraphicFramePr>
            <a:graphicFrameLocks noGrp="1"/>
          </p:cNvGraphicFramePr>
          <p:nvPr>
            <p:extLst>
              <p:ext uri="{D42A27DB-BD31-4B8C-83A1-F6EECF244321}">
                <p14:modId xmlns:p14="http://schemas.microsoft.com/office/powerpoint/2010/main" val="2405928238"/>
              </p:ext>
            </p:extLst>
          </p:nvPr>
        </p:nvGraphicFramePr>
        <p:xfrm>
          <a:off x="2143824" y="2754452"/>
          <a:ext cx="7350367" cy="2413015"/>
        </p:xfrm>
        <a:graphic>
          <a:graphicData uri="http://schemas.openxmlformats.org/drawingml/2006/table">
            <a:tbl>
              <a:tblPr>
                <a:tableStyleId>{5C22544A-7EE6-4342-B048-85BDC9FD1C3A}</a:tableStyleId>
              </a:tblPr>
              <a:tblGrid>
                <a:gridCol w="2363687">
                  <a:extLst>
                    <a:ext uri="{9D8B030D-6E8A-4147-A177-3AD203B41FA5}">
                      <a16:colId xmlns:a16="http://schemas.microsoft.com/office/drawing/2014/main" val="1516779678"/>
                    </a:ext>
                  </a:extLst>
                </a:gridCol>
                <a:gridCol w="1396271">
                  <a:extLst>
                    <a:ext uri="{9D8B030D-6E8A-4147-A177-3AD203B41FA5}">
                      <a16:colId xmlns:a16="http://schemas.microsoft.com/office/drawing/2014/main" val="1800862763"/>
                    </a:ext>
                  </a:extLst>
                </a:gridCol>
                <a:gridCol w="1196803">
                  <a:extLst>
                    <a:ext uri="{9D8B030D-6E8A-4147-A177-3AD203B41FA5}">
                      <a16:colId xmlns:a16="http://schemas.microsoft.com/office/drawing/2014/main" val="2302696366"/>
                    </a:ext>
                  </a:extLst>
                </a:gridCol>
                <a:gridCol w="1196803">
                  <a:extLst>
                    <a:ext uri="{9D8B030D-6E8A-4147-A177-3AD203B41FA5}">
                      <a16:colId xmlns:a16="http://schemas.microsoft.com/office/drawing/2014/main" val="3452492824"/>
                    </a:ext>
                  </a:extLst>
                </a:gridCol>
                <a:gridCol w="1196803">
                  <a:extLst>
                    <a:ext uri="{9D8B030D-6E8A-4147-A177-3AD203B41FA5}">
                      <a16:colId xmlns:a16="http://schemas.microsoft.com/office/drawing/2014/main" val="3804092386"/>
                    </a:ext>
                  </a:extLst>
                </a:gridCol>
              </a:tblGrid>
              <a:tr h="468959">
                <a:tc>
                  <a:txBody>
                    <a:bodyPr/>
                    <a:lstStyle/>
                    <a:p>
                      <a:pPr algn="ctr" fontAlgn="b"/>
                      <a:r>
                        <a:rPr lang="fr-FR" sz="2000" b="1" u="none" strike="noStrike" dirty="0">
                          <a:effectLst/>
                        </a:rPr>
                        <a:t>Cotisation santé</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Pourcentage</a:t>
                      </a:r>
                      <a:endParaRPr lang="fr-FR" sz="20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2026</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2027</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2028</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7983943"/>
                  </a:ext>
                </a:extLst>
              </a:tr>
              <a:tr h="683516">
                <a:tc>
                  <a:txBody>
                    <a:bodyPr/>
                    <a:lstStyle/>
                    <a:p>
                      <a:pPr algn="l" fontAlgn="b"/>
                      <a:r>
                        <a:rPr lang="fr-FR" sz="2000" b="0" u="none" strike="noStrike" dirty="0">
                          <a:effectLst/>
                        </a:rPr>
                        <a:t>          Agent </a:t>
                      </a:r>
                      <a:r>
                        <a:rPr lang="fr-FR" sz="2000" b="0" u="none" strike="noStrike" dirty="0" err="1">
                          <a:effectLst/>
                        </a:rPr>
                        <a:t>actif·ve</a:t>
                      </a:r>
                      <a:endParaRPr lang="fr-FR" sz="2000" b="0" u="none" strike="noStrike" dirty="0">
                        <a:effectLst/>
                      </a:endParaRPr>
                    </a:p>
                    <a:p>
                      <a:pPr algn="l"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100%</a:t>
                      </a:r>
                    </a:p>
                    <a:p>
                      <a:pPr algn="ctr" fontAlgn="b"/>
                      <a:endParaRPr lang="fr-FR" sz="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77,06 €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80,44 €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84,25 €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8760427"/>
                  </a:ext>
                </a:extLst>
              </a:tr>
              <a:tr h="724586">
                <a:tc>
                  <a:txBody>
                    <a:bodyPr/>
                    <a:lstStyle/>
                    <a:p>
                      <a:pPr algn="ctr" fontAlgn="b"/>
                      <a:r>
                        <a:rPr lang="fr-FR" sz="2000" b="0" u="none" strike="noStrike" dirty="0">
                          <a:effectLst/>
                        </a:rPr>
                        <a:t>      Conjoint agent    </a:t>
                      </a:r>
                      <a:r>
                        <a:rPr lang="fr-FR" sz="2000" b="0" u="none" strike="noStrike" dirty="0" err="1">
                          <a:effectLst/>
                        </a:rPr>
                        <a:t>actif·ve</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110%</a:t>
                      </a:r>
                    </a:p>
                    <a:p>
                      <a:pPr algn="ctr" fontAlgn="b"/>
                      <a:endParaRPr lang="fr-FR" sz="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85,87 €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89,63 €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93,87 €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7141103"/>
                  </a:ext>
                </a:extLst>
              </a:tr>
              <a:tr h="535954">
                <a:tc>
                  <a:txBody>
                    <a:bodyPr/>
                    <a:lstStyle/>
                    <a:p>
                      <a:pPr algn="l" fontAlgn="b"/>
                      <a:r>
                        <a:rPr lang="fr-FR" sz="2000" b="0" u="none" strike="noStrike" dirty="0">
                          <a:effectLst/>
                        </a:rPr>
                        <a:t>              Enfant</a:t>
                      </a:r>
                    </a:p>
                    <a:p>
                      <a:pPr algn="l"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45%</a:t>
                      </a:r>
                    </a:p>
                    <a:p>
                      <a:pPr algn="ctr" fontAlgn="b"/>
                      <a:endParaRPr lang="fr-FR" sz="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35,13 €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36,66 €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38,40 €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7651417"/>
                  </a:ext>
                </a:extLst>
              </a:tr>
            </a:tbl>
          </a:graphicData>
        </a:graphic>
      </p:graphicFrame>
      <p:pic>
        <p:nvPicPr>
          <p:cNvPr id="9" name="Image 1"/>
          <p:cNvPicPr/>
          <p:nvPr/>
        </p:nvPicPr>
        <p:blipFill>
          <a:blip r:embed="rId3"/>
          <a:stretch/>
        </p:blipFill>
        <p:spPr>
          <a:xfrm>
            <a:off x="11142533" y="5058944"/>
            <a:ext cx="510279" cy="919966"/>
          </a:xfrm>
          <a:prstGeom prst="rect">
            <a:avLst/>
          </a:prstGeom>
          <a:noFill/>
          <a:ln w="0">
            <a:noFill/>
          </a:ln>
        </p:spPr>
      </p:pic>
      <p:sp>
        <p:nvSpPr>
          <p:cNvPr id="10" name="Rectangle 9"/>
          <p:cNvSpPr/>
          <p:nvPr/>
        </p:nvSpPr>
        <p:spPr>
          <a:xfrm>
            <a:off x="5819007" y="5211150"/>
            <a:ext cx="3639127" cy="307777"/>
          </a:xfrm>
          <a:prstGeom prst="rect">
            <a:avLst/>
          </a:prstGeom>
        </p:spPr>
        <p:txBody>
          <a:bodyPr wrap="square">
            <a:spAutoFit/>
          </a:bodyPr>
          <a:lstStyle/>
          <a:p>
            <a:pPr algn="r" fontAlgn="ctr"/>
            <a:r>
              <a:rPr lang="fr-FR" sz="1400" i="1" dirty="0">
                <a:solidFill>
                  <a:srgbClr val="000000"/>
                </a:solidFill>
                <a:latin typeface="Calibri" panose="020F0502020204030204" pitchFamily="34" charset="0"/>
              </a:rPr>
              <a:t>y compris cotisations additionnelles</a:t>
            </a:r>
          </a:p>
        </p:txBody>
      </p:sp>
    </p:spTree>
    <p:extLst>
      <p:ext uri="{BB962C8B-B14F-4D97-AF65-F5344CB8AC3E}">
        <p14:creationId xmlns:p14="http://schemas.microsoft.com/office/powerpoint/2010/main" val="111781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054" y="881384"/>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Adhésion des ayant-droits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sp>
        <p:nvSpPr>
          <p:cNvPr id="4" name="ZoneTexte 6"/>
          <p:cNvSpPr/>
          <p:nvPr/>
        </p:nvSpPr>
        <p:spPr>
          <a:xfrm>
            <a:off x="7499928" y="5697065"/>
            <a:ext cx="423025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 MGEN</a:t>
            </a:r>
            <a:endParaRPr lang="fr-FR" sz="2800" b="0" strike="noStrike" spc="-1" dirty="0">
              <a:solidFill>
                <a:srgbClr val="000000"/>
              </a:solidFill>
              <a:latin typeface="Calibri"/>
            </a:endParaRPr>
          </a:p>
        </p:txBody>
      </p:sp>
      <p:sp>
        <p:nvSpPr>
          <p:cNvPr id="5" name="Rectangle 4"/>
          <p:cNvSpPr/>
          <p:nvPr/>
        </p:nvSpPr>
        <p:spPr>
          <a:xfrm>
            <a:off x="6982690" y="4176495"/>
            <a:ext cx="3639127" cy="307777"/>
          </a:xfrm>
          <a:prstGeom prst="rect">
            <a:avLst/>
          </a:prstGeom>
        </p:spPr>
        <p:txBody>
          <a:bodyPr wrap="square">
            <a:spAutoFit/>
          </a:bodyPr>
          <a:lstStyle/>
          <a:p>
            <a:pPr algn="r" fontAlgn="ctr"/>
            <a:r>
              <a:rPr lang="fr-FR" sz="1400" i="1" dirty="0">
                <a:solidFill>
                  <a:srgbClr val="000000"/>
                </a:solidFill>
                <a:latin typeface="Calibri" panose="020F0502020204030204" pitchFamily="34" charset="0"/>
              </a:rPr>
              <a:t>y compris cotisations additionnelles</a:t>
            </a:r>
          </a:p>
        </p:txBody>
      </p:sp>
      <p:pic>
        <p:nvPicPr>
          <p:cNvPr id="8" name="Image 1"/>
          <p:cNvPicPr/>
          <p:nvPr/>
        </p:nvPicPr>
        <p:blipFill>
          <a:blip r:embed="rId3"/>
          <a:stretch/>
        </p:blipFill>
        <p:spPr>
          <a:xfrm>
            <a:off x="412215" y="5391669"/>
            <a:ext cx="510279" cy="919966"/>
          </a:xfrm>
          <a:prstGeom prst="rect">
            <a:avLst/>
          </a:prstGeom>
          <a:noFill/>
          <a:ln w="0">
            <a:noFill/>
          </a:ln>
        </p:spPr>
      </p:pic>
      <p:graphicFrame>
        <p:nvGraphicFramePr>
          <p:cNvPr id="9" name="Tableau 8"/>
          <p:cNvGraphicFramePr>
            <a:graphicFrameLocks noGrp="1"/>
          </p:cNvGraphicFramePr>
          <p:nvPr>
            <p:extLst>
              <p:ext uri="{D42A27DB-BD31-4B8C-83A1-F6EECF244321}">
                <p14:modId xmlns:p14="http://schemas.microsoft.com/office/powerpoint/2010/main" val="1562298828"/>
              </p:ext>
            </p:extLst>
          </p:nvPr>
        </p:nvGraphicFramePr>
        <p:xfrm>
          <a:off x="1847272" y="1930400"/>
          <a:ext cx="8774546" cy="2253672"/>
        </p:xfrm>
        <a:graphic>
          <a:graphicData uri="http://schemas.openxmlformats.org/drawingml/2006/table">
            <a:tbl>
              <a:tblPr>
                <a:tableStyleId>{5C22544A-7EE6-4342-B048-85BDC9FD1C3A}</a:tableStyleId>
              </a:tblPr>
              <a:tblGrid>
                <a:gridCol w="4398856">
                  <a:extLst>
                    <a:ext uri="{9D8B030D-6E8A-4147-A177-3AD203B41FA5}">
                      <a16:colId xmlns:a16="http://schemas.microsoft.com/office/drawing/2014/main" val="4153532622"/>
                    </a:ext>
                  </a:extLst>
                </a:gridCol>
                <a:gridCol w="1983472">
                  <a:extLst>
                    <a:ext uri="{9D8B030D-6E8A-4147-A177-3AD203B41FA5}">
                      <a16:colId xmlns:a16="http://schemas.microsoft.com/office/drawing/2014/main" val="2250374862"/>
                    </a:ext>
                  </a:extLst>
                </a:gridCol>
                <a:gridCol w="2392218">
                  <a:extLst>
                    <a:ext uri="{9D8B030D-6E8A-4147-A177-3AD203B41FA5}">
                      <a16:colId xmlns:a16="http://schemas.microsoft.com/office/drawing/2014/main" val="2988835151"/>
                    </a:ext>
                  </a:extLst>
                </a:gridCol>
              </a:tblGrid>
              <a:tr h="901470">
                <a:tc>
                  <a:txBody>
                    <a:bodyPr/>
                    <a:lstStyle/>
                    <a:p>
                      <a:pPr algn="ctr" fontAlgn="ctr"/>
                      <a:r>
                        <a:rPr lang="fr-FR" sz="2000" b="1" u="none" strike="noStrike" dirty="0">
                          <a:effectLst/>
                        </a:rPr>
                        <a:t>Cotisation des ayant droits</a:t>
                      </a:r>
                      <a:endParaRPr lang="fr-FR" sz="2000" b="1" i="1"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fr-FR" sz="2000" b="1" u="none" strike="noStrike" dirty="0">
                          <a:effectLst/>
                        </a:rPr>
                        <a:t>Taux cotisation</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Montant total cotisation</a:t>
                      </a:r>
                    </a:p>
                  </a:txBody>
                  <a:tcPr marL="9525" marR="9525" marT="9525" marB="0" anchor="ctr"/>
                </a:tc>
                <a:extLst>
                  <a:ext uri="{0D108BD9-81ED-4DB2-BD59-A6C34878D82A}">
                    <a16:rowId xmlns:a16="http://schemas.microsoft.com/office/drawing/2014/main" val="3943316215"/>
                  </a:ext>
                </a:extLst>
              </a:tr>
              <a:tr h="450734">
                <a:tc>
                  <a:txBody>
                    <a:bodyPr/>
                    <a:lstStyle/>
                    <a:p>
                      <a:pPr algn="l" fontAlgn="ctr"/>
                      <a:r>
                        <a:rPr lang="fr-FR" sz="2000" u="none" strike="noStrike" dirty="0">
                          <a:effectLst/>
                        </a:rPr>
                        <a:t>Cotisation conjoint </a:t>
                      </a:r>
                      <a:r>
                        <a:rPr lang="fr-FR" sz="2000" u="none" strike="noStrike" dirty="0" err="1">
                          <a:effectLst/>
                        </a:rPr>
                        <a:t>actif·ve</a:t>
                      </a:r>
                      <a:endParaRPr lang="fr-FR" sz="20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fr-FR" sz="2000" u="none" strike="noStrike" dirty="0">
                          <a:effectLst/>
                        </a:rPr>
                        <a:t>110%</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85,07 €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7976052"/>
                  </a:ext>
                </a:extLst>
              </a:tr>
              <a:tr h="450734">
                <a:tc>
                  <a:txBody>
                    <a:bodyPr/>
                    <a:lstStyle/>
                    <a:p>
                      <a:pPr algn="l" fontAlgn="ctr"/>
                      <a:r>
                        <a:rPr lang="fr-FR" sz="2000" u="none" strike="noStrike" dirty="0">
                          <a:effectLst/>
                        </a:rPr>
                        <a:t>Cotisation enfant moins de 21 ans</a:t>
                      </a:r>
                      <a:endParaRPr lang="fr-FR" sz="2000" b="0" i="0" u="none" strike="noStrike" dirty="0">
                        <a:solidFill>
                          <a:srgbClr val="000000"/>
                        </a:solidFill>
                        <a:effectLst/>
                        <a:latin typeface="Calibri" panose="020F0502020204030204" pitchFamily="34" charset="0"/>
                      </a:endParaRP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2000" u="none" strike="noStrike" dirty="0">
                          <a:effectLst/>
                        </a:rPr>
                        <a:t>42,4%</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35,13€</a:t>
                      </a:r>
                    </a:p>
                  </a:txBody>
                  <a:tcPr marL="9525" marR="9525" marT="9525" marB="0" anchor="b"/>
                </a:tc>
                <a:extLst>
                  <a:ext uri="{0D108BD9-81ED-4DB2-BD59-A6C34878D82A}">
                    <a16:rowId xmlns:a16="http://schemas.microsoft.com/office/drawing/2014/main" val="528466955"/>
                  </a:ext>
                </a:extLst>
              </a:tr>
              <a:tr h="450734">
                <a:tc>
                  <a:txBody>
                    <a:bodyPr/>
                    <a:lstStyle/>
                    <a:p>
                      <a:pPr algn="l" fontAlgn="ctr"/>
                      <a:r>
                        <a:rPr lang="fr-FR" sz="2000" u="none" strike="noStrike" dirty="0">
                          <a:effectLst/>
                        </a:rPr>
                        <a:t>Cotisation enfant de</a:t>
                      </a:r>
                      <a:r>
                        <a:rPr lang="fr-FR" sz="2000" u="none" strike="noStrike" baseline="0" dirty="0">
                          <a:effectLst/>
                        </a:rPr>
                        <a:t> + de</a:t>
                      </a:r>
                      <a:r>
                        <a:rPr lang="fr-FR" sz="2000" u="none" strike="noStrike" dirty="0">
                          <a:effectLst/>
                        </a:rPr>
                        <a:t> 21 ans</a:t>
                      </a:r>
                      <a:endParaRPr lang="fr-FR" sz="2000" b="0" i="0" u="none" strike="noStrike" dirty="0">
                        <a:solidFill>
                          <a:srgbClr val="000000"/>
                        </a:solidFill>
                        <a:effectLst/>
                        <a:latin typeface="Calibri" panose="020F0502020204030204" pitchFamily="34" charset="0"/>
                      </a:endParaRP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2000" u="none" strike="noStrike" dirty="0">
                          <a:effectLst/>
                        </a:rPr>
                        <a:t>45,0%</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35,13 €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5003342"/>
                  </a:ext>
                </a:extLst>
              </a:tr>
            </a:tbl>
          </a:graphicData>
        </a:graphic>
      </p:graphicFrame>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272" y="4484272"/>
            <a:ext cx="1032897" cy="1009243"/>
          </a:xfrm>
          <a:prstGeom prst="rect">
            <a:avLst/>
          </a:prstGeom>
        </p:spPr>
      </p:pic>
      <p:sp>
        <p:nvSpPr>
          <p:cNvPr id="13" name="Rectangle 12"/>
          <p:cNvSpPr/>
          <p:nvPr/>
        </p:nvSpPr>
        <p:spPr>
          <a:xfrm>
            <a:off x="2880169" y="4764986"/>
            <a:ext cx="7931418" cy="646331"/>
          </a:xfrm>
          <a:prstGeom prst="rect">
            <a:avLst/>
          </a:prstGeom>
        </p:spPr>
        <p:txBody>
          <a:bodyPr wrap="square">
            <a:spAutoFit/>
          </a:bodyPr>
          <a:lstStyle/>
          <a:p>
            <a:r>
              <a:rPr lang="fr-FR" spc="-1" dirty="0">
                <a:solidFill>
                  <a:schemeClr val="dk1"/>
                </a:solidFill>
                <a:ea typeface="Times New Roman"/>
              </a:rPr>
              <a:t>Famille nombreuse : cotisation calculée sur deux enfants quel que soit le nombre d’enfants (de moins de 21 ans) = </a:t>
            </a:r>
            <a:r>
              <a:rPr lang="fr-FR" b="1" spc="-1" dirty="0">
                <a:solidFill>
                  <a:schemeClr val="dk1"/>
                </a:solidFill>
                <a:ea typeface="Times New Roman"/>
              </a:rPr>
              <a:t>gratuité à partir du 3</a:t>
            </a:r>
            <a:r>
              <a:rPr lang="fr-FR" b="1" spc="-1" baseline="30000" dirty="0">
                <a:solidFill>
                  <a:schemeClr val="dk1"/>
                </a:solidFill>
                <a:ea typeface="Times New Roman"/>
              </a:rPr>
              <a:t>e</a:t>
            </a:r>
            <a:r>
              <a:rPr lang="fr-FR" b="1" spc="-1" dirty="0">
                <a:solidFill>
                  <a:schemeClr val="dk1"/>
                </a:solidFill>
                <a:ea typeface="Times New Roman"/>
              </a:rPr>
              <a:t> enfant</a:t>
            </a:r>
            <a:endParaRPr lang="fr-FR" b="1" dirty="0"/>
          </a:p>
        </p:txBody>
      </p:sp>
    </p:spTree>
    <p:extLst>
      <p:ext uri="{BB962C8B-B14F-4D97-AF65-F5344CB8AC3E}">
        <p14:creationId xmlns:p14="http://schemas.microsoft.com/office/powerpoint/2010/main" val="104709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053" y="589135"/>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Adhésion des </a:t>
            </a:r>
            <a:r>
              <a:rPr lang="fr-FR" sz="3600" b="1" dirty="0" err="1">
                <a:solidFill>
                  <a:srgbClr val="C9211E"/>
                </a:solidFill>
                <a:highlight>
                  <a:scrgbClr r="0" g="0" b="0">
                    <a:alpha val="0"/>
                  </a:scrgbClr>
                </a:highlight>
                <a:ea typeface="Noto Sans CJK SC" pitchFamily="2"/>
                <a:cs typeface="Noto Sans Devanagari" pitchFamily="2"/>
              </a:rPr>
              <a:t>retraité·es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sp>
        <p:nvSpPr>
          <p:cNvPr id="4" name="ZoneTexte 6"/>
          <p:cNvSpPr/>
          <p:nvPr/>
        </p:nvSpPr>
        <p:spPr>
          <a:xfrm>
            <a:off x="7740072" y="6050752"/>
            <a:ext cx="423025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 MGEN</a:t>
            </a:r>
            <a:endParaRPr lang="fr-FR" sz="2800" b="0" strike="noStrike" spc="-1" dirty="0">
              <a:solidFill>
                <a:srgbClr val="000000"/>
              </a:solidFill>
              <a:latin typeface="Calibri"/>
            </a:endParaRPr>
          </a:p>
        </p:txBody>
      </p:sp>
      <p:sp>
        <p:nvSpPr>
          <p:cNvPr id="5" name="Rectangle 4"/>
          <p:cNvSpPr/>
          <p:nvPr/>
        </p:nvSpPr>
        <p:spPr>
          <a:xfrm>
            <a:off x="5920508" y="4622810"/>
            <a:ext cx="3639127" cy="307777"/>
          </a:xfrm>
          <a:prstGeom prst="rect">
            <a:avLst/>
          </a:prstGeom>
        </p:spPr>
        <p:txBody>
          <a:bodyPr wrap="square">
            <a:spAutoFit/>
          </a:bodyPr>
          <a:lstStyle/>
          <a:p>
            <a:pPr algn="r" fontAlgn="ctr"/>
            <a:r>
              <a:rPr lang="fr-FR" sz="1400" i="1" dirty="0">
                <a:solidFill>
                  <a:srgbClr val="000000"/>
                </a:solidFill>
                <a:latin typeface="Calibri" panose="020F0502020204030204" pitchFamily="34" charset="0"/>
              </a:rPr>
              <a:t>y compris cotisations additionnelles</a:t>
            </a:r>
          </a:p>
        </p:txBody>
      </p:sp>
      <p:pic>
        <p:nvPicPr>
          <p:cNvPr id="8" name="Image 1"/>
          <p:cNvPicPr/>
          <p:nvPr/>
        </p:nvPicPr>
        <p:blipFill>
          <a:blip r:embed="rId3"/>
          <a:stretch/>
        </p:blipFill>
        <p:spPr>
          <a:xfrm>
            <a:off x="412215" y="5391669"/>
            <a:ext cx="510279" cy="919966"/>
          </a:xfrm>
          <a:prstGeom prst="rect">
            <a:avLst/>
          </a:prstGeom>
          <a:noFill/>
          <a:ln w="0">
            <a:noFill/>
          </a:ln>
        </p:spPr>
      </p:pic>
      <p:graphicFrame>
        <p:nvGraphicFramePr>
          <p:cNvPr id="2" name="Tableau 1"/>
          <p:cNvGraphicFramePr>
            <a:graphicFrameLocks noGrp="1"/>
          </p:cNvGraphicFramePr>
          <p:nvPr>
            <p:extLst>
              <p:ext uri="{D42A27DB-BD31-4B8C-83A1-F6EECF244321}">
                <p14:modId xmlns:p14="http://schemas.microsoft.com/office/powerpoint/2010/main" val="149572308"/>
              </p:ext>
            </p:extLst>
          </p:nvPr>
        </p:nvGraphicFramePr>
        <p:xfrm>
          <a:off x="2863271" y="2392582"/>
          <a:ext cx="6696364" cy="2230228"/>
        </p:xfrm>
        <a:graphic>
          <a:graphicData uri="http://schemas.openxmlformats.org/drawingml/2006/table">
            <a:tbl>
              <a:tblPr>
                <a:tableStyleId>{5C22544A-7EE6-4342-B048-85BDC9FD1C3A}</a:tableStyleId>
              </a:tblPr>
              <a:tblGrid>
                <a:gridCol w="3526803">
                  <a:extLst>
                    <a:ext uri="{9D8B030D-6E8A-4147-A177-3AD203B41FA5}">
                      <a16:colId xmlns:a16="http://schemas.microsoft.com/office/drawing/2014/main" val="80281132"/>
                    </a:ext>
                  </a:extLst>
                </a:gridCol>
                <a:gridCol w="1825809">
                  <a:extLst>
                    <a:ext uri="{9D8B030D-6E8A-4147-A177-3AD203B41FA5}">
                      <a16:colId xmlns:a16="http://schemas.microsoft.com/office/drawing/2014/main" val="2006127191"/>
                    </a:ext>
                  </a:extLst>
                </a:gridCol>
                <a:gridCol w="1343752">
                  <a:extLst>
                    <a:ext uri="{9D8B030D-6E8A-4147-A177-3AD203B41FA5}">
                      <a16:colId xmlns:a16="http://schemas.microsoft.com/office/drawing/2014/main" val="2684256132"/>
                    </a:ext>
                  </a:extLst>
                </a:gridCol>
              </a:tblGrid>
              <a:tr h="658603">
                <a:tc>
                  <a:txBody>
                    <a:bodyPr/>
                    <a:lstStyle/>
                    <a:p>
                      <a:pPr algn="ctr" rtl="0" fontAlgn="ctr"/>
                      <a:r>
                        <a:rPr lang="fr-FR" sz="2000" b="1" u="none" strike="noStrike" dirty="0">
                          <a:effectLst/>
                        </a:rPr>
                        <a:t>Cotisation des </a:t>
                      </a:r>
                      <a:r>
                        <a:rPr lang="fr-FR" sz="2000" b="1" u="none" strike="noStrike" dirty="0" err="1">
                          <a:effectLst/>
                        </a:rPr>
                        <a:t>retraité·es</a:t>
                      </a:r>
                      <a:endParaRPr lang="fr-FR"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b="1" u="none" strike="noStrike" dirty="0">
                          <a:effectLst/>
                        </a:rPr>
                        <a:t>Taux</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b="1" u="none" strike="noStrike" dirty="0">
                          <a:effectLst/>
                        </a:rPr>
                        <a:t>Montant cotisation</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7633964"/>
                  </a:ext>
                </a:extLst>
              </a:tr>
              <a:tr h="259122">
                <a:tc>
                  <a:txBody>
                    <a:bodyPr/>
                    <a:lstStyle/>
                    <a:p>
                      <a:pPr algn="l" rtl="0" fontAlgn="ctr"/>
                      <a:r>
                        <a:rPr lang="fr-FR" sz="2000" u="none" strike="noStrike" dirty="0">
                          <a:effectLst/>
                        </a:rPr>
                        <a:t>1</a:t>
                      </a:r>
                      <a:r>
                        <a:rPr lang="fr-FR" sz="2000" u="none" strike="noStrike" baseline="30000" dirty="0">
                          <a:effectLst/>
                        </a:rPr>
                        <a:t>ère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100%</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dirty="0">
                          <a:effectLst/>
                        </a:rPr>
                        <a:t>78,05 €</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27545080"/>
                  </a:ext>
                </a:extLst>
              </a:tr>
              <a:tr h="259122">
                <a:tc>
                  <a:txBody>
                    <a:bodyPr/>
                    <a:lstStyle/>
                    <a:p>
                      <a:pPr algn="l" rtl="0" fontAlgn="ctr"/>
                      <a:r>
                        <a:rPr lang="fr-FR" sz="2000" u="none" strike="noStrike" dirty="0">
                          <a:effectLst/>
                        </a:rPr>
                        <a:t>2</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125%</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97,57 €</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00884173"/>
                  </a:ext>
                </a:extLst>
              </a:tr>
              <a:tr h="259122">
                <a:tc>
                  <a:txBody>
                    <a:bodyPr/>
                    <a:lstStyle/>
                    <a:p>
                      <a:pPr algn="l" rtl="0" fontAlgn="ctr"/>
                      <a:r>
                        <a:rPr lang="fr-FR" sz="2000" u="none" strike="noStrike" dirty="0">
                          <a:effectLst/>
                        </a:rPr>
                        <a:t>3</a:t>
                      </a:r>
                      <a:r>
                        <a:rPr lang="fr-FR" sz="2000" u="none" strike="noStrike" baseline="30000" dirty="0">
                          <a:effectLst/>
                        </a:rPr>
                        <a:t>ème </a:t>
                      </a:r>
                      <a:r>
                        <a:rPr lang="fr-FR" sz="2000" u="none" strike="noStrike" dirty="0">
                          <a:effectLst/>
                        </a:rPr>
                        <a:t> 4</a:t>
                      </a:r>
                      <a:r>
                        <a:rPr lang="fr-FR" sz="2000" u="none" strike="noStrike" baseline="30000" dirty="0">
                          <a:effectLst/>
                        </a:rPr>
                        <a:t>ème</a:t>
                      </a:r>
                      <a:r>
                        <a:rPr lang="fr-FR" sz="2000" u="none" strike="noStrike" dirty="0">
                          <a:effectLst/>
                        </a:rPr>
                        <a:t> ou 5</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150%</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117,08 €</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6220496"/>
                  </a:ext>
                </a:extLst>
              </a:tr>
              <a:tr h="259122">
                <a:tc>
                  <a:txBody>
                    <a:bodyPr/>
                    <a:lstStyle/>
                    <a:p>
                      <a:pPr algn="l" rtl="0" fontAlgn="ctr"/>
                      <a:r>
                        <a:rPr lang="fr-FR" sz="2000" u="none" strike="noStrike" dirty="0">
                          <a:effectLst/>
                        </a:rPr>
                        <a:t>6</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165%</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128,79 €</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25527135"/>
                  </a:ext>
                </a:extLst>
              </a:tr>
              <a:tr h="259122">
                <a:tc>
                  <a:txBody>
                    <a:bodyPr/>
                    <a:lstStyle/>
                    <a:p>
                      <a:pPr algn="l" rtl="0" fontAlgn="ctr"/>
                      <a:r>
                        <a:rPr lang="fr-FR" sz="2000" u="none" strike="noStrike" dirty="0">
                          <a:effectLst/>
                        </a:rPr>
                        <a:t>&gt; 6</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dirty="0">
                          <a:effectLst/>
                        </a:rPr>
                        <a:t>175%</a:t>
                      </a:r>
                      <a:endParaRPr lang="fr-F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dirty="0">
                          <a:effectLst/>
                        </a:rPr>
                        <a:t>136,59 €</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56811532"/>
                  </a:ext>
                </a:extLst>
              </a:tr>
            </a:tbl>
          </a:graphicData>
        </a:graphic>
      </p:graphicFrame>
      <p:sp>
        <p:nvSpPr>
          <p:cNvPr id="6" name="Rectangle 5"/>
          <p:cNvSpPr/>
          <p:nvPr/>
        </p:nvSpPr>
        <p:spPr>
          <a:xfrm>
            <a:off x="2863272" y="5024842"/>
            <a:ext cx="7906328" cy="677108"/>
          </a:xfrm>
          <a:prstGeom prst="rect">
            <a:avLst/>
          </a:prstGeom>
        </p:spPr>
        <p:txBody>
          <a:bodyPr wrap="square">
            <a:spAutoFit/>
          </a:bodyPr>
          <a:lstStyle/>
          <a:p>
            <a:r>
              <a:rPr lang="fr-FR" sz="2000" dirty="0">
                <a:solidFill>
                  <a:srgbClr val="000000"/>
                </a:solidFill>
              </a:rPr>
              <a:t>Attention « flux / stock » : l</a:t>
            </a:r>
            <a:r>
              <a:rPr lang="fr-FR" dirty="0">
                <a:solidFill>
                  <a:srgbClr val="000000"/>
                </a:solidFill>
              </a:rPr>
              <a:t>es </a:t>
            </a:r>
            <a:r>
              <a:rPr lang="fr-FR" dirty="0" err="1">
                <a:solidFill>
                  <a:srgbClr val="000000"/>
                </a:solidFill>
              </a:rPr>
              <a:t>retraité∙es</a:t>
            </a:r>
            <a:r>
              <a:rPr lang="fr-FR" dirty="0">
                <a:solidFill>
                  <a:srgbClr val="000000"/>
                </a:solidFill>
              </a:rPr>
              <a:t> ont un an pour adhérer au dispositif  		</a:t>
            </a:r>
            <a:r>
              <a:rPr lang="fr-FR" b="1" dirty="0">
                <a:solidFill>
                  <a:srgbClr val="000000"/>
                </a:solidFill>
              </a:rPr>
              <a:t>Enjeu majeur de communication </a:t>
            </a:r>
            <a:endParaRPr lang="fr-FR" b="1" dirty="0"/>
          </a:p>
        </p:txBody>
      </p:sp>
      <p:pic>
        <p:nvPicPr>
          <p:cNvPr id="11" name="Image 10"/>
          <p:cNvPicPr>
            <a:picLocks noChangeAspect="1"/>
          </p:cNvPicPr>
          <p:nvPr/>
        </p:nvPicPr>
        <p:blipFill rotWithShape="1">
          <a:blip r:embed="rId4" cstate="print">
            <a:extLst>
              <a:ext uri="{28A0092B-C50C-407E-A947-70E740481C1C}">
                <a14:useLocalDpi xmlns:a14="http://schemas.microsoft.com/office/drawing/2010/main" val="0"/>
              </a:ext>
            </a:extLst>
          </a:blip>
          <a:srcRect l="18301" t="11914" r="16340" b="17279"/>
          <a:stretch/>
        </p:blipFill>
        <p:spPr>
          <a:xfrm>
            <a:off x="1838035" y="4836332"/>
            <a:ext cx="1025237" cy="1110674"/>
          </a:xfrm>
          <a:prstGeom prst="rect">
            <a:avLst/>
          </a:prstGeom>
        </p:spPr>
      </p:pic>
      <p:sp>
        <p:nvSpPr>
          <p:cNvPr id="14" name="ZoneTexte 4"/>
          <p:cNvSpPr/>
          <p:nvPr/>
        </p:nvSpPr>
        <p:spPr>
          <a:xfrm>
            <a:off x="922494" y="1348600"/>
            <a:ext cx="10475179"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0" strike="noStrike" spc="-1" dirty="0">
                <a:solidFill>
                  <a:schemeClr val="dk1"/>
                </a:solidFill>
                <a:latin typeface="Calibri"/>
              </a:rPr>
              <a:t>La cotisation des </a:t>
            </a:r>
            <a:r>
              <a:rPr lang="fr-FR" sz="1800" b="0" strike="noStrike" spc="-1" dirty="0" err="1">
                <a:solidFill>
                  <a:schemeClr val="dk1"/>
                </a:solidFill>
                <a:latin typeface="Calibri"/>
              </a:rPr>
              <a:t>retraité∙es</a:t>
            </a:r>
            <a:r>
              <a:rPr lang="fr-FR" sz="1800" b="0" strike="noStrike" spc="-1" dirty="0">
                <a:solidFill>
                  <a:schemeClr val="dk1"/>
                </a:solidFill>
                <a:latin typeface="Calibri"/>
              </a:rPr>
              <a:t> est plafonnée à 175% de la cotisation d’équilibre. </a:t>
            </a:r>
            <a:r>
              <a:rPr lang="fr-FR" spc="-1" dirty="0">
                <a:solidFill>
                  <a:schemeClr val="dk1"/>
                </a:solidFill>
                <a:latin typeface="Calibri"/>
              </a:rPr>
              <a:t>L’adhésion est sans questionnaire de santé mais est progressive en fonction de l’âge ou de la durée d’années passées à la retraite. Elle n’est pas financée par le ministère.</a:t>
            </a:r>
            <a:endParaRPr lang="fr-FR" sz="1800" b="0" strike="noStrike" spc="-1" dirty="0">
              <a:solidFill>
                <a:srgbClr val="000000"/>
              </a:solidFill>
              <a:latin typeface="Calibri"/>
            </a:endParaRPr>
          </a:p>
        </p:txBody>
      </p:sp>
    </p:spTree>
    <p:extLst>
      <p:ext uri="{BB962C8B-B14F-4D97-AF65-F5344CB8AC3E}">
        <p14:creationId xmlns:p14="http://schemas.microsoft.com/office/powerpoint/2010/main" val="880797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 3"/>
          <p:cNvPicPr/>
          <p:nvPr/>
        </p:nvPicPr>
        <p:blipFill rotWithShape="1">
          <a:blip r:embed="rId2"/>
          <a:srcRect l="3766" t="28181" r="3700" b="28132"/>
          <a:stretch/>
        </p:blipFill>
        <p:spPr>
          <a:xfrm>
            <a:off x="272562" y="1503484"/>
            <a:ext cx="11605846" cy="3279531"/>
          </a:xfrm>
          <a:prstGeom prst="rect">
            <a:avLst/>
          </a:prstGeom>
          <a:noFill/>
          <a:ln w="0">
            <a:noFill/>
          </a:ln>
        </p:spPr>
      </p:pic>
      <p:sp>
        <p:nvSpPr>
          <p:cNvPr id="88" name="ZoneTexte 5"/>
          <p:cNvSpPr/>
          <p:nvPr/>
        </p:nvSpPr>
        <p:spPr>
          <a:xfrm>
            <a:off x="7761593" y="5493011"/>
            <a:ext cx="39639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fr-FR" sz="1800" b="0" u="sng" strike="noStrike" spc="-1" dirty="0">
                <a:solidFill>
                  <a:srgbClr val="0563C1"/>
                </a:solidFill>
                <a:uFillTx/>
                <a:latin typeface="Calibri"/>
                <a:hlinkClick r:id="rId3" action="ppaction://hlinksldjump"/>
              </a:rPr>
              <a:t>Retour au sommaire</a:t>
            </a:r>
            <a:endParaRPr lang="fr-FR" sz="1800" b="0" strike="noStrike" spc="-1" dirty="0">
              <a:solidFill>
                <a:srgbClr val="000000"/>
              </a:solidFill>
              <a:latin typeface="Calibri"/>
            </a:endParaRPr>
          </a:p>
        </p:txBody>
      </p:sp>
      <p:sp>
        <p:nvSpPr>
          <p:cNvPr id="6" name="ZoneTexte 5"/>
          <p:cNvSpPr txBox="1"/>
          <p:nvPr/>
        </p:nvSpPr>
        <p:spPr>
          <a:xfrm>
            <a:off x="467053" y="589135"/>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Évolution de la cotisation des </a:t>
            </a:r>
            <a:r>
              <a:rPr lang="fr-FR" sz="3600" b="1" dirty="0" err="1">
                <a:solidFill>
                  <a:srgbClr val="C9211E"/>
                </a:solidFill>
                <a:highlight>
                  <a:scrgbClr r="0" g="0" b="0">
                    <a:alpha val="0"/>
                  </a:scrgbClr>
                </a:highlight>
                <a:ea typeface="Noto Sans CJK SC" pitchFamily="2"/>
                <a:cs typeface="Noto Sans Devanagari" pitchFamily="2"/>
              </a:rPr>
              <a:t>retraité·es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pic>
        <p:nvPicPr>
          <p:cNvPr id="7" name="Image 1"/>
          <p:cNvPicPr/>
          <p:nvPr/>
        </p:nvPicPr>
        <p:blipFill>
          <a:blip r:embed="rId4"/>
          <a:stretch/>
        </p:blipFill>
        <p:spPr>
          <a:xfrm>
            <a:off x="1595611" y="5216967"/>
            <a:ext cx="510279" cy="919966"/>
          </a:xfrm>
          <a:prstGeom prst="rect">
            <a:avLst/>
          </a:prstGeom>
          <a:noFill/>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296555012"/>
              </p:ext>
            </p:extLst>
          </p:nvPr>
        </p:nvGraphicFramePr>
        <p:xfrm>
          <a:off x="1780616" y="1708729"/>
          <a:ext cx="7232073" cy="3591561"/>
        </p:xfrm>
        <a:graphic>
          <a:graphicData uri="http://schemas.openxmlformats.org/drawingml/2006/table">
            <a:tbl>
              <a:tblPr>
                <a:tableStyleId>{5C22544A-7EE6-4342-B048-85BDC9FD1C3A}</a:tableStyleId>
              </a:tblPr>
              <a:tblGrid>
                <a:gridCol w="2760067">
                  <a:extLst>
                    <a:ext uri="{9D8B030D-6E8A-4147-A177-3AD203B41FA5}">
                      <a16:colId xmlns:a16="http://schemas.microsoft.com/office/drawing/2014/main" val="1100803113"/>
                    </a:ext>
                  </a:extLst>
                </a:gridCol>
                <a:gridCol w="2096253">
                  <a:extLst>
                    <a:ext uri="{9D8B030D-6E8A-4147-A177-3AD203B41FA5}">
                      <a16:colId xmlns:a16="http://schemas.microsoft.com/office/drawing/2014/main" val="2975787393"/>
                    </a:ext>
                  </a:extLst>
                </a:gridCol>
                <a:gridCol w="2375753">
                  <a:extLst>
                    <a:ext uri="{9D8B030D-6E8A-4147-A177-3AD203B41FA5}">
                      <a16:colId xmlns:a16="http://schemas.microsoft.com/office/drawing/2014/main" val="2597425580"/>
                    </a:ext>
                  </a:extLst>
                </a:gridCol>
              </a:tblGrid>
              <a:tr h="393699">
                <a:tc>
                  <a:txBody>
                    <a:bodyPr/>
                    <a:lstStyle/>
                    <a:p>
                      <a:pPr marL="0" marR="0" lvl="0" indent="0" algn="ctr" hangingPunct="0">
                        <a:lnSpc>
                          <a:spcPct val="100000"/>
                        </a:lnSpc>
                        <a:spcBef>
                          <a:spcPts val="0"/>
                        </a:spcBef>
                        <a:spcAft>
                          <a:spcPts val="1400"/>
                        </a:spcAft>
                        <a:buNone/>
                        <a:tabLst/>
                        <a:defRPr sz="2200"/>
                      </a:pPr>
                      <a:r>
                        <a:rPr lang="fr-FR" sz="2200" b="0" i="1" u="none" strike="noStrike" kern="1200" cap="none" dirty="0">
                          <a:ln>
                            <a:noFill/>
                          </a:ln>
                          <a:solidFill>
                            <a:srgbClr val="000000"/>
                          </a:solidFill>
                          <a:latin typeface="Calibri" pitchFamily="18"/>
                          <a:ea typeface="Calibri" pitchFamily="2"/>
                          <a:cs typeface="Calibri" pitchFamily="2"/>
                        </a:rPr>
                        <a:t>Coût option</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dirty="0">
                          <a:ln>
                            <a:noFill/>
                          </a:ln>
                          <a:solidFill>
                            <a:srgbClr val="000000"/>
                          </a:solidFill>
                          <a:latin typeface="Calibri" pitchFamily="18"/>
                          <a:ea typeface="Calibri" pitchFamily="2"/>
                          <a:cs typeface="Calibri" pitchFamily="2"/>
                        </a:rPr>
                        <a:t>Option 1</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a:ln>
                            <a:noFill/>
                          </a:ln>
                          <a:solidFill>
                            <a:srgbClr val="000000"/>
                          </a:solidFill>
                          <a:latin typeface="Calibri" pitchFamily="18"/>
                          <a:ea typeface="Calibri" pitchFamily="2"/>
                          <a:cs typeface="Calibri" pitchFamily="2"/>
                        </a:rPr>
                        <a:t>Option 2</a:t>
                      </a:r>
                    </a:p>
                  </a:txBody>
                  <a:tcPr/>
                </a:tc>
                <a:extLst>
                  <a:ext uri="{0D108BD9-81ED-4DB2-BD59-A6C34878D82A}">
                    <a16:rowId xmlns:a16="http://schemas.microsoft.com/office/drawing/2014/main" val="544631480"/>
                  </a:ext>
                </a:extLst>
              </a:tr>
              <a:tr h="393699">
                <a:tc>
                  <a:txBody>
                    <a:bodyPr/>
                    <a:lstStyle/>
                    <a:p>
                      <a:pPr marL="0" marR="0" lvl="0" indent="0" algn="ctr" hangingPunct="0">
                        <a:lnSpc>
                          <a:spcPct val="100000"/>
                        </a:lnSpc>
                        <a:spcBef>
                          <a:spcPts val="0"/>
                        </a:spcBef>
                        <a:spcAft>
                          <a:spcPts val="1400"/>
                        </a:spcAft>
                        <a:buNone/>
                        <a:tabLst/>
                        <a:defRPr/>
                      </a:pPr>
                      <a:r>
                        <a:rPr lang="fr-FR" sz="2200" b="1" i="0" u="none" strike="noStrike" kern="1200" cap="none">
                          <a:ln>
                            <a:noFill/>
                          </a:ln>
                          <a:solidFill>
                            <a:srgbClr val="000000"/>
                          </a:solidFill>
                          <a:latin typeface="Calibri" pitchFamily="18"/>
                          <a:ea typeface="Calibri" pitchFamily="2"/>
                          <a:cs typeface="Calibri" pitchFamily="2"/>
                        </a:rPr>
                        <a:t>Adulte</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7,23 €</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30,33 €</a:t>
                      </a:r>
                    </a:p>
                  </a:txBody>
                  <a:tcPr/>
                </a:tc>
                <a:extLst>
                  <a:ext uri="{0D108BD9-81ED-4DB2-BD59-A6C34878D82A}">
                    <a16:rowId xmlns:a16="http://schemas.microsoft.com/office/drawing/2014/main" val="3294284479"/>
                  </a:ext>
                </a:extLst>
              </a:tr>
              <a:tr h="787401">
                <a:tc>
                  <a:txBody>
                    <a:bodyPr/>
                    <a:lstStyle/>
                    <a:p>
                      <a:pPr marL="0" marR="0" lvl="0" indent="0" algn="ctr" hangingPunct="0">
                        <a:lnSpc>
                          <a:spcPct val="100000"/>
                        </a:lnSpc>
                        <a:spcBef>
                          <a:spcPts val="0"/>
                        </a:spcBef>
                        <a:spcAft>
                          <a:spcPts val="1400"/>
                        </a:spcAft>
                        <a:buNone/>
                        <a:tabLst/>
                        <a:defRPr/>
                      </a:pPr>
                      <a:r>
                        <a:rPr lang="fr-FR" sz="2200" b="0" i="1" u="none" strike="noStrike" kern="1200" cap="none" dirty="0">
                          <a:ln>
                            <a:noFill/>
                          </a:ln>
                          <a:solidFill>
                            <a:srgbClr val="000000"/>
                          </a:solidFill>
                          <a:latin typeface="Calibri" pitchFamily="18"/>
                          <a:ea typeface="Calibri" pitchFamily="2"/>
                          <a:cs typeface="Calibri" pitchFamily="2"/>
                        </a:rPr>
                        <a:t>Participation employeur </a:t>
                      </a:r>
                      <a:r>
                        <a:rPr lang="fr-FR" sz="2200" b="0" i="1" u="none" strike="noStrike" kern="1200" cap="none" dirty="0" err="1">
                          <a:ln>
                            <a:noFill/>
                          </a:ln>
                          <a:solidFill>
                            <a:srgbClr val="000000"/>
                          </a:solidFill>
                          <a:latin typeface="Calibri" pitchFamily="18"/>
                          <a:ea typeface="Calibri" pitchFamily="2"/>
                          <a:cs typeface="Calibri" pitchFamily="2"/>
                        </a:rPr>
                        <a:t>agent∙e</a:t>
                      </a:r>
                      <a:r>
                        <a:rPr lang="fr-FR" sz="2200" b="0" i="1" u="none" strike="noStrike" kern="1200" cap="none" dirty="0">
                          <a:ln>
                            <a:noFill/>
                          </a:ln>
                          <a:solidFill>
                            <a:srgbClr val="000000"/>
                          </a:solidFill>
                          <a:latin typeface="Calibri" pitchFamily="18"/>
                          <a:ea typeface="Calibri" pitchFamily="2"/>
                          <a:cs typeface="Calibri" pitchFamily="2"/>
                        </a:rPr>
                        <a:t> </a:t>
                      </a:r>
                      <a:r>
                        <a:rPr lang="fr-FR" sz="2200" b="0" i="1" u="none" strike="noStrike" kern="1200" cap="none" dirty="0" err="1">
                          <a:ln>
                            <a:noFill/>
                          </a:ln>
                          <a:solidFill>
                            <a:srgbClr val="000000"/>
                          </a:solidFill>
                          <a:latin typeface="Calibri" pitchFamily="18"/>
                          <a:ea typeface="Calibri" pitchFamily="2"/>
                          <a:cs typeface="Calibri" pitchFamily="2"/>
                        </a:rPr>
                        <a:t>actif·ve</a:t>
                      </a:r>
                      <a:endParaRPr lang="fr-FR" sz="2200" b="0" i="1" u="none" strike="noStrike" kern="1200" cap="none" dirty="0">
                        <a:ln>
                          <a:noFill/>
                        </a:ln>
                        <a:solidFill>
                          <a:srgbClr val="000000"/>
                        </a:solidFill>
                        <a:latin typeface="Calibri" pitchFamily="18"/>
                        <a:ea typeface="Calibri" pitchFamily="2"/>
                        <a:cs typeface="Calibri" pitchFamily="2"/>
                      </a:endParaRPr>
                    </a:p>
                  </a:txBody>
                  <a:tcPr/>
                </a:tc>
                <a:tc>
                  <a:txBody>
                    <a:bodyPr/>
                    <a:lstStyle/>
                    <a:p>
                      <a:pPr marL="0" marR="0" lvl="0" indent="0" algn="ctr" hangingPunct="0">
                        <a:lnSpc>
                          <a:spcPct val="100000"/>
                        </a:lnSpc>
                        <a:spcBef>
                          <a:spcPts val="0"/>
                        </a:spcBef>
                        <a:spcAft>
                          <a:spcPts val="1400"/>
                        </a:spcAft>
                        <a:buNone/>
                        <a:tabLst/>
                        <a:defRPr sz="2200"/>
                      </a:pPr>
                      <a:endParaRPr lang="fr-FR" sz="1100" b="0" i="1" u="none" strike="noStrike" kern="1200" cap="none" dirty="0">
                        <a:ln>
                          <a:noFill/>
                        </a:ln>
                        <a:solidFill>
                          <a:srgbClr val="000000"/>
                        </a:solidFill>
                        <a:latin typeface="Calibri" pitchFamily="18"/>
                        <a:ea typeface="Calibri" pitchFamily="2"/>
                        <a:cs typeface="Calibri" pitchFamily="2"/>
                      </a:endParaRPr>
                    </a:p>
                    <a:p>
                      <a:pPr marL="0" marR="0" lvl="0" indent="0" algn="ctr" hangingPunct="0">
                        <a:lnSpc>
                          <a:spcPct val="100000"/>
                        </a:lnSpc>
                        <a:spcBef>
                          <a:spcPts val="0"/>
                        </a:spcBef>
                        <a:spcAft>
                          <a:spcPts val="1400"/>
                        </a:spcAft>
                        <a:buNone/>
                        <a:tabLst/>
                        <a:defRPr sz="2200"/>
                      </a:pPr>
                      <a:r>
                        <a:rPr lang="fr-FR" sz="2200" b="0" i="1" u="none" strike="noStrike" kern="1200" cap="none" dirty="0">
                          <a:ln>
                            <a:noFill/>
                          </a:ln>
                          <a:solidFill>
                            <a:srgbClr val="000000"/>
                          </a:solidFill>
                          <a:latin typeface="Calibri" pitchFamily="18"/>
                          <a:ea typeface="Calibri" pitchFamily="2"/>
                          <a:cs typeface="Calibri" pitchFamily="2"/>
                        </a:rPr>
                        <a:t>3,62 €</a:t>
                      </a:r>
                    </a:p>
                  </a:txBody>
                  <a:tcPr/>
                </a:tc>
                <a:tc>
                  <a:txBody>
                    <a:bodyPr/>
                    <a:lstStyle/>
                    <a:p>
                      <a:pPr marL="0" marR="0" lvl="0" indent="0" algn="ctr" hangingPunct="0">
                        <a:lnSpc>
                          <a:spcPct val="100000"/>
                        </a:lnSpc>
                        <a:spcBef>
                          <a:spcPts val="0"/>
                        </a:spcBef>
                        <a:spcAft>
                          <a:spcPts val="1400"/>
                        </a:spcAft>
                        <a:buNone/>
                        <a:tabLst/>
                        <a:defRPr sz="2200"/>
                      </a:pPr>
                      <a:endParaRPr lang="fr-FR" sz="1100" b="0" i="1" u="none" strike="noStrike" kern="1200" cap="none" dirty="0">
                        <a:ln>
                          <a:noFill/>
                        </a:ln>
                        <a:solidFill>
                          <a:srgbClr val="000000"/>
                        </a:solidFill>
                        <a:latin typeface="Calibri" pitchFamily="18"/>
                        <a:ea typeface="Calibri" pitchFamily="2"/>
                        <a:cs typeface="Calibri" pitchFamily="2"/>
                      </a:endParaRPr>
                    </a:p>
                    <a:p>
                      <a:pPr marL="0" marR="0" lvl="0" indent="0" algn="ctr" hangingPunct="0">
                        <a:lnSpc>
                          <a:spcPct val="100000"/>
                        </a:lnSpc>
                        <a:spcBef>
                          <a:spcPts val="0"/>
                        </a:spcBef>
                        <a:spcAft>
                          <a:spcPts val="1400"/>
                        </a:spcAft>
                        <a:buNone/>
                        <a:tabLst/>
                        <a:defRPr sz="2200"/>
                      </a:pPr>
                      <a:r>
                        <a:rPr lang="fr-FR" sz="2200" b="0" i="1" u="none" strike="noStrike" kern="1200" cap="none" dirty="0">
                          <a:ln>
                            <a:noFill/>
                          </a:ln>
                          <a:solidFill>
                            <a:srgbClr val="000000"/>
                          </a:solidFill>
                          <a:latin typeface="Calibri" pitchFamily="18"/>
                          <a:ea typeface="Calibri" pitchFamily="2"/>
                          <a:cs typeface="Calibri" pitchFamily="2"/>
                        </a:rPr>
                        <a:t>5 €</a:t>
                      </a:r>
                    </a:p>
                  </a:txBody>
                  <a:tcPr/>
                </a:tc>
                <a:extLst>
                  <a:ext uri="{0D108BD9-81ED-4DB2-BD59-A6C34878D82A}">
                    <a16:rowId xmlns:a16="http://schemas.microsoft.com/office/drawing/2014/main" val="804357319"/>
                  </a:ext>
                </a:extLst>
              </a:tr>
              <a:tr h="787401">
                <a:tc>
                  <a:txBody>
                    <a:bodyPr/>
                    <a:lstStyle/>
                    <a:p>
                      <a:pPr marL="0" marR="0" lvl="0" indent="0" algn="ctr" hangingPunct="0">
                        <a:lnSpc>
                          <a:spcPct val="100000"/>
                        </a:lnSpc>
                        <a:spcBef>
                          <a:spcPts val="0"/>
                        </a:spcBef>
                        <a:spcAft>
                          <a:spcPts val="1400"/>
                        </a:spcAft>
                        <a:buNone/>
                        <a:tabLst/>
                        <a:defRPr/>
                      </a:pPr>
                      <a:r>
                        <a:rPr lang="fr-FR" sz="2200" b="1" i="0" u="none" strike="noStrike" kern="1200" cap="none">
                          <a:ln>
                            <a:noFill/>
                          </a:ln>
                          <a:solidFill>
                            <a:srgbClr val="000000"/>
                          </a:solidFill>
                          <a:latin typeface="Calibri" pitchFamily="18"/>
                          <a:ea typeface="Calibri" pitchFamily="2"/>
                          <a:cs typeface="Calibri" pitchFamily="2"/>
                        </a:rPr>
                        <a:t>Coût à charge </a:t>
                      </a:r>
                      <a:br>
                        <a:rPr lang="fr-FR" sz="2200" b="1" i="0" u="none" strike="noStrike" kern="1200" cap="none">
                          <a:ln>
                            <a:noFill/>
                          </a:ln>
                          <a:solidFill>
                            <a:srgbClr val="000000"/>
                          </a:solidFill>
                          <a:latin typeface="Calibri" pitchFamily="18"/>
                          <a:ea typeface="Calibri" pitchFamily="2"/>
                          <a:cs typeface="Calibri" pitchFamily="2"/>
                        </a:rPr>
                      </a:br>
                      <a:r>
                        <a:rPr lang="fr-FR" sz="2200" b="1" i="0" u="none" strike="noStrike" kern="1200" cap="none">
                          <a:ln>
                            <a:noFill/>
                          </a:ln>
                          <a:solidFill>
                            <a:srgbClr val="000000"/>
                          </a:solidFill>
                          <a:latin typeface="Calibri" pitchFamily="18"/>
                          <a:ea typeface="Calibri" pitchFamily="2"/>
                          <a:cs typeface="Calibri" pitchFamily="2"/>
                        </a:rPr>
                        <a:t>de l'agent·e</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dirty="0">
                          <a:ln>
                            <a:noFill/>
                          </a:ln>
                          <a:solidFill>
                            <a:srgbClr val="C00000"/>
                          </a:solidFill>
                          <a:latin typeface="Calibri" pitchFamily="18"/>
                          <a:ea typeface="Calibri" pitchFamily="2"/>
                          <a:cs typeface="Calibri" pitchFamily="2"/>
                        </a:rPr>
                        <a:t>3,62 €</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dirty="0">
                          <a:ln>
                            <a:noFill/>
                          </a:ln>
                          <a:solidFill>
                            <a:srgbClr val="C00000"/>
                          </a:solidFill>
                          <a:latin typeface="Calibri" pitchFamily="18"/>
                          <a:ea typeface="Calibri" pitchFamily="2"/>
                          <a:cs typeface="Calibri" pitchFamily="2"/>
                        </a:rPr>
                        <a:t>25,33 €</a:t>
                      </a:r>
                    </a:p>
                  </a:txBody>
                  <a:tcPr/>
                </a:tc>
                <a:extLst>
                  <a:ext uri="{0D108BD9-81ED-4DB2-BD59-A6C34878D82A}">
                    <a16:rowId xmlns:a16="http://schemas.microsoft.com/office/drawing/2014/main" val="406960861"/>
                  </a:ext>
                </a:extLst>
              </a:tr>
              <a:tr h="393699">
                <a:tc>
                  <a:txBody>
                    <a:bodyPr/>
                    <a:lstStyle/>
                    <a:p>
                      <a:pPr marL="0" marR="0" lvl="0" indent="0" algn="ctr" hangingPunct="0">
                        <a:lnSpc>
                          <a:spcPct val="100000"/>
                        </a:lnSpc>
                        <a:spcBef>
                          <a:spcPts val="0"/>
                        </a:spcBef>
                        <a:spcAft>
                          <a:spcPts val="1400"/>
                        </a:spcAft>
                        <a:buNone/>
                        <a:tabLst/>
                        <a:defRPr/>
                      </a:pPr>
                      <a:r>
                        <a:rPr lang="fr-FR" sz="2200" b="0" i="0" u="none" strike="noStrike" kern="1200" cap="none">
                          <a:ln>
                            <a:noFill/>
                          </a:ln>
                          <a:solidFill>
                            <a:srgbClr val="000000"/>
                          </a:solidFill>
                          <a:latin typeface="Calibri" pitchFamily="18"/>
                          <a:ea typeface="Calibri" pitchFamily="2"/>
                          <a:cs typeface="Calibri" pitchFamily="2"/>
                        </a:rPr>
                        <a:t>Enfant 1 - 50%</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a:ln>
                            <a:noFill/>
                          </a:ln>
                          <a:solidFill>
                            <a:srgbClr val="000000"/>
                          </a:solidFill>
                          <a:latin typeface="Calibri" pitchFamily="18"/>
                          <a:ea typeface="Calibri" pitchFamily="2"/>
                          <a:cs typeface="Calibri" pitchFamily="2"/>
                        </a:rPr>
                        <a:t>3,62 €</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15,17 €</a:t>
                      </a:r>
                    </a:p>
                  </a:txBody>
                  <a:tcPr/>
                </a:tc>
                <a:extLst>
                  <a:ext uri="{0D108BD9-81ED-4DB2-BD59-A6C34878D82A}">
                    <a16:rowId xmlns:a16="http://schemas.microsoft.com/office/drawing/2014/main" val="949952666"/>
                  </a:ext>
                </a:extLst>
              </a:tr>
              <a:tr h="393699">
                <a:tc>
                  <a:txBody>
                    <a:bodyPr/>
                    <a:lstStyle/>
                    <a:p>
                      <a:pPr marL="0" marR="0" lvl="0" indent="0" algn="ctr" hangingPunct="0">
                        <a:lnSpc>
                          <a:spcPct val="100000"/>
                        </a:lnSpc>
                        <a:spcBef>
                          <a:spcPts val="0"/>
                        </a:spcBef>
                        <a:spcAft>
                          <a:spcPts val="1400"/>
                        </a:spcAft>
                        <a:buNone/>
                        <a:tabLst/>
                        <a:defRPr/>
                      </a:pPr>
                      <a:r>
                        <a:rPr lang="fr-FR" sz="2200" b="0" i="0" u="none" strike="noStrike" kern="1200" cap="none">
                          <a:ln>
                            <a:noFill/>
                          </a:ln>
                          <a:solidFill>
                            <a:srgbClr val="000000"/>
                          </a:solidFill>
                          <a:latin typeface="Calibri" pitchFamily="18"/>
                          <a:ea typeface="Calibri" pitchFamily="2"/>
                          <a:cs typeface="Calibri" pitchFamily="2"/>
                        </a:rPr>
                        <a:t>Enfant 2 - 25%</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a:ln>
                            <a:noFill/>
                          </a:ln>
                          <a:solidFill>
                            <a:srgbClr val="000000"/>
                          </a:solidFill>
                          <a:latin typeface="Calibri" pitchFamily="18"/>
                          <a:ea typeface="Calibri" pitchFamily="2"/>
                          <a:cs typeface="Calibri" pitchFamily="2"/>
                        </a:rPr>
                        <a:t>1,81 €</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7,58 €</a:t>
                      </a:r>
                    </a:p>
                  </a:txBody>
                  <a:tcPr/>
                </a:tc>
                <a:extLst>
                  <a:ext uri="{0D108BD9-81ED-4DB2-BD59-A6C34878D82A}">
                    <a16:rowId xmlns:a16="http://schemas.microsoft.com/office/drawing/2014/main" val="113933185"/>
                  </a:ext>
                </a:extLst>
              </a:tr>
            </a:tbl>
          </a:graphicData>
        </a:graphic>
      </p:graphicFrame>
      <p:sp>
        <p:nvSpPr>
          <p:cNvPr id="4" name="ZoneTexte 3"/>
          <p:cNvSpPr txBox="1"/>
          <p:nvPr/>
        </p:nvSpPr>
        <p:spPr>
          <a:xfrm>
            <a:off x="467053" y="589135"/>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Coût des options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pic>
        <p:nvPicPr>
          <p:cNvPr id="5" name="Image 5">
            <a:hlinkClick r:id="rId2"/>
          </p:cNvPr>
          <p:cNvPicPr/>
          <p:nvPr/>
        </p:nvPicPr>
        <p:blipFill>
          <a:blip r:embed="rId3"/>
          <a:stretch/>
        </p:blipFill>
        <p:spPr>
          <a:xfrm>
            <a:off x="9575980" y="1708729"/>
            <a:ext cx="1897920" cy="2616480"/>
          </a:xfrm>
          <a:prstGeom prst="rect">
            <a:avLst/>
          </a:prstGeom>
          <a:noFill/>
          <a:ln w="0">
            <a:noFill/>
          </a:ln>
        </p:spPr>
      </p:pic>
      <p:pic>
        <p:nvPicPr>
          <p:cNvPr id="6" name="Image 1"/>
          <p:cNvPicPr/>
          <p:nvPr/>
        </p:nvPicPr>
        <p:blipFill>
          <a:blip r:embed="rId4"/>
          <a:stretch/>
        </p:blipFill>
        <p:spPr>
          <a:xfrm>
            <a:off x="11072120" y="5604106"/>
            <a:ext cx="510279" cy="919966"/>
          </a:xfrm>
          <a:prstGeom prst="rect">
            <a:avLst/>
          </a:prstGeom>
          <a:noFill/>
          <a:ln w="0">
            <a:noFill/>
          </a:ln>
        </p:spPr>
      </p:pic>
    </p:spTree>
    <p:extLst>
      <p:ext uri="{BB962C8B-B14F-4D97-AF65-F5344CB8AC3E}">
        <p14:creationId xmlns:p14="http://schemas.microsoft.com/office/powerpoint/2010/main" val="127685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1099080" y="365040"/>
            <a:ext cx="10253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SOMMAIRE</a:t>
            </a:r>
            <a:endParaRPr lang="fr-FR" sz="4400" b="0" strike="noStrike" spc="-1">
              <a:solidFill>
                <a:srgbClr val="000000"/>
              </a:solidFill>
              <a:latin typeface="Calibri"/>
            </a:endParaRPr>
          </a:p>
        </p:txBody>
      </p:sp>
      <p:sp>
        <p:nvSpPr>
          <p:cNvPr id="62" name="PlaceHolder 2"/>
          <p:cNvSpPr>
            <a:spLocks noGrp="1"/>
          </p:cNvSpPr>
          <p:nvPr>
            <p:ph/>
          </p:nvPr>
        </p:nvSpPr>
        <p:spPr>
          <a:xfrm>
            <a:off x="1653120" y="1825560"/>
            <a:ext cx="9699480" cy="43498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2" action="ppaction://hlinksldjump"/>
              </a:rPr>
              <a:t>Contexte</a:t>
            </a: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2" action="ppaction://hlinksldjump"/>
              </a:rPr>
              <a:t>Principes</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3" action="ppaction://hlinksldjump"/>
              </a:rPr>
              <a:t>Cotisations</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4" action="ppaction://hlinksldjump"/>
              </a:rPr>
              <a:t>Options</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5" action="ppaction://hlinksldjump"/>
              </a:rPr>
              <a:t>Calendrier de mise en œuvre</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6" action="ppaction://hlinksldjump"/>
              </a:rPr>
              <a:t>Et la prévoyance?</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7" action="ppaction://hlinksldjump"/>
              </a:rPr>
              <a:t>La CGT revendique</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8" action="ppaction://hlinksldjump"/>
              </a:rPr>
              <a:t>FAQ</a:t>
            </a:r>
            <a:endParaRPr lang="fr-FR" sz="2800" b="0" strike="noStrike" spc="-1" dirty="0">
              <a:solidFill>
                <a:srgbClr val="000000"/>
              </a:solidFill>
              <a:latin typeface="Calibri"/>
            </a:endParaRPr>
          </a:p>
          <a:p>
            <a:pPr indent="0" defTabSz="914400">
              <a:lnSpc>
                <a:spcPct val="90000"/>
              </a:lnSpc>
              <a:spcBef>
                <a:spcPts val="1001"/>
              </a:spcBef>
              <a:buNone/>
              <a:tabLst>
                <a:tab pos="0" algn="l"/>
              </a:tabLst>
            </a:pPr>
            <a:endParaRPr lang="fr-FR" sz="2800" b="0" strike="noStrike" spc="-1" dirty="0">
              <a:solidFill>
                <a:srgbClr val="000000"/>
              </a:solidFill>
              <a:latin typeface="Calibri"/>
            </a:endParaRPr>
          </a:p>
        </p:txBody>
      </p:sp>
      <p:pic>
        <p:nvPicPr>
          <p:cNvPr id="63" name="Image 3"/>
          <p:cNvPicPr/>
          <p:nvPr/>
        </p:nvPicPr>
        <p:blipFill>
          <a:blip r:embed="rId9"/>
          <a:stretch/>
        </p:blipFill>
        <p:spPr>
          <a:xfrm>
            <a:off x="8516160" y="471240"/>
            <a:ext cx="1699560" cy="3065040"/>
          </a:xfrm>
          <a:prstGeom prst="rect">
            <a:avLst/>
          </a:prstGeom>
          <a:noFill/>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Objet 3"/>
          <p:cNvGraphicFramePr/>
          <p:nvPr/>
        </p:nvGraphicFramePr>
        <p:xfrm>
          <a:off x="491400" y="170640"/>
          <a:ext cx="8537040" cy="6392160"/>
        </p:xfrm>
        <a:graphic>
          <a:graphicData uri="http://schemas.openxmlformats.org/presentationml/2006/ole">
            <mc:AlternateContent xmlns:mc="http://schemas.openxmlformats.org/markup-compatibility/2006">
              <mc:Choice xmlns:v="urn:schemas-microsoft-com:vml" Requires="v">
                <p:oleObj r:id="rId2" imgW="0" imgH="0" progId="Word.Document.12">
                  <p:embed/>
                </p:oleObj>
              </mc:Choice>
              <mc:Fallback>
                <p:oleObj r:id="rId2" imgW="0" imgH="0" progId="Word.Document.12">
                  <p:embed/>
                  <p:pic>
                    <p:nvPicPr>
                      <p:cNvPr id="93" name="Objet 3"/>
                      <p:cNvPicPr/>
                      <p:nvPr/>
                    </p:nvPicPr>
                    <p:blipFill>
                      <a:blip r:embed="rId3"/>
                      <a:stretch/>
                    </p:blipFill>
                    <p:spPr>
                      <a:xfrm>
                        <a:off x="491400" y="170640"/>
                        <a:ext cx="8537040" cy="6392160"/>
                      </a:xfrm>
                      <a:prstGeom prst="rect">
                        <a:avLst/>
                      </a:prstGeom>
                      <a:noFill/>
                      <a:ln w="0">
                        <a:noFill/>
                      </a:ln>
                    </p:spPr>
                  </p:pic>
                </p:oleObj>
              </mc:Fallback>
            </mc:AlternateContent>
          </a:graphicData>
        </a:graphic>
      </p:graphicFrame>
      <p:pic>
        <p:nvPicPr>
          <p:cNvPr id="95" name="Image 5">
            <a:hlinkClick r:id="rId4"/>
          </p:cNvPr>
          <p:cNvPicPr/>
          <p:nvPr/>
        </p:nvPicPr>
        <p:blipFill>
          <a:blip r:embed="rId5"/>
          <a:stretch/>
        </p:blipFill>
        <p:spPr>
          <a:xfrm>
            <a:off x="9352800" y="661680"/>
            <a:ext cx="2189520" cy="3018240"/>
          </a:xfrm>
          <a:prstGeom prst="rect">
            <a:avLst/>
          </a:prstGeom>
          <a:noFill/>
          <a:ln w="0">
            <a:noFill/>
          </a:ln>
        </p:spPr>
      </p:pic>
      <p:pic>
        <p:nvPicPr>
          <p:cNvPr id="96" name="Image 1"/>
          <p:cNvPicPr/>
          <p:nvPr/>
        </p:nvPicPr>
        <p:blipFill>
          <a:blip r:embed="rId6"/>
          <a:stretch/>
        </p:blipFill>
        <p:spPr>
          <a:xfrm>
            <a:off x="9871920" y="4057560"/>
            <a:ext cx="1309320" cy="2364120"/>
          </a:xfrm>
          <a:prstGeom prst="rect">
            <a:avLst/>
          </a:prstGeom>
          <a:noFill/>
          <a:ln w="0">
            <a:noFill/>
          </a:ln>
        </p:spPr>
      </p:pic>
      <p:sp>
        <p:nvSpPr>
          <p:cNvPr id="2" name="ZoneTexte 1">
            <a:extLst>
              <a:ext uri="{FF2B5EF4-FFF2-40B4-BE49-F238E27FC236}">
                <a16:creationId xmlns:a16="http://schemas.microsoft.com/office/drawing/2014/main" id="{4F36508A-493F-E9CE-6463-D78C78AA0978}"/>
              </a:ext>
            </a:extLst>
          </p:cNvPr>
          <p:cNvSpPr txBox="1"/>
          <p:nvPr/>
        </p:nvSpPr>
        <p:spPr>
          <a:xfrm>
            <a:off x="9151749" y="77492"/>
            <a:ext cx="2890434" cy="369332"/>
          </a:xfrm>
          <a:prstGeom prst="rect">
            <a:avLst/>
          </a:prstGeom>
          <a:noFill/>
        </p:spPr>
        <p:txBody>
          <a:bodyPr wrap="square" rtlCol="0">
            <a:spAutoFit/>
          </a:bodyPr>
          <a:lstStyle/>
          <a:p>
            <a:r>
              <a:rPr lang="fr-FR" dirty="0"/>
              <a:t>BR= Base remboursement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au 3"/>
          <p:cNvGraphicFramePr/>
          <p:nvPr/>
        </p:nvGraphicFramePr>
        <p:xfrm>
          <a:off x="513360" y="204840"/>
          <a:ext cx="8418960" cy="6226555"/>
        </p:xfrm>
        <a:graphic>
          <a:graphicData uri="http://schemas.openxmlformats.org/drawingml/2006/table">
            <a:tbl>
              <a:tblPr/>
              <a:tblGrid>
                <a:gridCol w="2986560">
                  <a:extLst>
                    <a:ext uri="{9D8B030D-6E8A-4147-A177-3AD203B41FA5}">
                      <a16:colId xmlns:a16="http://schemas.microsoft.com/office/drawing/2014/main" val="20000"/>
                    </a:ext>
                  </a:extLst>
                </a:gridCol>
                <a:gridCol w="1596600">
                  <a:extLst>
                    <a:ext uri="{9D8B030D-6E8A-4147-A177-3AD203B41FA5}">
                      <a16:colId xmlns:a16="http://schemas.microsoft.com/office/drawing/2014/main" val="20001"/>
                    </a:ext>
                  </a:extLst>
                </a:gridCol>
                <a:gridCol w="1596600">
                  <a:extLst>
                    <a:ext uri="{9D8B030D-6E8A-4147-A177-3AD203B41FA5}">
                      <a16:colId xmlns:a16="http://schemas.microsoft.com/office/drawing/2014/main" val="20002"/>
                    </a:ext>
                  </a:extLst>
                </a:gridCol>
                <a:gridCol w="1119600">
                  <a:extLst>
                    <a:ext uri="{9D8B030D-6E8A-4147-A177-3AD203B41FA5}">
                      <a16:colId xmlns:a16="http://schemas.microsoft.com/office/drawing/2014/main" val="20003"/>
                    </a:ext>
                  </a:extLst>
                </a:gridCol>
                <a:gridCol w="1119600">
                  <a:extLst>
                    <a:ext uri="{9D8B030D-6E8A-4147-A177-3AD203B41FA5}">
                      <a16:colId xmlns:a16="http://schemas.microsoft.com/office/drawing/2014/main" val="20004"/>
                    </a:ext>
                  </a:extLst>
                </a:gridCol>
              </a:tblGrid>
              <a:tr h="231840">
                <a:tc>
                  <a:txBody>
                    <a:bodyPr/>
                    <a:lstStyle/>
                    <a:p>
                      <a:pPr algn="just" defTabSz="914400">
                        <a:lnSpc>
                          <a:spcPct val="115000"/>
                        </a:lnSpc>
                      </a:pPr>
                      <a:r>
                        <a:rPr lang="fr-FR" sz="900" b="1" i="1" strike="noStrike" spc="-1">
                          <a:solidFill>
                            <a:schemeClr val="dk1"/>
                          </a:solidFill>
                          <a:latin typeface="Marianne"/>
                          <a:ea typeface="Arial"/>
                        </a:rPr>
                        <a:t>Médicaments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452880">
                <a:tc>
                  <a:txBody>
                    <a:bodyPr/>
                    <a:lstStyle/>
                    <a:p>
                      <a:pPr algn="just" defTabSz="914400">
                        <a:lnSpc>
                          <a:spcPct val="115000"/>
                        </a:lnSpc>
                      </a:pPr>
                      <a:r>
                        <a:rPr lang="fr-FR" sz="900" b="0" strike="noStrike" spc="-1">
                          <a:solidFill>
                            <a:schemeClr val="dk1"/>
                          </a:solidFill>
                          <a:latin typeface="Marianne"/>
                          <a:ea typeface="Arial"/>
                        </a:rPr>
                        <a:t>Médicaments remboursés par la Sécurité sociale à 65 %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452880">
                <a:tc>
                  <a:txBody>
                    <a:bodyPr/>
                    <a:lstStyle/>
                    <a:p>
                      <a:pPr algn="just" defTabSz="914400">
                        <a:lnSpc>
                          <a:spcPct val="115000"/>
                        </a:lnSpc>
                      </a:pPr>
                      <a:r>
                        <a:rPr lang="fr-FR" sz="900" b="0" strike="noStrike" spc="-1">
                          <a:solidFill>
                            <a:schemeClr val="dk1"/>
                          </a:solidFill>
                          <a:latin typeface="Marianne"/>
                          <a:ea typeface="Arial"/>
                        </a:rPr>
                        <a:t>Médicaments remboursés par la Sécurité sociale à 30 %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452880">
                <a:tc>
                  <a:txBody>
                    <a:bodyPr/>
                    <a:lstStyle/>
                    <a:p>
                      <a:pPr algn="just" defTabSz="914400">
                        <a:lnSpc>
                          <a:spcPct val="115000"/>
                        </a:lnSpc>
                      </a:pPr>
                      <a:r>
                        <a:rPr lang="fr-FR" sz="900" b="0" strike="noStrike" spc="-1">
                          <a:solidFill>
                            <a:schemeClr val="dk1"/>
                          </a:solidFill>
                          <a:latin typeface="Marianne"/>
                          <a:ea typeface="Arial"/>
                        </a:rPr>
                        <a:t>Médicaments remboursés par la Sécurité sociale à 15%</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15%</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686880">
                <a:tc>
                  <a:txBody>
                    <a:bodyPr/>
                    <a:lstStyle/>
                    <a:p>
                      <a:pPr algn="just" defTabSz="914400">
                        <a:lnSpc>
                          <a:spcPct val="115000"/>
                        </a:lnSpc>
                      </a:pPr>
                      <a:r>
                        <a:rPr lang="fr-FR" sz="900" b="0" strike="noStrike" spc="-1">
                          <a:solidFill>
                            <a:schemeClr val="dk1"/>
                          </a:solidFill>
                          <a:latin typeface="Marianne"/>
                          <a:ea typeface="Arial"/>
                        </a:rPr>
                        <a:t>Pharmacie prescrite non remboursée par la Sécurité sociale (homéopathie, contraceptifs, tests de grossesse)</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70€ / an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70 € / an</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150 € / an</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rgbClr val="000000"/>
                          </a:solidFill>
                          <a:latin typeface="Marianne"/>
                          <a:ea typeface="Arial"/>
                        </a:rPr>
                        <a:t>150 € / an</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4"/>
                  </a:ext>
                </a:extLst>
              </a:tr>
              <a:tr h="231840">
                <a:tc>
                  <a:txBody>
                    <a:bodyPr/>
                    <a:lstStyle/>
                    <a:p>
                      <a:pPr algn="just" defTabSz="914400">
                        <a:lnSpc>
                          <a:spcPct val="115000"/>
                        </a:lnSpc>
                      </a:pPr>
                      <a:r>
                        <a:rPr lang="fr-FR" sz="900" b="1" i="1" strike="noStrike" spc="-1">
                          <a:solidFill>
                            <a:schemeClr val="dk1"/>
                          </a:solidFill>
                          <a:latin typeface="Marianne"/>
                          <a:ea typeface="Arial"/>
                        </a:rPr>
                        <a:t>Matériel médical</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920880">
                <a:tc>
                  <a:txBody>
                    <a:bodyPr/>
                    <a:lstStyle/>
                    <a:p>
                      <a:pPr algn="just" defTabSz="914400">
                        <a:lnSpc>
                          <a:spcPct val="115000"/>
                        </a:lnSpc>
                      </a:pPr>
                      <a:r>
                        <a:rPr lang="fr-FR" sz="900" b="0" strike="noStrike" spc="-1">
                          <a:solidFill>
                            <a:schemeClr val="dk1"/>
                          </a:solidFill>
                          <a:latin typeface="Marianne"/>
                          <a:ea typeface="Arial"/>
                        </a:rPr>
                        <a:t>Appareillage et prothèses médicales (hors aides auditives et optique) : semelles orthopédiques et autres prothèses acceptées par le RO</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200%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250%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6"/>
                  </a:ext>
                </a:extLst>
              </a:tr>
              <a:tr h="231840">
                <a:tc>
                  <a:txBody>
                    <a:bodyPr/>
                    <a:lstStyle/>
                    <a:p>
                      <a:pPr algn="just" defTabSz="914400">
                        <a:lnSpc>
                          <a:spcPct val="115000"/>
                        </a:lnSpc>
                      </a:pPr>
                      <a:r>
                        <a:rPr lang="fr-FR" sz="900" b="1" strike="noStrike" spc="-1">
                          <a:solidFill>
                            <a:schemeClr val="dk1"/>
                          </a:solidFill>
                          <a:latin typeface="Marianne"/>
                          <a:ea typeface="Arial"/>
                        </a:rPr>
                        <a:t>Frais de transport en véhicule sanitaire</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7"/>
                  </a:ext>
                </a:extLst>
              </a:tr>
              <a:tr h="452880">
                <a:tc>
                  <a:txBody>
                    <a:bodyPr/>
                    <a:lstStyle/>
                    <a:p>
                      <a:pPr algn="just" defTabSz="914400">
                        <a:lnSpc>
                          <a:spcPct val="115000"/>
                        </a:lnSpc>
                      </a:pPr>
                      <a:r>
                        <a:rPr lang="fr-FR" sz="900" b="0" strike="noStrike" spc="-1">
                          <a:solidFill>
                            <a:schemeClr val="dk1"/>
                          </a:solidFill>
                          <a:latin typeface="Marianne"/>
                          <a:ea typeface="Arial"/>
                        </a:rPr>
                        <a:t>Ambulance, taxi conventionné (hors SMUR)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r h="686880">
                <a:tc>
                  <a:txBody>
                    <a:bodyPr/>
                    <a:lstStyle/>
                    <a:p>
                      <a:pPr algn="ctr" defTabSz="914400">
                        <a:lnSpc>
                          <a:spcPct val="115000"/>
                        </a:lnSpc>
                      </a:pPr>
                      <a:br>
                        <a:rPr sz="900"/>
                      </a:br>
                      <a:r>
                        <a:rPr lang="fr-FR" sz="900" b="1" strike="noStrike" spc="-1">
                          <a:solidFill>
                            <a:schemeClr val="dk1"/>
                          </a:solidFill>
                          <a:latin typeface="Marianne"/>
                          <a:ea typeface="Arial"/>
                        </a:rPr>
                        <a:t>Poste de soins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900"/>
                      </a:br>
                      <a:r>
                        <a:rPr lang="fr-FR" sz="900" b="1" strike="noStrike" spc="-1">
                          <a:solidFill>
                            <a:schemeClr val="dk1"/>
                          </a:solidFill>
                          <a:latin typeface="Marianne"/>
                          <a:ea typeface="Arial"/>
                        </a:rPr>
                        <a:t>MGEN offre Référence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900"/>
                      </a:br>
                      <a:r>
                        <a:rPr lang="fr-FR" sz="900" b="1" strike="noStrike" spc="-1">
                          <a:solidFill>
                            <a:schemeClr val="dk1"/>
                          </a:solidFill>
                          <a:latin typeface="Marianne"/>
                          <a:ea typeface="Arial"/>
                        </a:rPr>
                        <a:t>Remboursement PSC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900"/>
                      </a:br>
                      <a:r>
                        <a:rPr lang="fr-FR" sz="900" b="1" strike="noStrike" spc="-1">
                          <a:solidFill>
                            <a:schemeClr val="dk1"/>
                          </a:solidFill>
                          <a:latin typeface="Marianne"/>
                          <a:ea typeface="Arial"/>
                        </a:rPr>
                        <a:t>Option 1</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900"/>
                      </a:br>
                      <a:r>
                        <a:rPr lang="fr-FR" sz="900" b="1" strike="noStrike" spc="-1">
                          <a:solidFill>
                            <a:schemeClr val="dk1"/>
                          </a:solidFill>
                          <a:latin typeface="Marianne"/>
                          <a:ea typeface="Arial"/>
                        </a:rPr>
                        <a:t>Option 2</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9"/>
                  </a:ext>
                </a:extLst>
              </a:tr>
              <a:tr h="231840">
                <a:tc>
                  <a:txBody>
                    <a:bodyPr/>
                    <a:lstStyle/>
                    <a:p>
                      <a:pPr algn="just" defTabSz="914400">
                        <a:lnSpc>
                          <a:spcPct val="115000"/>
                        </a:lnSpc>
                      </a:pPr>
                      <a:r>
                        <a:rPr lang="fr-FR" sz="900" b="1" strike="noStrike" spc="-1">
                          <a:solidFill>
                            <a:schemeClr val="dk1"/>
                          </a:solidFill>
                          <a:latin typeface="Marianne"/>
                          <a:ea typeface="Arial"/>
                        </a:rPr>
                        <a:t>Catégorie Autres postes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0"/>
                  </a:ext>
                </a:extLst>
              </a:tr>
              <a:tr h="231840">
                <a:tc>
                  <a:txBody>
                    <a:bodyPr/>
                    <a:lstStyle/>
                    <a:p>
                      <a:pPr algn="just" defTabSz="914400">
                        <a:lnSpc>
                          <a:spcPct val="115000"/>
                        </a:lnSpc>
                      </a:pPr>
                      <a:r>
                        <a:rPr lang="fr-FR" sz="900" b="1" i="1" strike="noStrike" spc="-1">
                          <a:solidFill>
                            <a:schemeClr val="dk1"/>
                          </a:solidFill>
                          <a:latin typeface="Marianne"/>
                          <a:ea typeface="Arial"/>
                        </a:rPr>
                        <a:t>Autres postes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1"/>
                  </a:ext>
                </a:extLst>
              </a:tr>
              <a:tr h="920880">
                <a:tc>
                  <a:txBody>
                    <a:bodyPr/>
                    <a:lstStyle/>
                    <a:p>
                      <a:pPr algn="just" defTabSz="914400">
                        <a:lnSpc>
                          <a:spcPct val="115000"/>
                        </a:lnSpc>
                      </a:pPr>
                      <a:r>
                        <a:rPr lang="fr-FR" sz="900" b="0" strike="noStrike" spc="-1">
                          <a:solidFill>
                            <a:schemeClr val="dk1"/>
                          </a:solidFill>
                          <a:latin typeface="Marianne"/>
                          <a:ea typeface="Arial"/>
                        </a:rPr>
                        <a:t>Cures thermales acceptées par la Sécurité sociale : honoraires, traitements, frais d'hébergement et transport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75€ par séjour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2"/>
                  </a:ext>
                </a:extLst>
              </a:tr>
            </a:tbl>
          </a:graphicData>
        </a:graphic>
      </p:graphicFrame>
      <p:pic>
        <p:nvPicPr>
          <p:cNvPr id="98" name="Image 1"/>
          <p:cNvPicPr/>
          <p:nvPr/>
        </p:nvPicPr>
        <p:blipFill>
          <a:blip r:embed="rId2"/>
          <a:stretch/>
        </p:blipFill>
        <p:spPr>
          <a:xfrm>
            <a:off x="10223640" y="3741120"/>
            <a:ext cx="1309320" cy="2364120"/>
          </a:xfrm>
          <a:prstGeom prst="rect">
            <a:avLst/>
          </a:prstGeom>
          <a:noFill/>
          <a:ln w="0">
            <a:noFill/>
          </a:ln>
        </p:spPr>
      </p:pic>
      <p:pic>
        <p:nvPicPr>
          <p:cNvPr id="99" name="Image 2"/>
          <p:cNvPicPr/>
          <p:nvPr/>
        </p:nvPicPr>
        <p:blipFill>
          <a:blip r:embed="rId3"/>
          <a:stretch/>
        </p:blipFill>
        <p:spPr>
          <a:xfrm>
            <a:off x="9638280" y="501480"/>
            <a:ext cx="1894680" cy="2613960"/>
          </a:xfrm>
          <a:prstGeom prst="rect">
            <a:avLst/>
          </a:prstGeom>
          <a:noFill/>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Tableau 3"/>
          <p:cNvGraphicFramePr/>
          <p:nvPr/>
        </p:nvGraphicFramePr>
        <p:xfrm>
          <a:off x="924120" y="247680"/>
          <a:ext cx="6671520" cy="6803175"/>
        </p:xfrm>
        <a:graphic>
          <a:graphicData uri="http://schemas.openxmlformats.org/drawingml/2006/table">
            <a:tbl>
              <a:tblPr/>
              <a:tblGrid>
                <a:gridCol w="2366640">
                  <a:extLst>
                    <a:ext uri="{9D8B030D-6E8A-4147-A177-3AD203B41FA5}">
                      <a16:colId xmlns:a16="http://schemas.microsoft.com/office/drawing/2014/main" val="20000"/>
                    </a:ext>
                  </a:extLst>
                </a:gridCol>
                <a:gridCol w="1265400">
                  <a:extLst>
                    <a:ext uri="{9D8B030D-6E8A-4147-A177-3AD203B41FA5}">
                      <a16:colId xmlns:a16="http://schemas.microsoft.com/office/drawing/2014/main" val="20001"/>
                    </a:ext>
                  </a:extLst>
                </a:gridCol>
                <a:gridCol w="1265400">
                  <a:extLst>
                    <a:ext uri="{9D8B030D-6E8A-4147-A177-3AD203B41FA5}">
                      <a16:colId xmlns:a16="http://schemas.microsoft.com/office/drawing/2014/main" val="20002"/>
                    </a:ext>
                  </a:extLst>
                </a:gridCol>
                <a:gridCol w="887040">
                  <a:extLst>
                    <a:ext uri="{9D8B030D-6E8A-4147-A177-3AD203B41FA5}">
                      <a16:colId xmlns:a16="http://schemas.microsoft.com/office/drawing/2014/main" val="20003"/>
                    </a:ext>
                  </a:extLst>
                </a:gridCol>
                <a:gridCol w="887040">
                  <a:extLst>
                    <a:ext uri="{9D8B030D-6E8A-4147-A177-3AD203B41FA5}">
                      <a16:colId xmlns:a16="http://schemas.microsoft.com/office/drawing/2014/main" val="20004"/>
                    </a:ext>
                  </a:extLst>
                </a:gridCol>
              </a:tblGrid>
              <a:tr h="204480">
                <a:tc>
                  <a:txBody>
                    <a:bodyPr/>
                    <a:lstStyle/>
                    <a:p>
                      <a:pPr algn="just" defTabSz="914400">
                        <a:lnSpc>
                          <a:spcPct val="115000"/>
                        </a:lnSpc>
                      </a:pPr>
                      <a:r>
                        <a:rPr lang="fr-FR" sz="800" b="1" strike="noStrike" spc="-1">
                          <a:solidFill>
                            <a:schemeClr val="dk1"/>
                          </a:solidFill>
                          <a:latin typeface="Marianne"/>
                          <a:ea typeface="Arial"/>
                        </a:rPr>
                        <a:t>Catégorie Dentaire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04480">
                <a:tc>
                  <a:txBody>
                    <a:bodyPr/>
                    <a:lstStyle/>
                    <a:p>
                      <a:pPr algn="just" defTabSz="914400">
                        <a:lnSpc>
                          <a:spcPct val="115000"/>
                        </a:lnSpc>
                      </a:pPr>
                      <a:r>
                        <a:rPr lang="fr-FR" sz="800" b="1" i="1" strike="noStrike" spc="-1">
                          <a:solidFill>
                            <a:schemeClr val="dk1"/>
                          </a:solidFill>
                          <a:latin typeface="Marianne"/>
                          <a:ea typeface="Arial"/>
                        </a:rPr>
                        <a:t>Dentaire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04480">
                <a:tc>
                  <a:txBody>
                    <a:bodyPr/>
                    <a:lstStyle/>
                    <a:p>
                      <a:pPr algn="just" defTabSz="914400">
                        <a:lnSpc>
                          <a:spcPct val="115000"/>
                        </a:lnSpc>
                      </a:pPr>
                      <a:r>
                        <a:rPr lang="fr-FR" sz="800" b="0" strike="noStrike" spc="-1">
                          <a:solidFill>
                            <a:schemeClr val="dk1"/>
                          </a:solidFill>
                          <a:latin typeface="Marianne"/>
                          <a:ea typeface="Arial"/>
                        </a:rPr>
                        <a:t>Soins et prothèses 100% Santé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04480">
                <a:tc>
                  <a:txBody>
                    <a:bodyPr/>
                    <a:lstStyle/>
                    <a:p>
                      <a:pPr algn="just" defTabSz="914400">
                        <a:lnSpc>
                          <a:spcPct val="115000"/>
                        </a:lnSpc>
                      </a:pPr>
                      <a:r>
                        <a:rPr lang="fr-FR" sz="800" b="1" strike="noStrike" spc="-1">
                          <a:solidFill>
                            <a:schemeClr val="dk1"/>
                          </a:solidFill>
                          <a:latin typeface="Marianne"/>
                          <a:ea typeface="Arial"/>
                        </a:rPr>
                        <a:t>Soins (hors 100% Santé)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612360">
                <a:tc>
                  <a:txBody>
                    <a:bodyPr/>
                    <a:lstStyle/>
                    <a:p>
                      <a:pPr algn="just" defTabSz="914400">
                        <a:lnSpc>
                          <a:spcPct val="115000"/>
                        </a:lnSpc>
                      </a:pPr>
                      <a:r>
                        <a:rPr lang="fr-FR" sz="800" b="0" strike="noStrike" spc="-1">
                          <a:solidFill>
                            <a:schemeClr val="dk1"/>
                          </a:solidFill>
                          <a:latin typeface="Marianne"/>
                          <a:ea typeface="Arial"/>
                        </a:rPr>
                        <a:t>Consultations, soins courants, radiologie, chirurgie, parodontologie (acceptée SS)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04480">
                <a:tc>
                  <a:txBody>
                    <a:bodyPr/>
                    <a:lstStyle/>
                    <a:p>
                      <a:pPr algn="just" defTabSz="914400">
                        <a:lnSpc>
                          <a:spcPct val="115000"/>
                        </a:lnSpc>
                      </a:pPr>
                      <a:r>
                        <a:rPr lang="fr-FR" sz="800" b="0" strike="noStrike" spc="-1">
                          <a:solidFill>
                            <a:schemeClr val="dk1"/>
                          </a:solidFill>
                          <a:latin typeface="Marianne"/>
                          <a:ea typeface="Arial"/>
                        </a:rPr>
                        <a:t>Prothèses (hors 100% Santé)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04480">
                <a:tc>
                  <a:txBody>
                    <a:bodyPr/>
                    <a:lstStyle/>
                    <a:p>
                      <a:pPr algn="just" defTabSz="914400">
                        <a:lnSpc>
                          <a:spcPct val="115000"/>
                        </a:lnSpc>
                      </a:pPr>
                      <a:r>
                        <a:rPr lang="fr-FR" sz="800" b="1" strike="noStrike" spc="-1">
                          <a:solidFill>
                            <a:schemeClr val="dk1"/>
                          </a:solidFill>
                          <a:latin typeface="Marianne"/>
                          <a:ea typeface="Arial"/>
                        </a:rPr>
                        <a:t>Panier Maitrisé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612360">
                <a:tc>
                  <a:txBody>
                    <a:bodyPr/>
                    <a:lstStyle/>
                    <a:p>
                      <a:pPr algn="just" defTabSz="914400">
                        <a:lnSpc>
                          <a:spcPct val="115000"/>
                        </a:lnSpc>
                      </a:pPr>
                      <a:r>
                        <a:rPr lang="fr-FR" sz="800" b="0" strike="noStrike" spc="-1">
                          <a:solidFill>
                            <a:schemeClr val="dk1"/>
                          </a:solidFill>
                          <a:latin typeface="Marianne"/>
                          <a:ea typeface="Arial"/>
                        </a:rPr>
                        <a:t>Prothèses fixes (couronnes et bridges)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420€ dent visible</a:t>
                      </a:r>
                      <a:endParaRPr lang="fr-FR" sz="800" b="0" strike="noStrike" spc="-1">
                        <a:solidFill>
                          <a:srgbClr val="000000"/>
                        </a:solidFill>
                        <a:latin typeface="Calibri"/>
                      </a:endParaRPr>
                    </a:p>
                    <a:p>
                      <a:pPr algn="just" defTabSz="914400">
                        <a:lnSpc>
                          <a:spcPct val="115000"/>
                        </a:lnSpc>
                      </a:pPr>
                      <a:r>
                        <a:rPr lang="fr-FR" sz="800" b="0" strike="noStrike" spc="-1">
                          <a:solidFill>
                            <a:schemeClr val="dk1"/>
                          </a:solidFill>
                          <a:latin typeface="Marianne"/>
                          <a:ea typeface="Arial"/>
                        </a:rPr>
                        <a:t>216€ dent non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204480">
                <a:tc>
                  <a:txBody>
                    <a:bodyPr/>
                    <a:lstStyle/>
                    <a:p>
                      <a:pPr algn="just" defTabSz="914400">
                        <a:lnSpc>
                          <a:spcPct val="115000"/>
                        </a:lnSpc>
                      </a:pPr>
                      <a:r>
                        <a:rPr lang="fr-FR" sz="800" b="0" strike="noStrike" spc="-1">
                          <a:solidFill>
                            <a:schemeClr val="dk1"/>
                          </a:solidFill>
                          <a:latin typeface="Marianne"/>
                          <a:ea typeface="Arial"/>
                        </a:rPr>
                        <a:t>Prothèses amovibles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8"/>
                  </a:ext>
                </a:extLst>
              </a:tr>
              <a:tr h="204480">
                <a:tc>
                  <a:txBody>
                    <a:bodyPr/>
                    <a:lstStyle/>
                    <a:p>
                      <a:pPr algn="just" defTabSz="914400">
                        <a:lnSpc>
                          <a:spcPct val="115000"/>
                        </a:lnSpc>
                      </a:pPr>
                      <a:r>
                        <a:rPr lang="fr-FR" sz="800" b="0" strike="noStrike" spc="-1">
                          <a:solidFill>
                            <a:schemeClr val="dk1"/>
                          </a:solidFill>
                          <a:latin typeface="Marianne"/>
                          <a:ea typeface="Arial"/>
                        </a:rPr>
                        <a:t>Prothèses provisoires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9"/>
                  </a:ext>
                </a:extLst>
              </a:tr>
              <a:tr h="204480">
                <a:tc>
                  <a:txBody>
                    <a:bodyPr/>
                    <a:lstStyle/>
                    <a:p>
                      <a:pPr algn="just" defTabSz="914400">
                        <a:lnSpc>
                          <a:spcPct val="115000"/>
                        </a:lnSpc>
                      </a:pPr>
                      <a:r>
                        <a:rPr lang="fr-FR" sz="800" b="0" strike="noStrike" spc="-1">
                          <a:solidFill>
                            <a:schemeClr val="dk1"/>
                          </a:solidFill>
                          <a:latin typeface="Marianne"/>
                          <a:ea typeface="Arial"/>
                        </a:rPr>
                        <a:t>Inlay Core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0"/>
                  </a:ext>
                </a:extLst>
              </a:tr>
              <a:tr h="204480">
                <a:tc>
                  <a:txBody>
                    <a:bodyPr/>
                    <a:lstStyle/>
                    <a:p>
                      <a:pPr algn="just" defTabSz="914400">
                        <a:lnSpc>
                          <a:spcPct val="115000"/>
                        </a:lnSpc>
                      </a:pPr>
                      <a:r>
                        <a:rPr lang="fr-FR" sz="800" b="0" strike="noStrike" spc="-1">
                          <a:solidFill>
                            <a:schemeClr val="dk1"/>
                          </a:solidFill>
                          <a:latin typeface="Marianne"/>
                          <a:ea typeface="Arial"/>
                        </a:rPr>
                        <a:t>Inlays onlays d’obturation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150€</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150%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1"/>
                  </a:ext>
                </a:extLst>
              </a:tr>
              <a:tr h="204480">
                <a:tc>
                  <a:txBody>
                    <a:bodyPr/>
                    <a:lstStyle/>
                    <a:p>
                      <a:pPr algn="just" defTabSz="914400">
                        <a:lnSpc>
                          <a:spcPct val="115000"/>
                        </a:lnSpc>
                      </a:pPr>
                      <a:r>
                        <a:rPr lang="fr-FR" sz="800" b="1" strike="noStrike" spc="-1">
                          <a:solidFill>
                            <a:schemeClr val="dk1"/>
                          </a:solidFill>
                          <a:latin typeface="Marianne"/>
                          <a:ea typeface="Arial"/>
                        </a:rPr>
                        <a:t>Panier Libre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2"/>
                  </a:ext>
                </a:extLst>
              </a:tr>
              <a:tr h="403560">
                <a:tc>
                  <a:txBody>
                    <a:bodyPr/>
                    <a:lstStyle/>
                    <a:p>
                      <a:pPr algn="just" defTabSz="914400">
                        <a:lnSpc>
                          <a:spcPct val="115000"/>
                        </a:lnSpc>
                      </a:pPr>
                      <a:r>
                        <a:rPr lang="fr-FR" sz="800" b="0" strike="noStrike" spc="-1">
                          <a:solidFill>
                            <a:schemeClr val="dk1"/>
                          </a:solidFill>
                          <a:latin typeface="Marianne"/>
                          <a:ea typeface="Arial"/>
                        </a:rPr>
                        <a:t>Prothèses fixes (couronnes et bridges) sur dent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420€</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3"/>
                  </a:ext>
                </a:extLst>
              </a:tr>
              <a:tr h="403560">
                <a:tc>
                  <a:txBody>
                    <a:bodyPr/>
                    <a:lstStyle/>
                    <a:p>
                      <a:pPr algn="just" defTabSz="914400">
                        <a:lnSpc>
                          <a:spcPct val="115000"/>
                        </a:lnSpc>
                      </a:pPr>
                      <a:r>
                        <a:rPr lang="fr-FR" sz="800" b="0" strike="noStrike" spc="-1">
                          <a:solidFill>
                            <a:schemeClr val="dk1"/>
                          </a:solidFill>
                          <a:latin typeface="Marianne"/>
                          <a:ea typeface="Arial"/>
                        </a:rPr>
                        <a:t>Prothèses fixes (couronnes et bridges) sur dent non visible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216€</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250%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4"/>
                  </a:ext>
                </a:extLst>
              </a:tr>
              <a:tr h="204480">
                <a:tc>
                  <a:txBody>
                    <a:bodyPr/>
                    <a:lstStyle/>
                    <a:p>
                      <a:pPr algn="just" defTabSz="914400">
                        <a:lnSpc>
                          <a:spcPct val="115000"/>
                        </a:lnSpc>
                      </a:pPr>
                      <a:r>
                        <a:rPr lang="fr-FR" sz="800" b="0" strike="noStrike" spc="-1">
                          <a:solidFill>
                            <a:schemeClr val="dk1"/>
                          </a:solidFill>
                          <a:latin typeface="Marianne"/>
                          <a:ea typeface="Arial"/>
                        </a:rPr>
                        <a:t>Prothèses amovibles sur dent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5"/>
                  </a:ext>
                </a:extLst>
              </a:tr>
              <a:tr h="403560">
                <a:tc>
                  <a:txBody>
                    <a:bodyPr/>
                    <a:lstStyle/>
                    <a:p>
                      <a:pPr algn="just" defTabSz="914400">
                        <a:lnSpc>
                          <a:spcPct val="115000"/>
                        </a:lnSpc>
                      </a:pPr>
                      <a:r>
                        <a:rPr lang="fr-FR" sz="800" b="0" strike="noStrike" spc="-1">
                          <a:solidFill>
                            <a:schemeClr val="dk1"/>
                          </a:solidFill>
                          <a:latin typeface="Marianne"/>
                          <a:ea typeface="Arial"/>
                        </a:rPr>
                        <a:t>Prothèses amovibles sur dent non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250%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6"/>
                  </a:ext>
                </a:extLst>
              </a:tr>
              <a:tr h="204480">
                <a:tc>
                  <a:txBody>
                    <a:bodyPr/>
                    <a:lstStyle/>
                    <a:p>
                      <a:pPr algn="just" defTabSz="914400">
                        <a:lnSpc>
                          <a:spcPct val="115000"/>
                        </a:lnSpc>
                      </a:pPr>
                      <a:r>
                        <a:rPr lang="fr-FR" sz="800" b="0" strike="noStrike" spc="-1">
                          <a:solidFill>
                            <a:schemeClr val="dk1"/>
                          </a:solidFill>
                          <a:latin typeface="Marianne"/>
                          <a:ea typeface="Arial"/>
                        </a:rPr>
                        <a:t>Prothèses provisoires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7"/>
                  </a:ext>
                </a:extLst>
              </a:tr>
              <a:tr h="204480">
                <a:tc>
                  <a:txBody>
                    <a:bodyPr/>
                    <a:lstStyle/>
                    <a:p>
                      <a:pPr algn="just" defTabSz="914400">
                        <a:lnSpc>
                          <a:spcPct val="115000"/>
                        </a:lnSpc>
                      </a:pPr>
                      <a:r>
                        <a:rPr lang="fr-FR" sz="800" b="0" strike="noStrike" spc="-1">
                          <a:solidFill>
                            <a:schemeClr val="dk1"/>
                          </a:solidFill>
                          <a:latin typeface="Marianne"/>
                          <a:ea typeface="Arial"/>
                        </a:rPr>
                        <a:t>Inlay Core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200%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8"/>
                  </a:ext>
                </a:extLst>
              </a:tr>
              <a:tr h="204480">
                <a:tc>
                  <a:txBody>
                    <a:bodyPr/>
                    <a:lstStyle/>
                    <a:p>
                      <a:pPr algn="just" defTabSz="914400">
                        <a:lnSpc>
                          <a:spcPct val="115000"/>
                        </a:lnSpc>
                      </a:pPr>
                      <a:r>
                        <a:rPr lang="fr-FR" sz="800" b="1" strike="noStrike" spc="-1">
                          <a:solidFill>
                            <a:schemeClr val="dk1"/>
                          </a:solidFill>
                          <a:latin typeface="Marianne"/>
                          <a:ea typeface="Arial"/>
                        </a:rPr>
                        <a:t>Implantologie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9"/>
                  </a:ext>
                </a:extLst>
              </a:tr>
              <a:tr h="612360">
                <a:tc>
                  <a:txBody>
                    <a:bodyPr/>
                    <a:lstStyle/>
                    <a:p>
                      <a:pPr algn="just" defTabSz="914400">
                        <a:lnSpc>
                          <a:spcPct val="115000"/>
                        </a:lnSpc>
                      </a:pPr>
                      <a:r>
                        <a:rPr lang="fr-FR" sz="800" b="0" strike="noStrike" spc="-1">
                          <a:solidFill>
                            <a:schemeClr val="dk1"/>
                          </a:solidFill>
                          <a:latin typeface="Marianne"/>
                          <a:ea typeface="Arial"/>
                        </a:rPr>
                        <a:t>Implants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500 € / implant</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500 € / implant</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650 € / implant</a:t>
                      </a:r>
                      <a:br>
                        <a:rPr sz="800"/>
                      </a:br>
                      <a:r>
                        <a:rPr lang="fr-FR" sz="800" b="0" strike="noStrike" spc="-1">
                          <a:solidFill>
                            <a:srgbClr val="000000"/>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20"/>
                  </a:ext>
                </a:extLst>
              </a:tr>
              <a:tr h="403560">
                <a:tc>
                  <a:txBody>
                    <a:bodyPr/>
                    <a:lstStyle/>
                    <a:p>
                      <a:pPr algn="just" defTabSz="914400">
                        <a:lnSpc>
                          <a:spcPct val="115000"/>
                        </a:lnSpc>
                      </a:pPr>
                      <a:r>
                        <a:rPr lang="fr-FR" sz="800" b="0" strike="noStrike" spc="-1">
                          <a:solidFill>
                            <a:schemeClr val="dk1"/>
                          </a:solidFill>
                          <a:latin typeface="Marianne"/>
                          <a:ea typeface="Arial"/>
                        </a:rPr>
                        <a:t>Couronne sur implant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200 € / couronne</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200 € / couronne</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21"/>
                  </a:ext>
                </a:extLst>
              </a:tr>
            </a:tbl>
          </a:graphicData>
        </a:graphic>
      </p:graphicFrame>
      <p:pic>
        <p:nvPicPr>
          <p:cNvPr id="101" name="Image 1"/>
          <p:cNvPicPr/>
          <p:nvPr/>
        </p:nvPicPr>
        <p:blipFill>
          <a:blip r:embed="rId2"/>
          <a:stretch/>
        </p:blipFill>
        <p:spPr>
          <a:xfrm>
            <a:off x="10021320" y="3934440"/>
            <a:ext cx="1309320" cy="2364120"/>
          </a:xfrm>
          <a:prstGeom prst="rect">
            <a:avLst/>
          </a:prstGeom>
          <a:noFill/>
          <a:ln w="0">
            <a:noFill/>
          </a:ln>
        </p:spPr>
      </p:pic>
      <p:pic>
        <p:nvPicPr>
          <p:cNvPr id="102" name="Image 2"/>
          <p:cNvPicPr/>
          <p:nvPr/>
        </p:nvPicPr>
        <p:blipFill>
          <a:blip r:embed="rId3"/>
          <a:stretch/>
        </p:blipFill>
        <p:spPr>
          <a:xfrm>
            <a:off x="9728640" y="558000"/>
            <a:ext cx="1894680" cy="2613960"/>
          </a:xfrm>
          <a:prstGeom prst="rect">
            <a:avLst/>
          </a:prstGeom>
          <a:noFill/>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 name="Tableau 3"/>
          <p:cNvGraphicFramePr/>
          <p:nvPr>
            <p:extLst>
              <p:ext uri="{D42A27DB-BD31-4B8C-83A1-F6EECF244321}">
                <p14:modId xmlns:p14="http://schemas.microsoft.com/office/powerpoint/2010/main" val="536175521"/>
              </p:ext>
            </p:extLst>
          </p:nvPr>
        </p:nvGraphicFramePr>
        <p:xfrm>
          <a:off x="643680" y="520200"/>
          <a:ext cx="6863760" cy="3102864"/>
        </p:xfrm>
        <a:graphic>
          <a:graphicData uri="http://schemas.openxmlformats.org/drawingml/2006/table">
            <a:tbl>
              <a:tblPr/>
              <a:tblGrid>
                <a:gridCol w="2435040">
                  <a:extLst>
                    <a:ext uri="{9D8B030D-6E8A-4147-A177-3AD203B41FA5}">
                      <a16:colId xmlns:a16="http://schemas.microsoft.com/office/drawing/2014/main" val="20000"/>
                    </a:ext>
                  </a:extLst>
                </a:gridCol>
                <a:gridCol w="1301760">
                  <a:extLst>
                    <a:ext uri="{9D8B030D-6E8A-4147-A177-3AD203B41FA5}">
                      <a16:colId xmlns:a16="http://schemas.microsoft.com/office/drawing/2014/main" val="20001"/>
                    </a:ext>
                  </a:extLst>
                </a:gridCol>
                <a:gridCol w="1301760">
                  <a:extLst>
                    <a:ext uri="{9D8B030D-6E8A-4147-A177-3AD203B41FA5}">
                      <a16:colId xmlns:a16="http://schemas.microsoft.com/office/drawing/2014/main" val="20002"/>
                    </a:ext>
                  </a:extLst>
                </a:gridCol>
                <a:gridCol w="912600">
                  <a:extLst>
                    <a:ext uri="{9D8B030D-6E8A-4147-A177-3AD203B41FA5}">
                      <a16:colId xmlns:a16="http://schemas.microsoft.com/office/drawing/2014/main" val="20003"/>
                    </a:ext>
                  </a:extLst>
                </a:gridCol>
                <a:gridCol w="912600">
                  <a:extLst>
                    <a:ext uri="{9D8B030D-6E8A-4147-A177-3AD203B41FA5}">
                      <a16:colId xmlns:a16="http://schemas.microsoft.com/office/drawing/2014/main" val="20004"/>
                    </a:ext>
                  </a:extLst>
                </a:gridCol>
              </a:tblGrid>
              <a:tr h="383760">
                <a:tc>
                  <a:txBody>
                    <a:bodyPr/>
                    <a:lstStyle/>
                    <a:p>
                      <a:pPr algn="ctr" defTabSz="914400">
                        <a:lnSpc>
                          <a:spcPct val="115000"/>
                        </a:lnSpc>
                      </a:pPr>
                      <a:br>
                        <a:rPr sz="1000"/>
                      </a:br>
                      <a:r>
                        <a:rPr lang="fr-FR" sz="1000" b="1" strike="noStrike" spc="-1">
                          <a:solidFill>
                            <a:schemeClr val="dk1"/>
                          </a:solidFill>
                          <a:latin typeface="Marianne"/>
                          <a:ea typeface="Arial"/>
                        </a:rPr>
                        <a:t>Poste de soins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lang="fr-FR" sz="1000" b="1" strike="noStrike" spc="-1">
                          <a:solidFill>
                            <a:schemeClr val="dk1"/>
                          </a:solidFill>
                          <a:latin typeface="Marianne"/>
                          <a:ea typeface="Arial"/>
                        </a:rPr>
                        <a:t>MGEN offre Référence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lang="fr-FR" sz="1000" b="1" strike="noStrike" spc="-1">
                          <a:solidFill>
                            <a:schemeClr val="dk1"/>
                          </a:solidFill>
                          <a:latin typeface="Marianne"/>
                          <a:ea typeface="Arial"/>
                        </a:rPr>
                        <a:t>Remboursement PSC</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p>
                      <a:pPr algn="ctr" defTabSz="914400">
                        <a:lnSpc>
                          <a:spcPct val="115000"/>
                        </a:lnSpc>
                      </a:pPr>
                      <a:r>
                        <a:rPr lang="fr-FR" sz="1000" b="1" strike="noStrike" spc="-1">
                          <a:solidFill>
                            <a:schemeClr val="dk1"/>
                          </a:solidFill>
                          <a:latin typeface="Marianne"/>
                          <a:ea typeface="Arial"/>
                        </a:rPr>
                        <a:t>Option 1</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1000"/>
                      </a:br>
                      <a:r>
                        <a:rPr lang="fr-FR" sz="1000" b="1" strike="noStrike" spc="-1">
                          <a:solidFill>
                            <a:schemeClr val="dk1"/>
                          </a:solidFill>
                          <a:latin typeface="Marianne"/>
                          <a:ea typeface="Arial"/>
                        </a:rPr>
                        <a:t>Option 2</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04840">
                <a:tc>
                  <a:txBody>
                    <a:bodyPr/>
                    <a:lstStyle/>
                    <a:p>
                      <a:pPr algn="just" defTabSz="914400">
                        <a:lnSpc>
                          <a:spcPct val="115000"/>
                        </a:lnSpc>
                      </a:pPr>
                      <a:r>
                        <a:rPr lang="fr-FR" sz="1000" b="1" strike="noStrike" spc="-1">
                          <a:solidFill>
                            <a:schemeClr val="dk1"/>
                          </a:solidFill>
                          <a:latin typeface="Marianne"/>
                          <a:ea typeface="Arial"/>
                        </a:rPr>
                        <a:t>Orthodontie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383760">
                <a:tc>
                  <a:txBody>
                    <a:bodyPr/>
                    <a:lstStyle/>
                    <a:p>
                      <a:pPr algn="just" defTabSz="914400">
                        <a:lnSpc>
                          <a:spcPct val="115000"/>
                        </a:lnSpc>
                      </a:pPr>
                      <a:r>
                        <a:rPr lang="fr-FR" sz="1000" b="0" strike="noStrike" spc="-1">
                          <a:solidFill>
                            <a:schemeClr val="dk1"/>
                          </a:solidFill>
                          <a:latin typeface="Marianne"/>
                          <a:ea typeface="Arial"/>
                        </a:rPr>
                        <a:t>Orthodontie (remboursée par la Sécurité sociale)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542€ par trimestre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250% BR</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300% BR</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383760">
                <a:tc>
                  <a:txBody>
                    <a:bodyPr/>
                    <a:lstStyle/>
                    <a:p>
                      <a:pPr algn="just" defTabSz="914400">
                        <a:lnSpc>
                          <a:spcPct val="115000"/>
                        </a:lnSpc>
                      </a:pPr>
                      <a:r>
                        <a:rPr lang="fr-FR" sz="1000" b="0" strike="noStrike" spc="-1">
                          <a:solidFill>
                            <a:schemeClr val="dk1"/>
                          </a:solidFill>
                          <a:latin typeface="Marianne"/>
                          <a:ea typeface="Arial"/>
                        </a:rPr>
                        <a:t>Orthodontie (non remboursée par la Sécurité sociale)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400 € / semestre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500 € / semestre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3"/>
                  </a:ext>
                </a:extLst>
              </a:tr>
              <a:tr h="204840">
                <a:tc>
                  <a:txBody>
                    <a:bodyPr/>
                    <a:lstStyle/>
                    <a:p>
                      <a:pPr algn="just" defTabSz="914400">
                        <a:lnSpc>
                          <a:spcPct val="115000"/>
                        </a:lnSpc>
                      </a:pPr>
                      <a:r>
                        <a:rPr lang="fr-FR" sz="1000" b="1" strike="noStrike" spc="-1">
                          <a:solidFill>
                            <a:schemeClr val="dk1"/>
                          </a:solidFill>
                          <a:latin typeface="Marianne"/>
                          <a:ea typeface="Arial"/>
                        </a:rPr>
                        <a:t>Catégorie Aides auditives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04840">
                <a:tc>
                  <a:txBody>
                    <a:bodyPr/>
                    <a:lstStyle/>
                    <a:p>
                      <a:pPr algn="just" defTabSz="914400">
                        <a:lnSpc>
                          <a:spcPct val="115000"/>
                        </a:lnSpc>
                      </a:pPr>
                      <a:r>
                        <a:rPr lang="fr-FR" sz="1000" b="1" i="1" strike="noStrike" spc="-1">
                          <a:solidFill>
                            <a:schemeClr val="dk1"/>
                          </a:solidFill>
                          <a:latin typeface="Marianne"/>
                          <a:ea typeface="Arial"/>
                        </a:rPr>
                        <a:t>Aides auditives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582120">
                <a:tc>
                  <a:txBody>
                    <a:bodyPr/>
                    <a:lstStyle/>
                    <a:p>
                      <a:pPr algn="just" defTabSz="914400">
                        <a:lnSpc>
                          <a:spcPct val="115000"/>
                        </a:lnSpc>
                      </a:pPr>
                      <a:r>
                        <a:rPr lang="fr-FR" sz="1000" b="0" strike="noStrike" spc="-1" dirty="0">
                          <a:solidFill>
                            <a:schemeClr val="dk1"/>
                          </a:solidFill>
                          <a:latin typeface="Marianne"/>
                          <a:ea typeface="Arial"/>
                        </a:rPr>
                        <a:t>Équipements 100% Santé</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383760">
                <a:tc>
                  <a:txBody>
                    <a:bodyPr/>
                    <a:lstStyle/>
                    <a:p>
                      <a:pPr algn="just" defTabSz="914400">
                        <a:lnSpc>
                          <a:spcPct val="115000"/>
                        </a:lnSpc>
                      </a:pPr>
                      <a:r>
                        <a:rPr lang="fr-FR" sz="1000" b="0" strike="noStrike" spc="-1" dirty="0">
                          <a:solidFill>
                            <a:schemeClr val="dk1"/>
                          </a:solidFill>
                          <a:latin typeface="Marianne"/>
                          <a:ea typeface="Arial"/>
                        </a:rPr>
                        <a:t>Équipements à tarif libre pour </a:t>
                      </a:r>
                      <a:r>
                        <a:rPr lang="fr-FR" sz="1000" b="0" strike="noStrike" spc="-1" dirty="0" err="1">
                          <a:solidFill>
                            <a:schemeClr val="dk1"/>
                          </a:solidFill>
                          <a:latin typeface="Marianne"/>
                          <a:ea typeface="Arial"/>
                        </a:rPr>
                        <a:t>un∙e</a:t>
                      </a:r>
                      <a:r>
                        <a:rPr lang="fr-FR" sz="1000" b="0" strike="noStrike" spc="-1" dirty="0">
                          <a:solidFill>
                            <a:schemeClr val="dk1"/>
                          </a:solidFill>
                          <a:latin typeface="Marianne"/>
                          <a:ea typeface="Arial"/>
                        </a:rPr>
                        <a:t> bénéficiaire (&lt; ou &gt; 20 ans)</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740€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rgbClr val="000000"/>
                          </a:solidFill>
                          <a:latin typeface="Marianne"/>
                          <a:ea typeface="Arial"/>
                        </a:rPr>
                        <a:t>800 €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rgbClr val="000000"/>
                          </a:solidFill>
                          <a:latin typeface="Marianne"/>
                          <a:ea typeface="Arial"/>
                        </a:rPr>
                        <a:t>1.000 €</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bl>
          </a:graphicData>
        </a:graphic>
      </p:graphicFrame>
      <p:pic>
        <p:nvPicPr>
          <p:cNvPr id="104" name="Image 1"/>
          <p:cNvPicPr/>
          <p:nvPr/>
        </p:nvPicPr>
        <p:blipFill>
          <a:blip r:embed="rId2"/>
          <a:stretch/>
        </p:blipFill>
        <p:spPr>
          <a:xfrm>
            <a:off x="9370800" y="3521160"/>
            <a:ext cx="1309320" cy="2364120"/>
          </a:xfrm>
          <a:prstGeom prst="rect">
            <a:avLst/>
          </a:prstGeom>
          <a:noFill/>
          <a:ln w="0">
            <a:noFill/>
          </a:ln>
        </p:spPr>
      </p:pic>
      <p:pic>
        <p:nvPicPr>
          <p:cNvPr id="105" name="Image 2"/>
          <p:cNvPicPr/>
          <p:nvPr/>
        </p:nvPicPr>
        <p:blipFill>
          <a:blip r:embed="rId3"/>
          <a:stretch/>
        </p:blipFill>
        <p:spPr>
          <a:xfrm>
            <a:off x="9078120" y="520200"/>
            <a:ext cx="1894680" cy="2613960"/>
          </a:xfrm>
          <a:prstGeom prst="rect">
            <a:avLst/>
          </a:prstGeom>
          <a:noFill/>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Tableau 4"/>
          <p:cNvGraphicFramePr/>
          <p:nvPr>
            <p:extLst>
              <p:ext uri="{D42A27DB-BD31-4B8C-83A1-F6EECF244321}">
                <p14:modId xmlns:p14="http://schemas.microsoft.com/office/powerpoint/2010/main" val="2793958988"/>
              </p:ext>
            </p:extLst>
          </p:nvPr>
        </p:nvGraphicFramePr>
        <p:xfrm>
          <a:off x="274680" y="165960"/>
          <a:ext cx="6969600" cy="3098358"/>
        </p:xfrm>
        <a:graphic>
          <a:graphicData uri="http://schemas.openxmlformats.org/drawingml/2006/table">
            <a:tbl>
              <a:tblPr/>
              <a:tblGrid>
                <a:gridCol w="2472480">
                  <a:extLst>
                    <a:ext uri="{9D8B030D-6E8A-4147-A177-3AD203B41FA5}">
                      <a16:colId xmlns:a16="http://schemas.microsoft.com/office/drawing/2014/main" val="20000"/>
                    </a:ext>
                  </a:extLst>
                </a:gridCol>
                <a:gridCol w="1321920">
                  <a:extLst>
                    <a:ext uri="{9D8B030D-6E8A-4147-A177-3AD203B41FA5}">
                      <a16:colId xmlns:a16="http://schemas.microsoft.com/office/drawing/2014/main" val="20001"/>
                    </a:ext>
                  </a:extLst>
                </a:gridCol>
                <a:gridCol w="1321920">
                  <a:extLst>
                    <a:ext uri="{9D8B030D-6E8A-4147-A177-3AD203B41FA5}">
                      <a16:colId xmlns:a16="http://schemas.microsoft.com/office/drawing/2014/main" val="20002"/>
                    </a:ext>
                  </a:extLst>
                </a:gridCol>
                <a:gridCol w="926640">
                  <a:extLst>
                    <a:ext uri="{9D8B030D-6E8A-4147-A177-3AD203B41FA5}">
                      <a16:colId xmlns:a16="http://schemas.microsoft.com/office/drawing/2014/main" val="20003"/>
                    </a:ext>
                  </a:extLst>
                </a:gridCol>
                <a:gridCol w="926640">
                  <a:extLst>
                    <a:ext uri="{9D8B030D-6E8A-4147-A177-3AD203B41FA5}">
                      <a16:colId xmlns:a16="http://schemas.microsoft.com/office/drawing/2014/main" val="20004"/>
                    </a:ext>
                  </a:extLst>
                </a:gridCol>
              </a:tblGrid>
              <a:tr h="236520">
                <a:tc>
                  <a:txBody>
                    <a:bodyPr/>
                    <a:lstStyle/>
                    <a:p>
                      <a:pPr algn="just" defTabSz="914400">
                        <a:lnSpc>
                          <a:spcPct val="115000"/>
                        </a:lnSpc>
                      </a:pPr>
                      <a:r>
                        <a:rPr lang="fr-FR" sz="1000" b="1" strike="noStrike" spc="-1">
                          <a:solidFill>
                            <a:schemeClr val="dk1"/>
                          </a:solidFill>
                          <a:latin typeface="Marianne"/>
                          <a:ea typeface="Arial"/>
                        </a:rPr>
                        <a:t>Catégorie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36520">
                <a:tc>
                  <a:txBody>
                    <a:bodyPr/>
                    <a:lstStyle/>
                    <a:p>
                      <a:pPr algn="just" defTabSz="914400">
                        <a:lnSpc>
                          <a:spcPct val="115000"/>
                        </a:lnSpc>
                      </a:pPr>
                      <a:r>
                        <a:rPr lang="fr-FR" sz="1000" b="1" i="1" strike="noStrike" spc="-1">
                          <a:solidFill>
                            <a:schemeClr val="dk1"/>
                          </a:solidFill>
                          <a:latin typeface="Marianne"/>
                          <a:ea typeface="Arial"/>
                        </a:rPr>
                        <a:t>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672840">
                <a:tc>
                  <a:txBody>
                    <a:bodyPr/>
                    <a:lstStyle/>
                    <a:p>
                      <a:pPr algn="just" defTabSz="914400">
                        <a:lnSpc>
                          <a:spcPct val="115000"/>
                        </a:lnSpc>
                      </a:pPr>
                      <a:r>
                        <a:rPr lang="fr-FR" sz="1000" b="0" strike="noStrike" spc="-1" dirty="0">
                          <a:solidFill>
                            <a:schemeClr val="dk1"/>
                          </a:solidFill>
                          <a:latin typeface="Marianne"/>
                          <a:ea typeface="Arial"/>
                        </a:rPr>
                        <a:t>Équipements 100% Santé</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36520">
                <a:tc>
                  <a:txBody>
                    <a:bodyPr/>
                    <a:lstStyle/>
                    <a:p>
                      <a:pPr algn="just" defTabSz="914400">
                        <a:lnSpc>
                          <a:spcPct val="115000"/>
                        </a:lnSpc>
                      </a:pPr>
                      <a:r>
                        <a:rPr lang="fr-FR" sz="1000" b="0" strike="noStrike" spc="-1" dirty="0">
                          <a:solidFill>
                            <a:schemeClr val="dk1"/>
                          </a:solidFill>
                          <a:latin typeface="Marianne"/>
                          <a:ea typeface="Arial"/>
                        </a:rPr>
                        <a:t>Équipements à tarif libre</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236520">
                <a:tc>
                  <a:txBody>
                    <a:bodyPr/>
                    <a:lstStyle/>
                    <a:p>
                      <a:pPr algn="just" defTabSz="914400">
                        <a:lnSpc>
                          <a:spcPct val="115000"/>
                        </a:lnSpc>
                      </a:pPr>
                      <a:r>
                        <a:rPr lang="fr-FR" sz="1000" b="0" strike="noStrike" spc="-1" dirty="0">
                          <a:solidFill>
                            <a:schemeClr val="dk1"/>
                          </a:solidFill>
                          <a:latin typeface="Marianne"/>
                          <a:ea typeface="Arial"/>
                        </a:rPr>
                        <a:t>Montures</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36520">
                <a:tc>
                  <a:txBody>
                    <a:bodyPr/>
                    <a:lstStyle/>
                    <a:p>
                      <a:pPr algn="just" defTabSz="914400">
                        <a:lnSpc>
                          <a:spcPct val="115000"/>
                        </a:lnSpc>
                      </a:pPr>
                      <a:r>
                        <a:rPr lang="fr-FR" sz="1000" b="0" strike="noStrike" spc="-1">
                          <a:solidFill>
                            <a:schemeClr val="dk1"/>
                          </a:solidFill>
                          <a:latin typeface="Marianne"/>
                          <a:ea typeface="Arial"/>
                        </a:rPr>
                        <a:t>Verres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Cf. grille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36520">
                <a:tc>
                  <a:txBody>
                    <a:bodyPr/>
                    <a:lstStyle/>
                    <a:p>
                      <a:pPr algn="just" defTabSz="914400">
                        <a:lnSpc>
                          <a:spcPct val="115000"/>
                        </a:lnSpc>
                      </a:pPr>
                      <a:r>
                        <a:rPr lang="fr-FR" sz="1000" b="1" strike="noStrike" spc="-1">
                          <a:solidFill>
                            <a:schemeClr val="dk1"/>
                          </a:solidFill>
                          <a:latin typeface="Marianne"/>
                          <a:ea typeface="Arial"/>
                        </a:rPr>
                        <a:t>Autres prestations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443520">
                <a:tc>
                  <a:txBody>
                    <a:bodyPr/>
                    <a:lstStyle/>
                    <a:p>
                      <a:pPr algn="just" defTabSz="914400">
                        <a:lnSpc>
                          <a:spcPct val="115000"/>
                        </a:lnSpc>
                      </a:pPr>
                      <a:r>
                        <a:rPr lang="fr-FR" sz="1000" b="0" strike="noStrike" spc="-1">
                          <a:solidFill>
                            <a:schemeClr val="dk1"/>
                          </a:solidFill>
                          <a:latin typeface="Marianne"/>
                          <a:ea typeface="Arial"/>
                        </a:rPr>
                        <a:t>Lentilles prescrites prises ou non prises en charge, y compris lentilles jetables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100 €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100 €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443520">
                <a:tc>
                  <a:txBody>
                    <a:bodyPr/>
                    <a:lstStyle/>
                    <a:p>
                      <a:pPr algn="just" defTabSz="914400">
                        <a:lnSpc>
                          <a:spcPct val="115000"/>
                        </a:lnSpc>
                      </a:pPr>
                      <a:r>
                        <a:rPr lang="fr-FR" sz="1000" b="0" strike="noStrike" spc="-1">
                          <a:solidFill>
                            <a:schemeClr val="dk1"/>
                          </a:solidFill>
                          <a:latin typeface="Marianne"/>
                          <a:ea typeface="Arial"/>
                        </a:rPr>
                        <a:t>Chirurgie réfractive dont kératotomie (par oeil)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365€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400 €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chemeClr val="dk1"/>
                          </a:solidFill>
                          <a:latin typeface="Marianne"/>
                          <a:ea typeface="Arial"/>
                        </a:rPr>
                        <a:t>-</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bl>
          </a:graphicData>
        </a:graphic>
      </p:graphicFrame>
      <p:graphicFrame>
        <p:nvGraphicFramePr>
          <p:cNvPr id="107" name="Tableau 5"/>
          <p:cNvGraphicFramePr/>
          <p:nvPr/>
        </p:nvGraphicFramePr>
        <p:xfrm>
          <a:off x="1901160" y="3279240"/>
          <a:ext cx="7250760" cy="3076956"/>
        </p:xfrm>
        <a:graphic>
          <a:graphicData uri="http://schemas.openxmlformats.org/drawingml/2006/table">
            <a:tbl>
              <a:tblPr/>
              <a:tblGrid>
                <a:gridCol w="2572200">
                  <a:extLst>
                    <a:ext uri="{9D8B030D-6E8A-4147-A177-3AD203B41FA5}">
                      <a16:colId xmlns:a16="http://schemas.microsoft.com/office/drawing/2014/main" val="20000"/>
                    </a:ext>
                  </a:extLst>
                </a:gridCol>
                <a:gridCol w="1375200">
                  <a:extLst>
                    <a:ext uri="{9D8B030D-6E8A-4147-A177-3AD203B41FA5}">
                      <a16:colId xmlns:a16="http://schemas.microsoft.com/office/drawing/2014/main" val="20001"/>
                    </a:ext>
                  </a:extLst>
                </a:gridCol>
                <a:gridCol w="1375200">
                  <a:extLst>
                    <a:ext uri="{9D8B030D-6E8A-4147-A177-3AD203B41FA5}">
                      <a16:colId xmlns:a16="http://schemas.microsoft.com/office/drawing/2014/main" val="20002"/>
                    </a:ext>
                  </a:extLst>
                </a:gridCol>
                <a:gridCol w="964080">
                  <a:extLst>
                    <a:ext uri="{9D8B030D-6E8A-4147-A177-3AD203B41FA5}">
                      <a16:colId xmlns:a16="http://schemas.microsoft.com/office/drawing/2014/main" val="20003"/>
                    </a:ext>
                  </a:extLst>
                </a:gridCol>
                <a:gridCol w="964080">
                  <a:extLst>
                    <a:ext uri="{9D8B030D-6E8A-4147-A177-3AD203B41FA5}">
                      <a16:colId xmlns:a16="http://schemas.microsoft.com/office/drawing/2014/main" val="20004"/>
                    </a:ext>
                  </a:extLst>
                </a:gridCol>
              </a:tblGrid>
              <a:tr h="248400">
                <a:tc>
                  <a:txBody>
                    <a:bodyPr/>
                    <a:lstStyle/>
                    <a:p>
                      <a:pPr algn="just" defTabSz="914400">
                        <a:lnSpc>
                          <a:spcPct val="115000"/>
                        </a:lnSpc>
                      </a:pPr>
                      <a:r>
                        <a:rPr lang="fr-FR" sz="1000" b="1" i="1" strike="noStrike" spc="-1">
                          <a:solidFill>
                            <a:schemeClr val="dk1"/>
                          </a:solidFill>
                          <a:latin typeface="Marianne"/>
                          <a:ea typeface="Arial"/>
                        </a:rPr>
                        <a:t>Grille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48400">
                <a:tc>
                  <a:txBody>
                    <a:bodyPr/>
                    <a:lstStyle/>
                    <a:p>
                      <a:pPr algn="just" defTabSz="914400">
                        <a:lnSpc>
                          <a:spcPct val="115000"/>
                        </a:lnSpc>
                      </a:pPr>
                      <a:r>
                        <a:rPr lang="fr-FR" sz="1000" b="0" strike="noStrike" spc="-1">
                          <a:solidFill>
                            <a:schemeClr val="dk1"/>
                          </a:solidFill>
                          <a:latin typeface="Marianne"/>
                          <a:ea typeface="Arial"/>
                        </a:rPr>
                        <a:t>Verre unifocal, sphérique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48400">
                <a:tc>
                  <a:txBody>
                    <a:bodyPr/>
                    <a:lstStyle/>
                    <a:p>
                      <a:pPr algn="just" defTabSz="914400">
                        <a:lnSpc>
                          <a:spcPct val="115000"/>
                        </a:lnSpc>
                      </a:pPr>
                      <a:r>
                        <a:rPr lang="fr-FR" sz="1000" b="0" strike="noStrike" spc="-1">
                          <a:solidFill>
                            <a:schemeClr val="dk1"/>
                          </a:solidFill>
                          <a:latin typeface="Marianne"/>
                          <a:ea typeface="Arial"/>
                        </a:rPr>
                        <a:t>Sphère de - 6 à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45€</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60 €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80 €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248400">
                <a:tc>
                  <a:txBody>
                    <a:bodyPr/>
                    <a:lstStyle/>
                    <a:p>
                      <a:pPr algn="just" defTabSz="914400">
                        <a:lnSpc>
                          <a:spcPct val="115000"/>
                        </a:lnSpc>
                      </a:pPr>
                      <a:r>
                        <a:rPr lang="fr-FR" sz="1000" b="0" strike="noStrike" spc="-1">
                          <a:solidFill>
                            <a:schemeClr val="dk1"/>
                          </a:solidFill>
                          <a:latin typeface="Marianne"/>
                          <a:ea typeface="Arial"/>
                        </a:rPr>
                        <a:t>Sphère &lt; 6 ou Sphère &gt;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3"/>
                  </a:ext>
                </a:extLst>
              </a:tr>
              <a:tr h="248400">
                <a:tc>
                  <a:txBody>
                    <a:bodyPr/>
                    <a:lstStyle/>
                    <a:p>
                      <a:pPr algn="just" defTabSz="914400">
                        <a:lnSpc>
                          <a:spcPct val="115000"/>
                        </a:lnSpc>
                      </a:pPr>
                      <a:r>
                        <a:rPr lang="fr-FR" sz="1000" b="0" strike="noStrike" spc="-1">
                          <a:solidFill>
                            <a:schemeClr val="dk1"/>
                          </a:solidFill>
                          <a:latin typeface="Marianne"/>
                          <a:ea typeface="Arial"/>
                        </a:rPr>
                        <a:t>Verre unifocal, sphéro-cylindrique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48400">
                <a:tc>
                  <a:txBody>
                    <a:bodyPr/>
                    <a:lstStyle/>
                    <a:p>
                      <a:pPr algn="just" defTabSz="914400">
                        <a:lnSpc>
                          <a:spcPct val="115000"/>
                        </a:lnSpc>
                      </a:pPr>
                      <a:r>
                        <a:rPr lang="fr-FR" sz="1000" b="0" strike="noStrike" spc="-1">
                          <a:solidFill>
                            <a:schemeClr val="dk1"/>
                          </a:solidFill>
                          <a:latin typeface="Marianne"/>
                          <a:ea typeface="Arial"/>
                        </a:rPr>
                        <a:t>Cylindre ≤ + 4, sphère de - 6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45€</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60 €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80 €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5"/>
                  </a:ext>
                </a:extLst>
              </a:tr>
              <a:tr h="248400">
                <a:tc>
                  <a:txBody>
                    <a:bodyPr/>
                    <a:lstStyle/>
                    <a:p>
                      <a:pPr algn="just" defTabSz="914400">
                        <a:lnSpc>
                          <a:spcPct val="115000"/>
                        </a:lnSpc>
                      </a:pPr>
                      <a:r>
                        <a:rPr lang="fr-FR" sz="1000" b="0" strike="noStrike" spc="-1">
                          <a:solidFill>
                            <a:schemeClr val="dk1"/>
                          </a:solidFill>
                          <a:latin typeface="Marianne"/>
                          <a:ea typeface="Arial"/>
                        </a:rPr>
                        <a:t>Sphère &gt; 0 et (sphère + cylindre) ≤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45€</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60 €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80 €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6"/>
                  </a:ext>
                </a:extLst>
              </a:tr>
              <a:tr h="248400">
                <a:tc>
                  <a:txBody>
                    <a:bodyPr/>
                    <a:lstStyle/>
                    <a:p>
                      <a:pPr algn="just" defTabSz="914400">
                        <a:lnSpc>
                          <a:spcPct val="115000"/>
                        </a:lnSpc>
                      </a:pPr>
                      <a:r>
                        <a:rPr lang="fr-FR" sz="1000" b="0" strike="noStrike" spc="-1">
                          <a:solidFill>
                            <a:schemeClr val="dk1"/>
                          </a:solidFill>
                          <a:latin typeface="Marianne"/>
                          <a:ea typeface="Arial"/>
                        </a:rPr>
                        <a:t>Sphère &gt; 0 et (sphère + cylindre) &gt;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248400">
                <a:tc>
                  <a:txBody>
                    <a:bodyPr/>
                    <a:lstStyle/>
                    <a:p>
                      <a:pPr algn="just" defTabSz="914400">
                        <a:lnSpc>
                          <a:spcPct val="115000"/>
                        </a:lnSpc>
                      </a:pPr>
                      <a:r>
                        <a:rPr lang="fr-FR" sz="1000" b="0" strike="noStrike" spc="-1">
                          <a:solidFill>
                            <a:schemeClr val="dk1"/>
                          </a:solidFill>
                          <a:latin typeface="Marianne"/>
                          <a:ea typeface="Arial"/>
                        </a:rPr>
                        <a:t>Cylindre ≥ + 0,25, sphère &lt;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8"/>
                  </a:ext>
                </a:extLst>
              </a:tr>
              <a:tr h="248400">
                <a:tc>
                  <a:txBody>
                    <a:bodyPr/>
                    <a:lstStyle/>
                    <a:p>
                      <a:pPr algn="just" defTabSz="914400">
                        <a:lnSpc>
                          <a:spcPct val="115000"/>
                        </a:lnSpc>
                      </a:pPr>
                      <a:r>
                        <a:rPr lang="fr-FR" sz="1000" b="0" strike="noStrike" spc="-1">
                          <a:solidFill>
                            <a:schemeClr val="dk1"/>
                          </a:solidFill>
                          <a:latin typeface="Marianne"/>
                          <a:ea typeface="Arial"/>
                        </a:rPr>
                        <a:t>Cylindre &gt; + 4, sphère de - 6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9"/>
                  </a:ext>
                </a:extLst>
              </a:tr>
              <a:tr h="248400">
                <a:tc>
                  <a:txBody>
                    <a:bodyPr/>
                    <a:lstStyle/>
                    <a:p>
                      <a:pPr algn="just" defTabSz="914400">
                        <a:lnSpc>
                          <a:spcPct val="115000"/>
                        </a:lnSpc>
                      </a:pPr>
                      <a:r>
                        <a:rPr lang="fr-FR" sz="900" b="0" strike="noStrike" spc="-1">
                          <a:solidFill>
                            <a:schemeClr val="dk1"/>
                          </a:solidFill>
                          <a:latin typeface="Marianne"/>
                          <a:ea typeface="Arial"/>
                        </a:rPr>
                        <a:t>Verre multifocal/progressif/ sphérique </a:t>
                      </a:r>
                      <a:endParaRPr lang="fr-FR" sz="9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0"/>
                  </a:ext>
                </a:extLst>
              </a:tr>
              <a:tr h="248400">
                <a:tc>
                  <a:txBody>
                    <a:bodyPr/>
                    <a:lstStyle/>
                    <a:p>
                      <a:pPr algn="just" defTabSz="914400">
                        <a:lnSpc>
                          <a:spcPct val="115000"/>
                        </a:lnSpc>
                      </a:pPr>
                      <a:r>
                        <a:rPr lang="fr-FR" sz="1000" b="0" strike="noStrike" spc="-1">
                          <a:solidFill>
                            <a:schemeClr val="dk1"/>
                          </a:solidFill>
                          <a:latin typeface="Marianne"/>
                          <a:ea typeface="Arial"/>
                        </a:rPr>
                        <a:t>Sphère de - 4 à + 4</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190 €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1"/>
                  </a:ext>
                </a:extLst>
              </a:tr>
            </a:tbl>
          </a:graphicData>
        </a:graphic>
      </p:graphicFrame>
      <p:pic>
        <p:nvPicPr>
          <p:cNvPr id="108" name="Image 1"/>
          <p:cNvPicPr/>
          <p:nvPr/>
        </p:nvPicPr>
        <p:blipFill>
          <a:blip r:embed="rId2"/>
          <a:stretch/>
        </p:blipFill>
        <p:spPr>
          <a:xfrm>
            <a:off x="10290960" y="3696840"/>
            <a:ext cx="1309320" cy="2364120"/>
          </a:xfrm>
          <a:prstGeom prst="rect">
            <a:avLst/>
          </a:prstGeom>
          <a:noFill/>
          <a:ln w="0">
            <a:noFill/>
          </a:ln>
        </p:spPr>
      </p:pic>
      <p:pic>
        <p:nvPicPr>
          <p:cNvPr id="109" name="Image 2"/>
          <p:cNvPicPr/>
          <p:nvPr/>
        </p:nvPicPr>
        <p:blipFill>
          <a:blip r:embed="rId3"/>
          <a:stretch/>
        </p:blipFill>
        <p:spPr>
          <a:xfrm>
            <a:off x="9816840" y="424440"/>
            <a:ext cx="1894680" cy="2613960"/>
          </a:xfrm>
          <a:prstGeom prst="rect">
            <a:avLst/>
          </a:prstGeom>
          <a:noFill/>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Tableau 3"/>
          <p:cNvGraphicFramePr/>
          <p:nvPr/>
        </p:nvGraphicFramePr>
        <p:xfrm>
          <a:off x="995400" y="491400"/>
          <a:ext cx="7030800" cy="3199671"/>
        </p:xfrm>
        <a:graphic>
          <a:graphicData uri="http://schemas.openxmlformats.org/drawingml/2006/table">
            <a:tbl>
              <a:tblPr/>
              <a:tblGrid>
                <a:gridCol w="2494080">
                  <a:extLst>
                    <a:ext uri="{9D8B030D-6E8A-4147-A177-3AD203B41FA5}">
                      <a16:colId xmlns:a16="http://schemas.microsoft.com/office/drawing/2014/main" val="20000"/>
                    </a:ext>
                  </a:extLst>
                </a:gridCol>
                <a:gridCol w="1333440">
                  <a:extLst>
                    <a:ext uri="{9D8B030D-6E8A-4147-A177-3AD203B41FA5}">
                      <a16:colId xmlns:a16="http://schemas.microsoft.com/office/drawing/2014/main" val="20001"/>
                    </a:ext>
                  </a:extLst>
                </a:gridCol>
                <a:gridCol w="1333440">
                  <a:extLst>
                    <a:ext uri="{9D8B030D-6E8A-4147-A177-3AD203B41FA5}">
                      <a16:colId xmlns:a16="http://schemas.microsoft.com/office/drawing/2014/main" val="20002"/>
                    </a:ext>
                  </a:extLst>
                </a:gridCol>
                <a:gridCol w="934920">
                  <a:extLst>
                    <a:ext uri="{9D8B030D-6E8A-4147-A177-3AD203B41FA5}">
                      <a16:colId xmlns:a16="http://schemas.microsoft.com/office/drawing/2014/main" val="20003"/>
                    </a:ext>
                  </a:extLst>
                </a:gridCol>
                <a:gridCol w="934920">
                  <a:extLst>
                    <a:ext uri="{9D8B030D-6E8A-4147-A177-3AD203B41FA5}">
                      <a16:colId xmlns:a16="http://schemas.microsoft.com/office/drawing/2014/main" val="20004"/>
                    </a:ext>
                  </a:extLst>
                </a:gridCol>
              </a:tblGrid>
              <a:tr h="619920">
                <a:tc>
                  <a:txBody>
                    <a:bodyPr/>
                    <a:lstStyle/>
                    <a:p>
                      <a:pPr algn="ctr" defTabSz="914400">
                        <a:lnSpc>
                          <a:spcPct val="115000"/>
                        </a:lnSpc>
                      </a:pPr>
                      <a:br>
                        <a:rPr sz="1000"/>
                      </a:br>
                      <a:r>
                        <a:rPr lang="fr-FR" sz="1000" b="1" strike="noStrike" spc="-1">
                          <a:solidFill>
                            <a:schemeClr val="dk1"/>
                          </a:solidFill>
                          <a:latin typeface="Marianne"/>
                          <a:ea typeface="Arial"/>
                        </a:rPr>
                        <a:t>Poste de soins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1000"/>
                      </a:br>
                      <a:r>
                        <a:rPr lang="fr-FR" sz="1000" b="1" strike="noStrike" spc="-1">
                          <a:solidFill>
                            <a:schemeClr val="dk1"/>
                          </a:solidFill>
                          <a:latin typeface="Marianne"/>
                          <a:ea typeface="Arial"/>
                        </a:rPr>
                        <a:t>MGEN offre Référence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1000"/>
                      </a:br>
                      <a:r>
                        <a:rPr lang="fr-FR" sz="1000" b="1" strike="noStrike" spc="-1">
                          <a:solidFill>
                            <a:schemeClr val="dk1"/>
                          </a:solidFill>
                          <a:latin typeface="Marianne"/>
                          <a:ea typeface="Arial"/>
                        </a:rPr>
                        <a:t>Remboursement PSC</a:t>
                      </a:r>
                      <a:endParaRPr lang="fr-FR" sz="1000" b="0" strike="noStrike" spc="-1">
                        <a:solidFill>
                          <a:srgbClr val="000000"/>
                        </a:solidFill>
                        <a:latin typeface="Calibri"/>
                      </a:endParaRPr>
                    </a:p>
                    <a:p>
                      <a:pPr algn="ctr"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1000"/>
                      </a:br>
                      <a:r>
                        <a:rPr lang="fr-FR" sz="1000" b="1" strike="noStrike" spc="-1">
                          <a:solidFill>
                            <a:schemeClr val="dk1"/>
                          </a:solidFill>
                          <a:latin typeface="Marianne"/>
                          <a:ea typeface="Arial"/>
                        </a:rPr>
                        <a:t>Option 1</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1000"/>
                      </a:br>
                      <a:r>
                        <a:rPr lang="fr-FR" sz="1000" b="1" strike="noStrike" spc="-1">
                          <a:solidFill>
                            <a:schemeClr val="dk1"/>
                          </a:solidFill>
                          <a:latin typeface="Marianne"/>
                          <a:ea typeface="Arial"/>
                        </a:rPr>
                        <a:t>Option 2</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17800">
                <a:tc>
                  <a:txBody>
                    <a:bodyPr/>
                    <a:lstStyle/>
                    <a:p>
                      <a:pPr algn="just" defTabSz="914400">
                        <a:lnSpc>
                          <a:spcPct val="115000"/>
                        </a:lnSpc>
                      </a:pPr>
                      <a:r>
                        <a:rPr lang="fr-FR" sz="1000" b="1" strike="noStrike" spc="-1">
                          <a:solidFill>
                            <a:schemeClr val="dk1"/>
                          </a:solidFill>
                          <a:latin typeface="Marianne"/>
                          <a:ea typeface="Arial"/>
                        </a:rPr>
                        <a:t>Grille optique suite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17800">
                <a:tc>
                  <a:txBody>
                    <a:bodyPr/>
                    <a:lstStyle/>
                    <a:p>
                      <a:pPr algn="just" defTabSz="914400">
                        <a:lnSpc>
                          <a:spcPct val="115000"/>
                        </a:lnSpc>
                      </a:pPr>
                      <a:r>
                        <a:rPr lang="fr-FR" sz="1000" b="0" strike="noStrike" spc="-1">
                          <a:solidFill>
                            <a:schemeClr val="dk1"/>
                          </a:solidFill>
                          <a:latin typeface="Marianne"/>
                          <a:ea typeface="Arial"/>
                        </a:rPr>
                        <a:t>Sphère &lt; - 4 ou &gt; + 4</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defTabSz="914400">
                        <a:lnSpc>
                          <a:spcPct val="100000"/>
                        </a:lnSpc>
                      </a:pPr>
                      <a:endParaRPr lang="fr-FR" sz="1100" b="0" strike="noStrike" spc="-1">
                        <a:solidFill>
                          <a:schemeClr val="dk1"/>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240 €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408600">
                <a:tc>
                  <a:txBody>
                    <a:bodyPr/>
                    <a:lstStyle/>
                    <a:p>
                      <a:pPr algn="just" defTabSz="914400">
                        <a:lnSpc>
                          <a:spcPct val="115000"/>
                        </a:lnSpc>
                      </a:pPr>
                      <a:r>
                        <a:rPr lang="fr-FR" sz="1000" b="0" strike="noStrike" spc="-1">
                          <a:solidFill>
                            <a:schemeClr val="dk1"/>
                          </a:solidFill>
                          <a:latin typeface="Marianne"/>
                          <a:ea typeface="Arial"/>
                        </a:rPr>
                        <a:t>Verre multifocal ou progressif sphéro-cylindrique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217800">
                <a:tc>
                  <a:txBody>
                    <a:bodyPr/>
                    <a:lstStyle/>
                    <a:p>
                      <a:pPr algn="just" defTabSz="914400">
                        <a:lnSpc>
                          <a:spcPct val="115000"/>
                        </a:lnSpc>
                      </a:pPr>
                      <a:r>
                        <a:rPr lang="fr-FR" sz="1000" b="0" strike="noStrike" spc="-1">
                          <a:solidFill>
                            <a:schemeClr val="dk1"/>
                          </a:solidFill>
                          <a:latin typeface="Marianne"/>
                          <a:ea typeface="Arial"/>
                        </a:rPr>
                        <a:t>Cylindre ≤ + 4, sphère de - 8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190 €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4"/>
                  </a:ext>
                </a:extLst>
              </a:tr>
              <a:tr h="408600">
                <a:tc>
                  <a:txBody>
                    <a:bodyPr/>
                    <a:lstStyle/>
                    <a:p>
                      <a:pPr algn="just" defTabSz="914400">
                        <a:lnSpc>
                          <a:spcPct val="115000"/>
                        </a:lnSpc>
                      </a:pPr>
                      <a:r>
                        <a:rPr lang="fr-FR" sz="1000" b="0" strike="noStrike" spc="-1">
                          <a:solidFill>
                            <a:schemeClr val="dk1"/>
                          </a:solidFill>
                          <a:latin typeface="Marianne"/>
                          <a:ea typeface="Arial"/>
                        </a:rPr>
                        <a:t>Sphère &gt; 0 et (sphère + cylindre) </a:t>
                      </a:r>
                      <a:br>
                        <a:rPr sz="1000"/>
                      </a:br>
                      <a:r>
                        <a:rPr lang="fr-FR" sz="1000" b="0" strike="noStrike" spc="-1">
                          <a:solidFill>
                            <a:schemeClr val="dk1"/>
                          </a:solidFill>
                          <a:latin typeface="Marianne"/>
                          <a:ea typeface="Arial"/>
                        </a:rPr>
                        <a:t>≤ + 8</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chemeClr val="dk1"/>
                          </a:solidFill>
                          <a:latin typeface="Marianne"/>
                          <a:ea typeface="Arial"/>
                        </a:rPr>
                        <a:t>90€</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190 €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5"/>
                  </a:ext>
                </a:extLst>
              </a:tr>
              <a:tr h="217800">
                <a:tc>
                  <a:txBody>
                    <a:bodyPr/>
                    <a:lstStyle/>
                    <a:p>
                      <a:pPr algn="just" defTabSz="914400">
                        <a:lnSpc>
                          <a:spcPct val="115000"/>
                        </a:lnSpc>
                      </a:pPr>
                      <a:r>
                        <a:rPr lang="fr-FR" sz="1000" b="0" strike="noStrike" spc="-1">
                          <a:solidFill>
                            <a:schemeClr val="dk1"/>
                          </a:solidFill>
                          <a:latin typeface="Marianne"/>
                          <a:ea typeface="Arial"/>
                        </a:rPr>
                        <a:t>Cylindre &gt; + 4, sphère de - 8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240 €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6"/>
                  </a:ext>
                </a:extLst>
              </a:tr>
              <a:tr h="408600">
                <a:tc>
                  <a:txBody>
                    <a:bodyPr/>
                    <a:lstStyle/>
                    <a:p>
                      <a:pPr algn="just" defTabSz="914400">
                        <a:lnSpc>
                          <a:spcPct val="115000"/>
                        </a:lnSpc>
                      </a:pPr>
                      <a:r>
                        <a:rPr lang="fr-FR" sz="1000" b="0" strike="noStrike" spc="-1">
                          <a:solidFill>
                            <a:schemeClr val="dk1"/>
                          </a:solidFill>
                          <a:latin typeface="Marianne"/>
                          <a:ea typeface="Arial"/>
                        </a:rPr>
                        <a:t>Sphère &gt; 0 et (sphère + cylindre) </a:t>
                      </a:r>
                      <a:br>
                        <a:rPr sz="1000"/>
                      </a:br>
                      <a:r>
                        <a:rPr lang="fr-FR" sz="1000" b="0" strike="noStrike" spc="-1">
                          <a:solidFill>
                            <a:schemeClr val="dk1"/>
                          </a:solidFill>
                          <a:latin typeface="Marianne"/>
                          <a:ea typeface="Arial"/>
                        </a:rPr>
                        <a:t>&gt; + 8</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240 €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217800">
                <a:tc>
                  <a:txBody>
                    <a:bodyPr/>
                    <a:lstStyle/>
                    <a:p>
                      <a:pPr algn="just" defTabSz="914400">
                        <a:lnSpc>
                          <a:spcPct val="115000"/>
                        </a:lnSpc>
                      </a:pPr>
                      <a:r>
                        <a:rPr lang="fr-FR" sz="1000" b="0" strike="noStrike" spc="-1">
                          <a:solidFill>
                            <a:schemeClr val="dk1"/>
                          </a:solidFill>
                          <a:latin typeface="Marianne"/>
                          <a:ea typeface="Arial"/>
                        </a:rPr>
                        <a:t>Cylindre ≥ + 0,25, sphère &lt; - 8</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rgbClr val="000000"/>
                          </a:solidFill>
                          <a:latin typeface="Marianne"/>
                          <a:ea typeface="Arial"/>
                        </a:rPr>
                        <a:t>240 €</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8"/>
                  </a:ext>
                </a:extLst>
              </a:tr>
            </a:tbl>
          </a:graphicData>
        </a:graphic>
      </p:graphicFrame>
      <p:pic>
        <p:nvPicPr>
          <p:cNvPr id="111" name="Image 1"/>
          <p:cNvPicPr/>
          <p:nvPr/>
        </p:nvPicPr>
        <p:blipFill>
          <a:blip r:embed="rId2"/>
          <a:stretch/>
        </p:blipFill>
        <p:spPr>
          <a:xfrm>
            <a:off x="9397080" y="3819960"/>
            <a:ext cx="1309320" cy="2364120"/>
          </a:xfrm>
          <a:prstGeom prst="rect">
            <a:avLst/>
          </a:prstGeom>
          <a:noFill/>
          <a:ln w="0">
            <a:noFill/>
          </a:ln>
        </p:spPr>
      </p:pic>
      <p:pic>
        <p:nvPicPr>
          <p:cNvPr id="112" name="Image 2"/>
          <p:cNvPicPr/>
          <p:nvPr/>
        </p:nvPicPr>
        <p:blipFill>
          <a:blip r:embed="rId3"/>
          <a:stretch/>
        </p:blipFill>
        <p:spPr>
          <a:xfrm>
            <a:off x="9104400" y="672480"/>
            <a:ext cx="1894680" cy="2613960"/>
          </a:xfrm>
          <a:prstGeom prst="rect">
            <a:avLst/>
          </a:prstGeom>
          <a:noFill/>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 name="Tableau 3"/>
          <p:cNvGraphicFramePr/>
          <p:nvPr/>
        </p:nvGraphicFramePr>
        <p:xfrm>
          <a:off x="712080" y="298800"/>
          <a:ext cx="7745040" cy="4930560"/>
        </p:xfrm>
        <a:graphic>
          <a:graphicData uri="http://schemas.openxmlformats.org/drawingml/2006/table">
            <a:tbl>
              <a:tblPr/>
              <a:tblGrid>
                <a:gridCol w="2747520">
                  <a:extLst>
                    <a:ext uri="{9D8B030D-6E8A-4147-A177-3AD203B41FA5}">
                      <a16:colId xmlns:a16="http://schemas.microsoft.com/office/drawing/2014/main" val="20000"/>
                    </a:ext>
                  </a:extLst>
                </a:gridCol>
                <a:gridCol w="1468800">
                  <a:extLst>
                    <a:ext uri="{9D8B030D-6E8A-4147-A177-3AD203B41FA5}">
                      <a16:colId xmlns:a16="http://schemas.microsoft.com/office/drawing/2014/main" val="20001"/>
                    </a:ext>
                  </a:extLst>
                </a:gridCol>
                <a:gridCol w="1468800">
                  <a:extLst>
                    <a:ext uri="{9D8B030D-6E8A-4147-A177-3AD203B41FA5}">
                      <a16:colId xmlns:a16="http://schemas.microsoft.com/office/drawing/2014/main" val="20002"/>
                    </a:ext>
                  </a:extLst>
                </a:gridCol>
                <a:gridCol w="1029960">
                  <a:extLst>
                    <a:ext uri="{9D8B030D-6E8A-4147-A177-3AD203B41FA5}">
                      <a16:colId xmlns:a16="http://schemas.microsoft.com/office/drawing/2014/main" val="20003"/>
                    </a:ext>
                  </a:extLst>
                </a:gridCol>
                <a:gridCol w="1029960">
                  <a:extLst>
                    <a:ext uri="{9D8B030D-6E8A-4147-A177-3AD203B41FA5}">
                      <a16:colId xmlns:a16="http://schemas.microsoft.com/office/drawing/2014/main" val="20004"/>
                    </a:ext>
                  </a:extLst>
                </a:gridCol>
              </a:tblGrid>
              <a:tr h="484200">
                <a:tc>
                  <a:txBody>
                    <a:bodyPr/>
                    <a:lstStyle/>
                    <a:p>
                      <a:pPr algn="just" defTabSz="914400">
                        <a:lnSpc>
                          <a:spcPct val="115000"/>
                        </a:lnSpc>
                      </a:pPr>
                      <a:r>
                        <a:rPr lang="fr-FR" sz="1000" b="1" i="1" strike="noStrike" spc="-1">
                          <a:solidFill>
                            <a:schemeClr val="dk1"/>
                          </a:solidFill>
                          <a:latin typeface="Marianne"/>
                          <a:ea typeface="Arial"/>
                        </a:rPr>
                        <a:t>Médecines additionnelles et de prévention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984600">
                <a:tc>
                  <a:txBody>
                    <a:bodyPr/>
                    <a:lstStyle/>
                    <a:p>
                      <a:pPr algn="just" defTabSz="914400">
                        <a:lnSpc>
                          <a:spcPct val="115000"/>
                        </a:lnSpc>
                      </a:pPr>
                      <a:r>
                        <a:rPr lang="fr-FR" sz="1000" b="0" strike="noStrike" spc="-1">
                          <a:solidFill>
                            <a:schemeClr val="dk1"/>
                          </a:solidFill>
                          <a:latin typeface="Marianne"/>
                          <a:ea typeface="Arial"/>
                        </a:rPr>
                        <a:t>Médecine douce : ostéopathe, chiropracteur, homéopathe, étiopathe, pédicure-podologue, acupuncteur, psychomotricien, sophrologue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80€ (40€ max par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2 séances / an</a:t>
                      </a:r>
                      <a:br>
                        <a:rPr sz="1000"/>
                      </a:br>
                      <a:r>
                        <a:rPr lang="fr-FR" sz="1000" b="0" strike="noStrike" spc="-1">
                          <a:solidFill>
                            <a:schemeClr val="dk1"/>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 séances / an</a:t>
                      </a:r>
                      <a:br>
                        <a:rPr sz="1000"/>
                      </a:br>
                      <a:r>
                        <a:rPr lang="fr-FR" sz="1000" b="0" strike="noStrike" spc="-1">
                          <a:solidFill>
                            <a:srgbClr val="000000"/>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4 séances / an</a:t>
                      </a:r>
                      <a:br>
                        <a:rPr sz="1000"/>
                      </a:br>
                      <a:r>
                        <a:rPr lang="fr-FR" sz="1000" b="0" strike="noStrike" spc="-1">
                          <a:solidFill>
                            <a:schemeClr val="dk1"/>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984600">
                <a:tc>
                  <a:txBody>
                    <a:bodyPr/>
                    <a:lstStyle/>
                    <a:p>
                      <a:pPr algn="just" defTabSz="914400">
                        <a:lnSpc>
                          <a:spcPct val="115000"/>
                        </a:lnSpc>
                      </a:pPr>
                      <a:r>
                        <a:rPr lang="fr-FR" sz="1000" b="0" strike="noStrike" spc="-1">
                          <a:solidFill>
                            <a:schemeClr val="dk1"/>
                          </a:solidFill>
                          <a:latin typeface="Marianne"/>
                          <a:ea typeface="Arial"/>
                        </a:rPr>
                        <a:t>Psychologue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15€ par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 séances / an </a:t>
                      </a:r>
                      <a:br>
                        <a:rPr sz="1000"/>
                      </a:br>
                      <a:r>
                        <a:rPr lang="fr-FR" sz="1000" b="0" strike="noStrike" spc="-1">
                          <a:solidFill>
                            <a:srgbClr val="000000"/>
                          </a:solidFill>
                          <a:latin typeface="Marianne"/>
                          <a:ea typeface="Arial"/>
                        </a:rPr>
                        <a:t>(limite 30 €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rgbClr val="000000"/>
                          </a:solidFill>
                          <a:latin typeface="Marianne"/>
                          <a:ea typeface="Arial"/>
                        </a:rPr>
                        <a:t>8 séances / an </a:t>
                      </a:r>
                      <a:br>
                        <a:rPr sz="1000"/>
                      </a:br>
                      <a:r>
                        <a:rPr lang="fr-FR" sz="1000" b="0" strike="noStrike" spc="-1">
                          <a:solidFill>
                            <a:srgbClr val="000000"/>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rgbClr val="000000"/>
                          </a:solidFill>
                          <a:latin typeface="Marianne"/>
                          <a:ea typeface="Arial"/>
                        </a:rPr>
                        <a:t>10 séances / an </a:t>
                      </a:r>
                      <a:br>
                        <a:rPr sz="1000"/>
                      </a:br>
                      <a:r>
                        <a:rPr lang="fr-FR" sz="1000" b="0" strike="noStrike" spc="-1">
                          <a:solidFill>
                            <a:srgbClr val="000000"/>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258120">
                <a:tc>
                  <a:txBody>
                    <a:bodyPr/>
                    <a:lstStyle/>
                    <a:p>
                      <a:pPr algn="just" defTabSz="914400">
                        <a:lnSpc>
                          <a:spcPct val="115000"/>
                        </a:lnSpc>
                      </a:pPr>
                      <a:r>
                        <a:rPr lang="fr-FR" sz="1000" b="1" i="1" strike="noStrike" spc="-1">
                          <a:solidFill>
                            <a:schemeClr val="dk1"/>
                          </a:solidFill>
                          <a:latin typeface="Marianne"/>
                          <a:ea typeface="Arial"/>
                        </a:rPr>
                        <a:t>Actes refusés par la Sécurité sociale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734400">
                <a:tc>
                  <a:txBody>
                    <a:bodyPr/>
                    <a:lstStyle/>
                    <a:p>
                      <a:pPr algn="just" defTabSz="914400">
                        <a:lnSpc>
                          <a:spcPct val="115000"/>
                        </a:lnSpc>
                      </a:pPr>
                      <a:r>
                        <a:rPr lang="fr-FR" sz="1000" b="0" strike="noStrike" spc="-1">
                          <a:solidFill>
                            <a:schemeClr val="dk1"/>
                          </a:solidFill>
                          <a:latin typeface="Marianne"/>
                          <a:ea typeface="Arial"/>
                        </a:rPr>
                        <a:t>Vaccins, consultation diététique, bilan parodontal, ostéodensitométrie osseuse, sevrage tabagique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75€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 80 €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58120">
                <a:tc>
                  <a:txBody>
                    <a:bodyPr/>
                    <a:lstStyle/>
                    <a:p>
                      <a:pPr algn="just" defTabSz="914400">
                        <a:lnSpc>
                          <a:spcPct val="115000"/>
                        </a:lnSpc>
                      </a:pPr>
                      <a:r>
                        <a:rPr lang="fr-FR" sz="1000" b="0" strike="noStrike" spc="-1">
                          <a:solidFill>
                            <a:schemeClr val="dk1"/>
                          </a:solidFill>
                          <a:latin typeface="Marianne"/>
                          <a:ea typeface="Arial"/>
                        </a:rPr>
                        <a:t>Contraception, tests de grossesse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75€ / an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 80 €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58120">
                <a:tc>
                  <a:txBody>
                    <a:bodyPr/>
                    <a:lstStyle/>
                    <a:p>
                      <a:pPr algn="just" defTabSz="914400">
                        <a:lnSpc>
                          <a:spcPct val="115000"/>
                        </a:lnSpc>
                      </a:pPr>
                      <a:r>
                        <a:rPr lang="fr-FR" sz="1000" b="0" strike="noStrike" spc="-1">
                          <a:solidFill>
                            <a:schemeClr val="dk1"/>
                          </a:solidFill>
                          <a:latin typeface="Marianne"/>
                          <a:ea typeface="Arial"/>
                        </a:rPr>
                        <a:t>Prévention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484200">
                <a:tc>
                  <a:txBody>
                    <a:bodyPr/>
                    <a:lstStyle/>
                    <a:p>
                      <a:pPr algn="just" defTabSz="914400">
                        <a:lnSpc>
                          <a:spcPct val="115000"/>
                        </a:lnSpc>
                      </a:pPr>
                      <a:r>
                        <a:rPr lang="fr-FR" sz="1000" b="0" strike="noStrike" spc="-1">
                          <a:solidFill>
                            <a:schemeClr val="dk1"/>
                          </a:solidFill>
                          <a:latin typeface="Marianne"/>
                          <a:ea typeface="Arial"/>
                        </a:rPr>
                        <a:t>Amniocentèse, Dépistage Prénatal Non invasif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183€ / acte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183 € / acte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7"/>
                  </a:ext>
                </a:extLst>
              </a:tr>
              <a:tr h="484200">
                <a:tc>
                  <a:txBody>
                    <a:bodyPr/>
                    <a:lstStyle/>
                    <a:p>
                      <a:pPr algn="just" defTabSz="914400">
                        <a:lnSpc>
                          <a:spcPct val="115000"/>
                        </a:lnSpc>
                      </a:pPr>
                      <a:r>
                        <a:rPr lang="fr-FR" sz="1000" b="0" strike="noStrike" spc="-1">
                          <a:solidFill>
                            <a:schemeClr val="dk1"/>
                          </a:solidFill>
                          <a:latin typeface="Marianne"/>
                          <a:ea typeface="Arial"/>
                        </a:rPr>
                        <a:t>Tout acte de prévention remboursé par la Sécurité sociale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100% BR</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bl>
          </a:graphicData>
        </a:graphic>
      </p:graphicFrame>
      <p:sp>
        <p:nvSpPr>
          <p:cNvPr id="114" name="ZoneTexte 4"/>
          <p:cNvSpPr/>
          <p:nvPr/>
        </p:nvSpPr>
        <p:spPr>
          <a:xfrm>
            <a:off x="7376760" y="5741280"/>
            <a:ext cx="3682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a:solidFill>
                  <a:srgbClr val="0563C1"/>
                </a:solidFill>
                <a:uFillTx/>
                <a:latin typeface="Calibri"/>
                <a:hlinkClick r:id="rId2" action="ppaction://hlinksldjump"/>
              </a:rPr>
              <a:t>Retour au sommaire</a:t>
            </a:r>
            <a:endParaRPr lang="fr-FR" sz="1800" b="0" strike="noStrike" spc="-1">
              <a:solidFill>
                <a:srgbClr val="000000"/>
              </a:solidFill>
              <a:latin typeface="Calibri"/>
            </a:endParaRPr>
          </a:p>
        </p:txBody>
      </p:sp>
      <p:pic>
        <p:nvPicPr>
          <p:cNvPr id="115" name="Image 6">
            <a:hlinkClick r:id="rId3"/>
          </p:cNvPr>
          <p:cNvPicPr/>
          <p:nvPr/>
        </p:nvPicPr>
        <p:blipFill>
          <a:blip r:embed="rId4"/>
          <a:stretch/>
        </p:blipFill>
        <p:spPr>
          <a:xfrm>
            <a:off x="9370080" y="747360"/>
            <a:ext cx="2059200" cy="2838600"/>
          </a:xfrm>
          <a:prstGeom prst="rect">
            <a:avLst/>
          </a:prstGeom>
          <a:noFill/>
          <a:ln w="0">
            <a:noFill/>
          </a:ln>
        </p:spPr>
      </p:pic>
      <p:pic>
        <p:nvPicPr>
          <p:cNvPr id="6" name="Image 1"/>
          <p:cNvPicPr/>
          <p:nvPr/>
        </p:nvPicPr>
        <p:blipFill>
          <a:blip r:embed="rId5"/>
          <a:stretch/>
        </p:blipFill>
        <p:spPr>
          <a:xfrm>
            <a:off x="10119960" y="3903087"/>
            <a:ext cx="1309320" cy="2364120"/>
          </a:xfrm>
          <a:prstGeom prst="rect">
            <a:avLst/>
          </a:prstGeom>
          <a:noFill/>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4160" cy="6534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Calibri Light"/>
              </a:rPr>
              <a:t>Calendrier de mise en œuvre</a:t>
            </a:r>
            <a:endParaRPr lang="fr-FR" sz="3600" b="0" strike="noStrike" spc="-1" dirty="0">
              <a:solidFill>
                <a:srgbClr val="000000"/>
              </a:solidFill>
              <a:latin typeface="Calibri"/>
            </a:endParaRPr>
          </a:p>
        </p:txBody>
      </p:sp>
      <p:pic>
        <p:nvPicPr>
          <p:cNvPr id="118" name="Image 3"/>
          <p:cNvPicPr/>
          <p:nvPr/>
        </p:nvPicPr>
        <p:blipFill>
          <a:blip r:embed="rId2"/>
          <a:srcRect l="1572" t="3199" r="4352"/>
          <a:stretch/>
        </p:blipFill>
        <p:spPr>
          <a:xfrm>
            <a:off x="3094920" y="1538640"/>
            <a:ext cx="8931600" cy="5142240"/>
          </a:xfrm>
          <a:prstGeom prst="rect">
            <a:avLst/>
          </a:prstGeom>
          <a:noFill/>
          <a:ln w="0">
            <a:noFill/>
          </a:ln>
        </p:spPr>
      </p:pic>
      <p:sp>
        <p:nvSpPr>
          <p:cNvPr id="119" name="ZoneTexte 4"/>
          <p:cNvSpPr/>
          <p:nvPr/>
        </p:nvSpPr>
        <p:spPr>
          <a:xfrm>
            <a:off x="712287" y="1111860"/>
            <a:ext cx="579276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600" b="0" strike="noStrike" spc="-1">
                <a:solidFill>
                  <a:schemeClr val="dk1"/>
                </a:solidFill>
                <a:latin typeface="Calibri"/>
              </a:rPr>
              <a:t>Le contrat collectif prendra finalement effet au 1</a:t>
            </a:r>
            <a:r>
              <a:rPr lang="fr-FR" sz="1600" b="0" strike="noStrike" spc="-1" baseline="30000">
                <a:solidFill>
                  <a:schemeClr val="dk1"/>
                </a:solidFill>
                <a:latin typeface="Calibri"/>
              </a:rPr>
              <a:t>er</a:t>
            </a:r>
            <a:r>
              <a:rPr lang="fr-FR" sz="1600" b="0" strike="noStrike" spc="-1">
                <a:solidFill>
                  <a:schemeClr val="dk1"/>
                </a:solidFill>
                <a:latin typeface="Calibri"/>
              </a:rPr>
              <a:t> mai 2026</a:t>
            </a:r>
            <a:endParaRPr lang="fr-FR" sz="1600" b="0" strike="noStrike" spc="-1">
              <a:solidFill>
                <a:srgbClr val="000000"/>
              </a:solidFill>
              <a:latin typeface="Calibri"/>
            </a:endParaRPr>
          </a:p>
        </p:txBody>
      </p:sp>
      <p:sp>
        <p:nvSpPr>
          <p:cNvPr id="120" name="ZoneTexte 5"/>
          <p:cNvSpPr/>
          <p:nvPr/>
        </p:nvSpPr>
        <p:spPr>
          <a:xfrm>
            <a:off x="172952" y="2298960"/>
            <a:ext cx="2829600" cy="2306870"/>
          </a:xfrm>
          <a:prstGeom prst="rect">
            <a:avLst/>
          </a:prstGeom>
          <a:noFill/>
          <a:ln w="28575">
            <a:solidFill>
              <a:srgbClr val="4472C4"/>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fr-FR" sz="1600" b="0" strike="noStrike" spc="-1" dirty="0">
                <a:solidFill>
                  <a:schemeClr val="dk1"/>
                </a:solidFill>
                <a:latin typeface="Calibri"/>
              </a:rPr>
              <a:t>Pour que votre adhésion à la MGEN soit effective à cette date, des opérations préalables d’affiliation auront lieu par vagues successives entre octobre 2025 et mars 2026, selon le calendrier des zones de vacances scolaires (zone A, B, C). </a:t>
            </a:r>
            <a:endParaRPr lang="fr-FR" sz="1600" b="0" strike="noStrike" spc="-1" dirty="0">
              <a:solidFill>
                <a:srgbClr val="000000"/>
              </a:solidFill>
              <a:latin typeface="Calibri"/>
            </a:endParaRPr>
          </a:p>
        </p:txBody>
      </p:sp>
      <p:pic>
        <p:nvPicPr>
          <p:cNvPr id="7" name="Image 1"/>
          <p:cNvPicPr/>
          <p:nvPr/>
        </p:nvPicPr>
        <p:blipFill>
          <a:blip r:embed="rId3"/>
          <a:stretch/>
        </p:blipFill>
        <p:spPr>
          <a:xfrm>
            <a:off x="1077473" y="5253124"/>
            <a:ext cx="510279" cy="919966"/>
          </a:xfrm>
          <a:prstGeom prst="rect">
            <a:avLst/>
          </a:prstGeom>
          <a:noFill/>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3"/>
          <p:cNvPicPr/>
          <p:nvPr/>
        </p:nvPicPr>
        <p:blipFill>
          <a:blip r:embed="rId2"/>
          <a:stretch/>
        </p:blipFill>
        <p:spPr>
          <a:xfrm>
            <a:off x="454320" y="399960"/>
            <a:ext cx="10542240" cy="5805720"/>
          </a:xfrm>
          <a:prstGeom prst="rect">
            <a:avLst/>
          </a:prstGeom>
          <a:noFill/>
          <a:ln w="0">
            <a:noFill/>
          </a:ln>
        </p:spPr>
      </p:pic>
      <p:sp>
        <p:nvSpPr>
          <p:cNvPr id="122" name="ZoneTexte 4"/>
          <p:cNvSpPr/>
          <p:nvPr/>
        </p:nvSpPr>
        <p:spPr>
          <a:xfrm>
            <a:off x="7121880" y="6207480"/>
            <a:ext cx="3954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a:solidFill>
                  <a:srgbClr val="0563C1"/>
                </a:solidFill>
                <a:uFillTx/>
                <a:latin typeface="Calibri"/>
                <a:hlinkClick r:id="rId3" action="ppaction://hlinksldjump"/>
              </a:rPr>
              <a:t>Retour au sommaire</a:t>
            </a:r>
            <a:endParaRPr lang="fr-FR" sz="1800" b="0" strike="noStrike" spc="-1">
              <a:solidFill>
                <a:srgbClr val="000000"/>
              </a:solidFill>
              <a:latin typeface="Calibri"/>
            </a:endParaRPr>
          </a:p>
        </p:txBody>
      </p:sp>
      <p:pic>
        <p:nvPicPr>
          <p:cNvPr id="4" name="Image 1"/>
          <p:cNvPicPr/>
          <p:nvPr/>
        </p:nvPicPr>
        <p:blipFill>
          <a:blip r:embed="rId4"/>
          <a:stretch/>
        </p:blipFill>
        <p:spPr>
          <a:xfrm>
            <a:off x="11076840" y="5469494"/>
            <a:ext cx="510279" cy="919966"/>
          </a:xfrm>
          <a:prstGeom prst="rect">
            <a:avLst/>
          </a:prstGeom>
          <a:noFill/>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794119" y="699148"/>
            <a:ext cx="10514160" cy="6534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Calibri Light"/>
              </a:rPr>
              <a:t>Affiliation mode d’emploi</a:t>
            </a:r>
            <a:endParaRPr lang="fr-FR" sz="3600" b="0" strike="noStrike" spc="-1" dirty="0">
              <a:solidFill>
                <a:srgbClr val="000000"/>
              </a:solidFill>
              <a:latin typeface="Calibri"/>
            </a:endParaRPr>
          </a:p>
        </p:txBody>
      </p:sp>
      <p:sp>
        <p:nvSpPr>
          <p:cNvPr id="2" name="Rectangle 1"/>
          <p:cNvSpPr/>
          <p:nvPr/>
        </p:nvSpPr>
        <p:spPr>
          <a:xfrm>
            <a:off x="1008184" y="1837483"/>
            <a:ext cx="9946143" cy="923330"/>
          </a:xfrm>
          <a:prstGeom prst="rect">
            <a:avLst/>
          </a:prstGeom>
        </p:spPr>
        <p:txBody>
          <a:bodyPr wrap="square">
            <a:spAutoFit/>
          </a:bodyPr>
          <a:lstStyle/>
          <a:p>
            <a:r>
              <a:rPr lang="fr-FR" spc="-1" dirty="0">
                <a:solidFill>
                  <a:schemeClr val="dk1"/>
                </a:solidFill>
              </a:rPr>
              <a:t>La procédure d’affiliation vous concernant débutera par la réception d’un message sur votre messagerie professionnelle académique. Vous recevrez ensuite plusieurs courriels de la MGEN sur votre messagerie professionnelle pour vous permettre de vous affilier.</a:t>
            </a:r>
            <a:endParaRPr lang="fr-FR" spc="-1" dirty="0">
              <a:solidFill>
                <a:srgbClr val="000000"/>
              </a:solidFill>
            </a:endParaRPr>
          </a:p>
        </p:txBody>
      </p:sp>
      <p:sp>
        <p:nvSpPr>
          <p:cNvPr id="7" name="Rectangle 6"/>
          <p:cNvSpPr/>
          <p:nvPr/>
        </p:nvSpPr>
        <p:spPr>
          <a:xfrm>
            <a:off x="1008183" y="2974622"/>
            <a:ext cx="9164515" cy="2031325"/>
          </a:xfrm>
          <a:prstGeom prst="rect">
            <a:avLst/>
          </a:prstGeom>
        </p:spPr>
        <p:txBody>
          <a:bodyPr wrap="square">
            <a:spAutoFit/>
          </a:bodyPr>
          <a:lstStyle/>
          <a:p>
            <a:r>
              <a:rPr lang="fr-FR" sz="3600" b="1" spc="-1" dirty="0">
                <a:solidFill>
                  <a:schemeClr val="dk1"/>
                </a:solidFill>
              </a:rPr>
              <a:t>Attention : l’affiliation est automatique</a:t>
            </a:r>
          </a:p>
          <a:p>
            <a:endParaRPr lang="fr-FR" b="1" spc="-1" dirty="0">
              <a:solidFill>
                <a:schemeClr val="dk1"/>
              </a:solidFill>
            </a:endParaRPr>
          </a:p>
          <a:p>
            <a:r>
              <a:rPr lang="fr-FR" b="1" spc="-1" dirty="0">
                <a:solidFill>
                  <a:schemeClr val="dk1"/>
                </a:solidFill>
              </a:rPr>
              <a:t>Les courriels ont vocation à vous permettre de : </a:t>
            </a:r>
          </a:p>
          <a:p>
            <a:pPr marL="285750" indent="-285750">
              <a:buFontTx/>
              <a:buChar char="-"/>
            </a:pPr>
            <a:r>
              <a:rPr lang="fr-FR" spc="-1" dirty="0">
                <a:solidFill>
                  <a:schemeClr val="dk1"/>
                </a:solidFill>
              </a:rPr>
              <a:t>Choisir vos options</a:t>
            </a:r>
          </a:p>
          <a:p>
            <a:pPr marL="285750" indent="-285750">
              <a:buFontTx/>
              <a:buChar char="-"/>
            </a:pPr>
            <a:r>
              <a:rPr lang="fr-FR" spc="-1" dirty="0">
                <a:solidFill>
                  <a:schemeClr val="dk1"/>
                </a:solidFill>
              </a:rPr>
              <a:t>Affilier vos </a:t>
            </a:r>
            <a:r>
              <a:rPr lang="fr-FR" spc="-1" dirty="0" err="1">
                <a:solidFill>
                  <a:schemeClr val="dk1"/>
                </a:solidFill>
              </a:rPr>
              <a:t>ayant-droits</a:t>
            </a:r>
            <a:endParaRPr lang="fr-FR" spc="-1" dirty="0">
              <a:solidFill>
                <a:schemeClr val="dk1"/>
              </a:solidFill>
            </a:endParaRPr>
          </a:p>
          <a:p>
            <a:pPr marL="285750" indent="-285750">
              <a:buFontTx/>
              <a:buChar char="-"/>
            </a:pPr>
            <a:r>
              <a:rPr lang="fr-FR" spc="-1" dirty="0">
                <a:solidFill>
                  <a:schemeClr val="dk1"/>
                </a:solidFill>
              </a:rPr>
              <a:t>Faire valoir une éventuelle dispense</a:t>
            </a:r>
            <a:endParaRPr lang="fr-FR" spc="-1" dirty="0">
              <a:solidFill>
                <a:srgbClr val="000000"/>
              </a:solidFill>
            </a:endParaRPr>
          </a:p>
        </p:txBody>
      </p:sp>
      <p:pic>
        <p:nvPicPr>
          <p:cNvPr id="9" name="Image 1"/>
          <p:cNvPicPr/>
          <p:nvPr/>
        </p:nvPicPr>
        <p:blipFill>
          <a:blip r:embed="rId2"/>
          <a:stretch/>
        </p:blipFill>
        <p:spPr>
          <a:xfrm>
            <a:off x="11072120" y="5604106"/>
            <a:ext cx="510279" cy="919966"/>
          </a:xfrm>
          <a:prstGeom prst="rect">
            <a:avLst/>
          </a:prstGeom>
          <a:noFill/>
          <a:ln w="0">
            <a:noFill/>
          </a:ln>
        </p:spPr>
      </p:pic>
      <p:sp>
        <p:nvSpPr>
          <p:cNvPr id="10" name="Rectangle 9"/>
          <p:cNvSpPr/>
          <p:nvPr/>
        </p:nvSpPr>
        <p:spPr>
          <a:xfrm>
            <a:off x="1008183" y="5142441"/>
            <a:ext cx="9816835" cy="646331"/>
          </a:xfrm>
          <a:prstGeom prst="rect">
            <a:avLst/>
          </a:prstGeom>
        </p:spPr>
        <p:txBody>
          <a:bodyPr wrap="square">
            <a:spAutoFit/>
          </a:bodyPr>
          <a:lstStyle/>
          <a:p>
            <a:r>
              <a:rPr lang="fr-FR" spc="-1" dirty="0">
                <a:solidFill>
                  <a:schemeClr val="dk1"/>
                </a:solidFill>
              </a:rPr>
              <a:t>En l’absence de réponse de votre part, vous serez </a:t>
            </a:r>
            <a:r>
              <a:rPr lang="fr-FR" spc="-1" dirty="0" err="1">
                <a:solidFill>
                  <a:schemeClr val="dk1"/>
                </a:solidFill>
              </a:rPr>
              <a:t>affilié∙e</a:t>
            </a:r>
            <a:r>
              <a:rPr lang="fr-FR" spc="-1" dirty="0">
                <a:solidFill>
                  <a:schemeClr val="dk1"/>
                </a:solidFill>
              </a:rPr>
              <a:t> par défaut avec le contrat de base et sans ayant-droit. </a:t>
            </a:r>
            <a:endParaRPr lang="fr-FR" spc="-1" dirty="0">
              <a:solidFill>
                <a:srgbClr val="000000"/>
              </a:solidFill>
            </a:endParaRPr>
          </a:p>
        </p:txBody>
      </p:sp>
    </p:spTree>
    <p:extLst>
      <p:ext uri="{BB962C8B-B14F-4D97-AF65-F5344CB8AC3E}">
        <p14:creationId xmlns:p14="http://schemas.microsoft.com/office/powerpoint/2010/main" val="403257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896816" y="1383119"/>
            <a:ext cx="6723184" cy="4856204"/>
          </a:xfrm>
          <a:prstGeom prst="rect">
            <a:avLst/>
          </a:prstGeom>
        </p:spPr>
        <p:txBody>
          <a:bodyPr vert="horz"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fr-FR" sz="2600" b="1" dirty="0">
              <a:solidFill>
                <a:srgbClr val="0000FF"/>
              </a:solidFill>
              <a:latin typeface="+mn-lt"/>
            </a:endParaRPr>
          </a:p>
          <a:p>
            <a:pPr lvl="0" algn="just"/>
            <a:r>
              <a:rPr lang="fr-FR" sz="2600" dirty="0">
                <a:latin typeface="+mn-lt"/>
              </a:rPr>
              <a:t>La CGT revendique la sécurité sociale intégrale c’est à dire le </a:t>
            </a:r>
            <a:r>
              <a:rPr lang="fr-FR" sz="2600" b="1" dirty="0">
                <a:solidFill>
                  <a:srgbClr val="FF0000"/>
                </a:solidFill>
                <a:latin typeface="+mn-lt"/>
              </a:rPr>
              <a:t>100% sécurité sociale</a:t>
            </a:r>
            <a:r>
              <a:rPr lang="fr-FR" sz="2600" dirty="0">
                <a:latin typeface="+mn-lt"/>
              </a:rPr>
              <a:t>.</a:t>
            </a:r>
          </a:p>
          <a:p>
            <a:pPr lvl="0" algn="just"/>
            <a:endParaRPr lang="fr-FR" sz="2600" dirty="0">
              <a:latin typeface="+mn-lt"/>
            </a:endParaRPr>
          </a:p>
          <a:p>
            <a:pPr lvl="0" algn="just"/>
            <a:r>
              <a:rPr lang="fr-FR" sz="2600" dirty="0">
                <a:latin typeface="+mn-lt"/>
              </a:rPr>
              <a:t>La CGT mène une « double besogne »</a:t>
            </a:r>
            <a:r>
              <a:rPr lang="fr-FR" sz="2600" dirty="0"/>
              <a:t>, quotidienne et d’avenir </a:t>
            </a:r>
            <a:r>
              <a:rPr lang="fr-FR" sz="2600" dirty="0">
                <a:latin typeface="+mn-lt"/>
              </a:rPr>
              <a:t>:</a:t>
            </a:r>
          </a:p>
          <a:p>
            <a:pPr marL="971550" lvl="1" indent="-285750">
              <a:buFont typeface="Wingdings" panose="05000000000000000000" pitchFamily="2" charset="2"/>
              <a:buChar char="q"/>
            </a:pPr>
            <a:r>
              <a:rPr lang="fr-FR" sz="1600" dirty="0">
                <a:latin typeface="+mn-lt"/>
              </a:rPr>
              <a:t>un processus de conquête de la Sécurité sociale à 100 % </a:t>
            </a:r>
            <a:br>
              <a:rPr lang="fr-FR" sz="1600" dirty="0">
                <a:latin typeface="+mn-lt"/>
              </a:rPr>
            </a:br>
            <a:r>
              <a:rPr lang="fr-FR" sz="1600" dirty="0">
                <a:latin typeface="+mn-lt"/>
              </a:rPr>
              <a:t>comme horizon</a:t>
            </a:r>
          </a:p>
          <a:p>
            <a:pPr marL="971550" lvl="1" indent="-285750">
              <a:buFont typeface="Wingdings" panose="05000000000000000000" pitchFamily="2" charset="2"/>
              <a:buChar char="q"/>
            </a:pPr>
            <a:r>
              <a:rPr lang="fr-FR" sz="1600" dirty="0">
                <a:latin typeface="+mn-lt"/>
              </a:rPr>
              <a:t>la défense de nos intérêts immédiats et l’amélioration de la couverture santé : c’est la raison pour laquelle elle s’est longtemps engagée dans le mouvement mutualiste et a aujourd’hui signé l’accord PSC au niveau </a:t>
            </a:r>
            <a:r>
              <a:rPr lang="fr-FR" sz="1600" dirty="0"/>
              <a:t>F</a:t>
            </a:r>
            <a:r>
              <a:rPr lang="fr-FR" sz="1600" dirty="0">
                <a:latin typeface="+mn-lt"/>
              </a:rPr>
              <a:t>onction publique et au niveau Éducation nationale</a:t>
            </a:r>
          </a:p>
        </p:txBody>
      </p:sp>
      <p:pic>
        <p:nvPicPr>
          <p:cNvPr id="5" name="Image 1"/>
          <p:cNvPicPr/>
          <p:nvPr/>
        </p:nvPicPr>
        <p:blipFill>
          <a:blip r:embed="rId2"/>
          <a:stretch/>
        </p:blipFill>
        <p:spPr>
          <a:xfrm>
            <a:off x="11280531" y="5319357"/>
            <a:ext cx="510279" cy="919966"/>
          </a:xfrm>
          <a:prstGeom prst="rect">
            <a:avLst/>
          </a:prstGeom>
          <a:noFill/>
          <a:ln w="0">
            <a:noFill/>
          </a:ln>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018" y="1001780"/>
            <a:ext cx="3688284" cy="3256184"/>
          </a:xfrm>
          <a:prstGeom prst="rect">
            <a:avLst/>
          </a:prstGeom>
        </p:spPr>
      </p:pic>
    </p:spTree>
    <p:extLst>
      <p:ext uri="{BB962C8B-B14F-4D97-AF65-F5344CB8AC3E}">
        <p14:creationId xmlns:p14="http://schemas.microsoft.com/office/powerpoint/2010/main" val="4032188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ZoneTexte 4"/>
          <p:cNvSpPr/>
          <p:nvPr/>
        </p:nvSpPr>
        <p:spPr>
          <a:xfrm>
            <a:off x="7121880" y="6207480"/>
            <a:ext cx="3954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a:solidFill>
                  <a:srgbClr val="0563C1"/>
                </a:solidFill>
                <a:uFillTx/>
                <a:latin typeface="Calibri"/>
                <a:hlinkClick r:id="rId2" action="ppaction://hlinksldjump"/>
              </a:rPr>
              <a:t>Retour au sommaire</a:t>
            </a:r>
            <a:endParaRPr lang="fr-FR" sz="1800" b="0" strike="noStrike" spc="-1">
              <a:solidFill>
                <a:srgbClr val="000000"/>
              </a:solidFill>
              <a:latin typeface="Calibri"/>
            </a:endParaRPr>
          </a:p>
        </p:txBody>
      </p:sp>
      <p:pic>
        <p:nvPicPr>
          <p:cNvPr id="4" name="Image 1"/>
          <p:cNvPicPr/>
          <p:nvPr/>
        </p:nvPicPr>
        <p:blipFill>
          <a:blip r:embed="rId3"/>
          <a:stretch/>
        </p:blipFill>
        <p:spPr>
          <a:xfrm>
            <a:off x="11233858" y="5469494"/>
            <a:ext cx="510279" cy="919966"/>
          </a:xfrm>
          <a:prstGeom prst="rect">
            <a:avLst/>
          </a:prstGeom>
          <a:noFill/>
          <a:ln w="0">
            <a:noFill/>
          </a:ln>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440" y="784428"/>
            <a:ext cx="10058400" cy="4971393"/>
          </a:xfrm>
          <a:prstGeom prst="rect">
            <a:avLst/>
          </a:prstGeom>
        </p:spPr>
      </p:pic>
    </p:spTree>
    <p:extLst>
      <p:ext uri="{BB962C8B-B14F-4D97-AF65-F5344CB8AC3E}">
        <p14:creationId xmlns:p14="http://schemas.microsoft.com/office/powerpoint/2010/main" val="2525317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p:nvPr>
        </p:nvSpPr>
        <p:spPr>
          <a:xfrm>
            <a:off x="838080" y="1825559"/>
            <a:ext cx="10018800" cy="3254441"/>
          </a:xfrm>
          <a:prstGeom prst="rect">
            <a:avLst/>
          </a:prstGeom>
          <a:noFill/>
          <a:ln w="0">
            <a:noFill/>
          </a:ln>
        </p:spPr>
        <p:txBody>
          <a:bodyPr lIns="91440" tIns="45720" rIns="91440" bIns="45720" anchor="t">
            <a:noAutofit/>
          </a:bodyPr>
          <a:lstStyle/>
          <a:p>
            <a:pPr algn="just" defTabSz="457200">
              <a:lnSpc>
                <a:spcPct val="100000"/>
              </a:lnSpc>
              <a:spcBef>
                <a:spcPts val="1001"/>
              </a:spcBef>
              <a:buClr>
                <a:srgbClr val="5FCBEF"/>
              </a:buClr>
              <a:buSzPct val="80000"/>
            </a:pPr>
            <a:r>
              <a:rPr lang="fr-FR" sz="2000" b="1" strike="noStrike" spc="-1" dirty="0">
                <a:latin typeface="+mn-lt"/>
              </a:rPr>
              <a:t>Les mutuelles historiques de fonctionnaires proposent traditionnellement une offre couplée santé / prévoyance </a:t>
            </a:r>
            <a:r>
              <a:rPr lang="fr-FR" sz="2000" b="0" strike="noStrike" spc="-1" dirty="0">
                <a:latin typeface="+mn-lt"/>
              </a:rPr>
              <a:t>(couverture contre le risque décès, les risques portant atteinte à l'intégrité physique de la personne ou liés à la maternité ou des risques d'incapacité de travail ou d'invalidité). </a:t>
            </a:r>
          </a:p>
          <a:p>
            <a:pPr algn="just" defTabSz="457200">
              <a:lnSpc>
                <a:spcPct val="100000"/>
              </a:lnSpc>
              <a:spcBef>
                <a:spcPts val="1001"/>
              </a:spcBef>
              <a:buClr>
                <a:srgbClr val="5FCBEF"/>
              </a:buClr>
              <a:buSzPct val="80000"/>
            </a:pPr>
            <a:endParaRPr lang="fr-FR" sz="2000" b="1" strike="noStrike" spc="-1" dirty="0">
              <a:latin typeface="+mn-lt"/>
            </a:endParaRPr>
          </a:p>
          <a:p>
            <a:pPr algn="just" defTabSz="457200">
              <a:lnSpc>
                <a:spcPct val="100000"/>
              </a:lnSpc>
              <a:spcBef>
                <a:spcPts val="1001"/>
              </a:spcBef>
              <a:buClr>
                <a:srgbClr val="5FCBEF"/>
              </a:buClr>
              <a:buSzPct val="80000"/>
            </a:pPr>
            <a:r>
              <a:rPr lang="fr-FR" sz="2000" b="1" strike="noStrike" spc="-1" dirty="0">
                <a:latin typeface="+mn-lt"/>
              </a:rPr>
              <a:t>Or l’administration a choisi de dissocier santé et prévoyance. </a:t>
            </a:r>
            <a:r>
              <a:rPr lang="fr-FR" sz="2000" spc="-1" dirty="0">
                <a:latin typeface="+mn-lt"/>
              </a:rPr>
              <a:t>La DGAFP a proposé deux accords santé et prévoyance… puis refusé un couplage des deux accords par les ministères ! </a:t>
            </a:r>
          </a:p>
          <a:p>
            <a:pPr algn="just" defTabSz="457200">
              <a:lnSpc>
                <a:spcPct val="100000"/>
              </a:lnSpc>
              <a:spcBef>
                <a:spcPts val="1001"/>
              </a:spcBef>
              <a:buClr>
                <a:srgbClr val="5FCBEF"/>
              </a:buClr>
              <a:buSzPct val="80000"/>
            </a:pPr>
            <a:endParaRPr lang="fr-FR" sz="2000" spc="-1" dirty="0">
              <a:latin typeface="+mn-lt"/>
            </a:endParaRPr>
          </a:p>
          <a:p>
            <a:pPr algn="just" defTabSz="457200">
              <a:lnSpc>
                <a:spcPct val="100000"/>
              </a:lnSpc>
              <a:spcBef>
                <a:spcPts val="1001"/>
              </a:spcBef>
              <a:buClr>
                <a:srgbClr val="5FCBEF"/>
              </a:buClr>
              <a:buSzPct val="80000"/>
            </a:pPr>
            <a:r>
              <a:rPr lang="fr-FR" sz="2000" b="0" strike="noStrike" spc="-1" dirty="0">
                <a:latin typeface="+mn-lt"/>
              </a:rPr>
              <a:t>Il y aura donc deux appels d’offres même s’il s’agit de deux lots d’un même marché pour l’Éducation nationale et que la mise en œuvre des deux contrats se fera à la même date. Pour rappel : l</a:t>
            </a:r>
            <a:r>
              <a:rPr lang="fr-FR" sz="2000" spc="-1" dirty="0">
                <a:latin typeface="+mn-lt"/>
              </a:rPr>
              <a:t>a prévoyance entrera en vigueur au </a:t>
            </a:r>
            <a:r>
              <a:rPr lang="fr-FR" sz="2000" b="1" spc="-1" dirty="0">
                <a:latin typeface="+mn-lt"/>
              </a:rPr>
              <a:t>1</a:t>
            </a:r>
            <a:r>
              <a:rPr lang="fr-FR" sz="2000" b="1" spc="-1" baseline="33000" dirty="0">
                <a:latin typeface="+mn-lt"/>
              </a:rPr>
              <a:t>er</a:t>
            </a:r>
            <a:r>
              <a:rPr lang="fr-FR" sz="2000" b="1" spc="-1" dirty="0">
                <a:latin typeface="+mn-lt"/>
              </a:rPr>
              <a:t> mai 2026</a:t>
            </a:r>
            <a:r>
              <a:rPr lang="fr-FR" sz="2000" spc="-1" dirty="0">
                <a:latin typeface="+mn-lt"/>
              </a:rPr>
              <a:t> comme la complémentaire santé.</a:t>
            </a:r>
          </a:p>
          <a:p>
            <a:pPr defTabSz="457200">
              <a:lnSpc>
                <a:spcPct val="100000"/>
              </a:lnSpc>
              <a:spcBef>
                <a:spcPts val="1001"/>
              </a:spcBef>
              <a:buClr>
                <a:srgbClr val="5FCBEF"/>
              </a:buClr>
              <a:buSzPct val="80000"/>
            </a:pPr>
            <a:endParaRPr lang="fr-FR" sz="1800" b="0" strike="noStrike" spc="-1" dirty="0">
              <a:latin typeface="+mn-lt"/>
            </a:endParaRPr>
          </a:p>
        </p:txBody>
      </p:sp>
      <p:sp>
        <p:nvSpPr>
          <p:cNvPr id="124" name="PlaceHolder 2"/>
          <p:cNvSpPr>
            <a:spLocks noGrp="1"/>
          </p:cNvSpPr>
          <p:nvPr>
            <p:ph type="title"/>
          </p:nvPr>
        </p:nvSpPr>
        <p:spPr>
          <a:xfrm>
            <a:off x="838080" y="365040"/>
            <a:ext cx="10514160" cy="132408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Et la prévoyance dans tout ça ? </a:t>
            </a:r>
            <a:endParaRPr lang="fr-FR" sz="3600" b="0" strike="noStrike" spc="-1" dirty="0">
              <a:solidFill>
                <a:srgbClr val="000000"/>
              </a:solidFill>
              <a:latin typeface="+mn-lt"/>
            </a:endParaRPr>
          </a:p>
        </p:txBody>
      </p:sp>
      <p:pic>
        <p:nvPicPr>
          <p:cNvPr id="5" name="Image 1"/>
          <p:cNvPicPr/>
          <p:nvPr/>
        </p:nvPicPr>
        <p:blipFill>
          <a:blip r:embed="rId2"/>
          <a:stretch/>
        </p:blipFill>
        <p:spPr>
          <a:xfrm>
            <a:off x="11352240" y="5329382"/>
            <a:ext cx="393226" cy="709636"/>
          </a:xfrm>
          <a:prstGeom prst="rect">
            <a:avLst/>
          </a:prstGeom>
          <a:noFill/>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p:nvPr>
        </p:nvSpPr>
        <p:spPr>
          <a:xfrm>
            <a:off x="838080" y="1548468"/>
            <a:ext cx="9709847" cy="4222694"/>
          </a:xfrm>
          <a:prstGeom prst="rect">
            <a:avLst/>
          </a:prstGeom>
          <a:noFill/>
          <a:ln w="0">
            <a:noFill/>
          </a:ln>
        </p:spPr>
        <p:txBody>
          <a:bodyPr lIns="91440" tIns="45720" rIns="91440" bIns="45720" anchor="t">
            <a:noAutofit/>
          </a:bodyPr>
          <a:lstStyle/>
          <a:p>
            <a:pPr algn="just" defTabSz="457200">
              <a:lnSpc>
                <a:spcPct val="100000"/>
              </a:lnSpc>
              <a:spcBef>
                <a:spcPts val="1001"/>
              </a:spcBef>
              <a:buClr>
                <a:srgbClr val="5FCBEF"/>
              </a:buClr>
              <a:buSzPct val="80000"/>
            </a:pPr>
            <a:r>
              <a:rPr lang="fr-FR" sz="2600" b="1" strike="noStrike" spc="-1" dirty="0">
                <a:latin typeface="+mn-lt"/>
              </a:rPr>
              <a:t>Un recul de la couverture à prévoir : </a:t>
            </a:r>
          </a:p>
          <a:p>
            <a:pPr marL="285750" indent="-285750" algn="just" defTabSz="457200">
              <a:lnSpc>
                <a:spcPct val="100000"/>
              </a:lnSpc>
              <a:spcBef>
                <a:spcPts val="1001"/>
              </a:spcBef>
              <a:buClr>
                <a:srgbClr val="5FCBEF"/>
              </a:buClr>
              <a:buSzPct val="80000"/>
              <a:buFontTx/>
              <a:buChar char="-"/>
            </a:pPr>
            <a:r>
              <a:rPr lang="fr-FR" sz="2000" b="0" strike="noStrike" spc="-1" dirty="0">
                <a:latin typeface="+mn-lt"/>
              </a:rPr>
              <a:t>Contrat facultatif</a:t>
            </a:r>
          </a:p>
          <a:p>
            <a:pPr marL="285750" indent="-285750" algn="just" defTabSz="457200">
              <a:lnSpc>
                <a:spcPct val="100000"/>
              </a:lnSpc>
              <a:spcBef>
                <a:spcPts val="1001"/>
              </a:spcBef>
              <a:buClr>
                <a:srgbClr val="5FCBEF"/>
              </a:buClr>
              <a:buSzPct val="80000"/>
              <a:buFontTx/>
              <a:buChar char="-"/>
            </a:pPr>
            <a:r>
              <a:rPr lang="fr-FR" sz="2000" b="0" strike="noStrike" spc="-1" dirty="0">
                <a:latin typeface="+mn-lt"/>
              </a:rPr>
              <a:t>L’employeur participera à hauteur </a:t>
            </a:r>
            <a:r>
              <a:rPr lang="fr-FR" sz="2000" b="1" strike="noStrike" spc="-1" dirty="0">
                <a:latin typeface="+mn-lt"/>
              </a:rPr>
              <a:t>de seulement 7€. </a:t>
            </a:r>
          </a:p>
          <a:p>
            <a:pPr algn="just" defTabSz="457200">
              <a:lnSpc>
                <a:spcPct val="100000"/>
              </a:lnSpc>
              <a:spcBef>
                <a:spcPts val="1001"/>
              </a:spcBef>
              <a:buClr>
                <a:srgbClr val="5FCBEF"/>
              </a:buClr>
              <a:buSzPct val="80000"/>
            </a:pPr>
            <a:r>
              <a:rPr lang="fr-FR" sz="2000" b="0" strike="noStrike" spc="-1" dirty="0">
                <a:latin typeface="+mn-lt"/>
              </a:rPr>
              <a:t>L’absence de caractère obligatoire a toutes les chances de renchérir l’offre Prévoyance (anti-sélection et </a:t>
            </a:r>
            <a:r>
              <a:rPr lang="fr-FR" sz="2000" spc="-1" dirty="0">
                <a:latin typeface="+mn-lt"/>
              </a:rPr>
              <a:t>moindre </a:t>
            </a:r>
            <a:r>
              <a:rPr lang="fr-FR" sz="2000" b="0" strike="noStrike" spc="-1" dirty="0">
                <a:latin typeface="+mn-lt"/>
              </a:rPr>
              <a:t>mutualisation du risque). C’est ce qu’on observe dans de nombreux ministères où les contrats PSC en prévoyance sont très chers et peu </a:t>
            </a:r>
            <a:r>
              <a:rPr lang="fr-FR" sz="2000" spc="-1" dirty="0">
                <a:latin typeface="+mn-lt"/>
              </a:rPr>
              <a:t>choi</a:t>
            </a:r>
            <a:r>
              <a:rPr lang="fr-FR" sz="2000" b="0" strike="noStrike" spc="-1" dirty="0">
                <a:latin typeface="+mn-lt"/>
              </a:rPr>
              <a:t>sis par les collègues.</a:t>
            </a:r>
          </a:p>
          <a:p>
            <a:pPr algn="just" defTabSz="457200">
              <a:lnSpc>
                <a:spcPct val="100000"/>
              </a:lnSpc>
              <a:spcBef>
                <a:spcPts val="1001"/>
              </a:spcBef>
              <a:buClr>
                <a:srgbClr val="5FCBEF"/>
              </a:buClr>
              <a:buSzPct val="80000"/>
            </a:pPr>
            <a:r>
              <a:rPr lang="fr-FR" sz="2000" b="1" strike="noStrike" spc="-1" dirty="0">
                <a:solidFill>
                  <a:srgbClr val="C00000"/>
                </a:solidFill>
                <a:latin typeface="+mn-lt"/>
              </a:rPr>
              <a:t>C’est un énorme échec du dossier qui va faire largement reculer la qualité de la couverture des risques pour les </a:t>
            </a:r>
            <a:r>
              <a:rPr lang="fr-FR" sz="2000" b="1" strike="noStrike" spc="-1" dirty="0" err="1">
                <a:solidFill>
                  <a:srgbClr val="C00000"/>
                </a:solidFill>
                <a:latin typeface="+mn-lt"/>
              </a:rPr>
              <a:t>agent·es</a:t>
            </a:r>
            <a:r>
              <a:rPr lang="fr-FR" sz="2000" b="1" strike="noStrike" spc="-1" dirty="0">
                <a:solidFill>
                  <a:srgbClr val="C00000"/>
                </a:solidFill>
                <a:latin typeface="+mn-lt"/>
              </a:rPr>
              <a:t> </a:t>
            </a:r>
            <a:r>
              <a:rPr lang="fr-FR" sz="2000" b="0" strike="noStrike" spc="-1" dirty="0">
                <a:latin typeface="+mn-lt"/>
              </a:rPr>
              <a:t>au moment où l’indemnisation des arrêts maladie passe à 90% et que l’offre Prévoyance ne couvrira pas cette baisse.</a:t>
            </a:r>
            <a:r>
              <a:rPr lang="fr-FR" sz="2000" b="0" strike="noStrike" spc="-1" dirty="0">
                <a:solidFill>
                  <a:srgbClr val="404040"/>
                </a:solidFill>
                <a:latin typeface="+mn-lt"/>
              </a:rPr>
              <a:t> </a:t>
            </a:r>
            <a:endParaRPr lang="fr-FR" sz="2000" b="0" strike="noStrike" spc="-1" dirty="0">
              <a:solidFill>
                <a:srgbClr val="000000"/>
              </a:solidFill>
              <a:latin typeface="+mn-lt"/>
            </a:endParaRPr>
          </a:p>
        </p:txBody>
      </p:sp>
      <p:sp>
        <p:nvSpPr>
          <p:cNvPr id="124" name="PlaceHolder 2"/>
          <p:cNvSpPr>
            <a:spLocks noGrp="1"/>
          </p:cNvSpPr>
          <p:nvPr>
            <p:ph type="title"/>
          </p:nvPr>
        </p:nvSpPr>
        <p:spPr>
          <a:xfrm>
            <a:off x="838080" y="365040"/>
            <a:ext cx="10514160" cy="132408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Et la prévoyance dans tout ça ? </a:t>
            </a:r>
            <a:endParaRPr lang="fr-FR" sz="3600" b="0" strike="noStrike" spc="-1" dirty="0">
              <a:solidFill>
                <a:srgbClr val="000000"/>
              </a:solidFill>
              <a:latin typeface="+mn-lt"/>
            </a:endParaRPr>
          </a:p>
        </p:txBody>
      </p:sp>
      <p:pic>
        <p:nvPicPr>
          <p:cNvPr id="5" name="Image 1"/>
          <p:cNvPicPr/>
          <p:nvPr/>
        </p:nvPicPr>
        <p:blipFill>
          <a:blip r:embed="rId2"/>
          <a:stretch/>
        </p:blipFill>
        <p:spPr>
          <a:xfrm>
            <a:off x="11287585" y="5061526"/>
            <a:ext cx="393226" cy="709636"/>
          </a:xfrm>
          <a:prstGeom prst="rect">
            <a:avLst/>
          </a:prstGeom>
          <a:noFill/>
          <a:ln w="0">
            <a:noFill/>
          </a:ln>
        </p:spPr>
      </p:pic>
    </p:spTree>
    <p:extLst>
      <p:ext uri="{BB962C8B-B14F-4D97-AF65-F5344CB8AC3E}">
        <p14:creationId xmlns:p14="http://schemas.microsoft.com/office/powerpoint/2010/main" val="3175307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899640" y="92520"/>
            <a:ext cx="1051416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 Prévoyance, un périmètre remodelé		 </a:t>
            </a:r>
            <a:endParaRPr lang="fr-FR" sz="3600" b="1" strike="noStrike" spc="-1" dirty="0">
              <a:solidFill>
                <a:srgbClr val="000000"/>
              </a:solidFill>
              <a:latin typeface="+mn-lt"/>
            </a:endParaRPr>
          </a:p>
        </p:txBody>
      </p:sp>
      <p:sp>
        <p:nvSpPr>
          <p:cNvPr id="127" name="PlaceHolder 2"/>
          <p:cNvSpPr>
            <a:spLocks noGrp="1"/>
          </p:cNvSpPr>
          <p:nvPr>
            <p:ph/>
          </p:nvPr>
        </p:nvSpPr>
        <p:spPr>
          <a:xfrm>
            <a:off x="705676" y="1416600"/>
            <a:ext cx="10069920" cy="3394080"/>
          </a:xfrm>
          <a:prstGeom prst="rect">
            <a:avLst/>
          </a:prstGeom>
          <a:noFill/>
          <a:ln w="0">
            <a:noFill/>
          </a:ln>
        </p:spPr>
        <p:txBody>
          <a:bodyPr lIns="91440" tIns="45720" rIns="91440" bIns="45720" anchor="t">
            <a:noAutofit/>
          </a:bodyPr>
          <a:lstStyle/>
          <a:p>
            <a:pPr marL="343080" indent="-343080" algn="just" defTabSz="457200">
              <a:lnSpc>
                <a:spcPct val="100000"/>
              </a:lnSpc>
              <a:spcBef>
                <a:spcPts val="1001"/>
              </a:spcBef>
              <a:buClr>
                <a:srgbClr val="5FCBEF"/>
              </a:buClr>
              <a:buSzPct val="80000"/>
              <a:buFont typeface="Wingdings 3" charset="2"/>
              <a:buChar char=""/>
            </a:pPr>
            <a:r>
              <a:rPr lang="fr-FR" sz="2000" b="0" strike="noStrike" spc="-1" dirty="0">
                <a:latin typeface="+mn-lt"/>
              </a:rPr>
              <a:t>L’accord Fonction publique sur la Prévoyance inclut des </a:t>
            </a:r>
            <a:r>
              <a:rPr lang="fr-FR" sz="2000" b="1" strike="noStrike" spc="-1" dirty="0">
                <a:latin typeface="+mn-lt"/>
              </a:rPr>
              <a:t>améliorations statutaires qui renforcent les droits des </a:t>
            </a:r>
            <a:r>
              <a:rPr lang="fr-FR" sz="2000" b="1" strike="noStrike" spc="-1" dirty="0" err="1">
                <a:latin typeface="+mn-lt"/>
              </a:rPr>
              <a:t>agent·es</a:t>
            </a:r>
            <a:r>
              <a:rPr lang="fr-FR" sz="2000" b="1" strike="noStrike" spc="-1" dirty="0">
                <a:latin typeface="+mn-lt"/>
              </a:rPr>
              <a:t> et la couverture des risques par l’État</a:t>
            </a:r>
            <a:r>
              <a:rPr lang="fr-FR" sz="2000" b="0" strike="noStrike" spc="-1" dirty="0">
                <a:latin typeface="+mn-lt"/>
              </a:rPr>
              <a:t>. Le régime des congés maladie longs (CLM, CLD et CGM) est renforcé : les </a:t>
            </a:r>
            <a:r>
              <a:rPr lang="fr-FR" sz="2000" b="0" strike="noStrike" spc="-1" dirty="0" err="1">
                <a:latin typeface="+mn-lt"/>
              </a:rPr>
              <a:t>agent·es</a:t>
            </a:r>
            <a:r>
              <a:rPr lang="fr-FR" sz="2000" b="0" strike="noStrike" spc="-1" dirty="0">
                <a:latin typeface="+mn-lt"/>
              </a:rPr>
              <a:t> bénéficieront ainsi d’une couverture de 100 % de leur rémunération indiciaire et 33% de leurs primes la première année, puis 60 % de cette rémunération les deux années suivantes (au lieu de 50% indiciaire uniquement). </a:t>
            </a:r>
          </a:p>
          <a:p>
            <a:pPr marL="343080" indent="-343080" algn="just" defTabSz="457200">
              <a:lnSpc>
                <a:spcPct val="100000"/>
              </a:lnSpc>
              <a:spcBef>
                <a:spcPts val="1001"/>
              </a:spcBef>
              <a:buClr>
                <a:srgbClr val="5FCBEF"/>
              </a:buClr>
              <a:buSzPct val="80000"/>
              <a:buFont typeface="Wingdings 3" charset="2"/>
              <a:buChar char=""/>
            </a:pPr>
            <a:r>
              <a:rPr lang="fr-FR" sz="2000" b="0" strike="noStrike" spc="-1" dirty="0">
                <a:latin typeface="+mn-lt"/>
              </a:rPr>
              <a:t>Les garanties en invalidité d’origine non professionnelle sont aussi améliorées (versement d’une prestation compensatoire, suppression de la mise en retraite pour invalidité). Les avancées sont loin de couvrir tous les risques.  La CGT continue à revendiquer un </a:t>
            </a:r>
            <a:r>
              <a:rPr lang="fr-FR" sz="2000" b="1" strike="noStrike" spc="-1" dirty="0">
                <a:latin typeface="+mn-lt"/>
              </a:rPr>
              <a:t>couplage Santé / Prévoyance </a:t>
            </a:r>
            <a:r>
              <a:rPr lang="fr-FR" sz="2000" b="0" strike="noStrike" spc="-1" dirty="0">
                <a:latin typeface="+mn-lt"/>
              </a:rPr>
              <a:t>pour couvrir tous les aléas de la vie !</a:t>
            </a:r>
          </a:p>
          <a:p>
            <a:pPr indent="0" defTabSz="914400">
              <a:lnSpc>
                <a:spcPct val="90000"/>
              </a:lnSpc>
              <a:spcBef>
                <a:spcPts val="1001"/>
              </a:spcBef>
              <a:buNone/>
              <a:tabLst>
                <a:tab pos="0" algn="l"/>
              </a:tabLst>
            </a:pPr>
            <a:endParaRPr lang="fr-FR" sz="2000" b="0" strike="noStrike" spc="-1" dirty="0">
              <a:latin typeface="+mn-lt"/>
            </a:endParaRPr>
          </a:p>
        </p:txBody>
      </p:sp>
      <p:sp>
        <p:nvSpPr>
          <p:cNvPr id="128" name="ZoneTexte 3"/>
          <p:cNvSpPr/>
          <p:nvPr/>
        </p:nvSpPr>
        <p:spPr>
          <a:xfrm>
            <a:off x="9824349" y="6333840"/>
            <a:ext cx="2891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pic>
        <p:nvPicPr>
          <p:cNvPr id="6" name="Image 1"/>
          <p:cNvPicPr/>
          <p:nvPr/>
        </p:nvPicPr>
        <p:blipFill>
          <a:blip r:embed="rId3"/>
          <a:stretch/>
        </p:blipFill>
        <p:spPr>
          <a:xfrm>
            <a:off x="11352240" y="5329382"/>
            <a:ext cx="393226" cy="709636"/>
          </a:xfrm>
          <a:prstGeom prst="rect">
            <a:avLst/>
          </a:prstGeom>
          <a:noFill/>
          <a:ln w="0">
            <a:noFill/>
          </a:ln>
        </p:spPr>
      </p:pic>
      <p:sp>
        <p:nvSpPr>
          <p:cNvPr id="2" name="Rectangle 1"/>
          <p:cNvSpPr/>
          <p:nvPr/>
        </p:nvSpPr>
        <p:spPr>
          <a:xfrm>
            <a:off x="1052945" y="5133511"/>
            <a:ext cx="6802581" cy="1323439"/>
          </a:xfrm>
          <a:prstGeom prst="rect">
            <a:avLst/>
          </a:prstGeom>
        </p:spPr>
        <p:txBody>
          <a:bodyPr wrap="square">
            <a:spAutoFit/>
          </a:bodyPr>
          <a:lstStyle/>
          <a:p>
            <a:pPr algn="just"/>
            <a:r>
              <a:rPr lang="fr-FR" sz="2000" i="1" spc="-1" dirty="0">
                <a:solidFill>
                  <a:schemeClr val="dk1"/>
                </a:solidFill>
                <a:ea typeface="Times New Roman"/>
              </a:rPr>
              <a:t>Autrement dit, il va être difficile de comparer les contrats PSC en prévoyance avec les anciennes offres en Prévoyance puisqu’une grande partie des risques sont désormais couverts statutairement par l’Etat employeur.</a:t>
            </a:r>
            <a:r>
              <a:rPr lang="fr-FR" sz="2000" spc="-1" dirty="0">
                <a:solidFill>
                  <a:schemeClr val="dk1"/>
                </a:solidFill>
                <a:ea typeface="Times New Roman"/>
              </a:rPr>
              <a:t> </a:t>
            </a:r>
            <a:endParaRPr lang="fr-F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955058" y="572811"/>
            <a:ext cx="1051416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 Prévoyance, un périmètre remodelé		 </a:t>
            </a:r>
            <a:endParaRPr lang="fr-FR" sz="3600" b="1" strike="noStrike" spc="-1" dirty="0">
              <a:solidFill>
                <a:srgbClr val="000000"/>
              </a:solidFill>
              <a:latin typeface="+mn-lt"/>
            </a:endParaRPr>
          </a:p>
        </p:txBody>
      </p:sp>
      <p:sp>
        <p:nvSpPr>
          <p:cNvPr id="128" name="ZoneTexte 3"/>
          <p:cNvSpPr/>
          <p:nvPr/>
        </p:nvSpPr>
        <p:spPr>
          <a:xfrm>
            <a:off x="9824349" y="6333840"/>
            <a:ext cx="2891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sp>
        <p:nvSpPr>
          <p:cNvPr id="3" name="Rectangle 2"/>
          <p:cNvSpPr/>
          <p:nvPr/>
        </p:nvSpPr>
        <p:spPr>
          <a:xfrm>
            <a:off x="1025074" y="2136339"/>
            <a:ext cx="9795325" cy="3118803"/>
          </a:xfrm>
          <a:prstGeom prst="rect">
            <a:avLst/>
          </a:prstGeom>
        </p:spPr>
        <p:txBody>
          <a:bodyPr wrap="square">
            <a:spAutoFit/>
          </a:bodyPr>
          <a:lstStyle/>
          <a:p>
            <a:pPr marL="343080" indent="-343080" algn="just" defTabSz="457200">
              <a:lnSpc>
                <a:spcPct val="100000"/>
              </a:lnSpc>
              <a:spcBef>
                <a:spcPts val="1001"/>
              </a:spcBef>
              <a:buClr>
                <a:srgbClr val="5FCBEF"/>
              </a:buClr>
              <a:buSzPct val="80000"/>
              <a:buFont typeface="Wingdings 3" charset="2"/>
              <a:buChar char=""/>
            </a:pPr>
            <a:r>
              <a:rPr lang="fr-FR" sz="2000" spc="-1" dirty="0"/>
              <a:t>Pour les personnels non-titulaires, l’accord prévoyait que « </a:t>
            </a:r>
            <a:r>
              <a:rPr lang="fr-FR" sz="2000" i="1" spc="-1" dirty="0"/>
              <a:t>L'administration est </a:t>
            </a:r>
            <a:r>
              <a:rPr lang="fr-FR" sz="2000" b="1" i="1" spc="-1" dirty="0"/>
              <a:t>subrogée à l'agent </a:t>
            </a:r>
            <a:r>
              <a:rPr lang="fr-FR" sz="2000" i="1" spc="-1" dirty="0"/>
              <a:t>contractuel dans les droits de celui-ci aux indemnités journalières qui lui sont dues en matière de maladie, maternité, paternité, adoption et accidents du travail et maladies professionnelles lorsque la rémunération maintenue durant les congés » (article 2 du décret 86-83) </a:t>
            </a:r>
            <a:r>
              <a:rPr lang="fr-FR" sz="2000" spc="-1" dirty="0"/>
              <a:t>à partir du 1</a:t>
            </a:r>
            <a:r>
              <a:rPr lang="fr-FR" sz="2000" spc="-1" baseline="30000" dirty="0"/>
              <a:t>er</a:t>
            </a:r>
            <a:r>
              <a:rPr lang="fr-FR" sz="2000" spc="-1" dirty="0"/>
              <a:t> juillet 2025, mais l’État employeur a déjà annoncé qu’il ne respectera pas ses obligations…</a:t>
            </a:r>
          </a:p>
          <a:p>
            <a:pPr algn="just" defTabSz="457200">
              <a:lnSpc>
                <a:spcPct val="100000"/>
              </a:lnSpc>
              <a:spcBef>
                <a:spcPts val="1001"/>
              </a:spcBef>
              <a:buClr>
                <a:srgbClr val="5FCBEF"/>
              </a:buClr>
              <a:buSzPct val="80000"/>
            </a:pPr>
            <a:endParaRPr lang="fr-FR" sz="2000" b="1" spc="-1" dirty="0"/>
          </a:p>
          <a:p>
            <a:pPr algn="just" defTabSz="457200">
              <a:lnSpc>
                <a:spcPct val="100000"/>
              </a:lnSpc>
              <a:spcBef>
                <a:spcPts val="1001"/>
              </a:spcBef>
              <a:buClr>
                <a:srgbClr val="5FCBEF"/>
              </a:buClr>
              <a:buSzPct val="80000"/>
            </a:pPr>
            <a:r>
              <a:rPr lang="fr-FR" sz="2000" b="1" spc="-1" dirty="0"/>
              <a:t>La subrogation pour les </a:t>
            </a:r>
            <a:r>
              <a:rPr lang="fr-FR" sz="2000" b="1" spc="-1" dirty="0" err="1"/>
              <a:t>contractuel∙les</a:t>
            </a:r>
            <a:r>
              <a:rPr lang="fr-FR" sz="2000" b="1" spc="-1" dirty="0"/>
              <a:t> sera finalement enfin effective seulement </a:t>
            </a:r>
            <a:br>
              <a:rPr lang="fr-FR" sz="2000" b="1" spc="-1" dirty="0"/>
            </a:br>
            <a:r>
              <a:rPr lang="fr-FR" sz="2000" b="1" spc="-1" dirty="0"/>
              <a:t>au</a:t>
            </a:r>
            <a:r>
              <a:rPr lang="fr-FR" sz="2000" b="1" spc="-1" dirty="0">
                <a:solidFill>
                  <a:srgbClr val="404040"/>
                </a:solidFill>
              </a:rPr>
              <a:t> </a:t>
            </a:r>
            <a:r>
              <a:rPr lang="fr-FR" sz="2000" b="1" spc="-1" dirty="0">
                <a:solidFill>
                  <a:srgbClr val="C00000"/>
                </a:solidFill>
              </a:rPr>
              <a:t>1</a:t>
            </a:r>
            <a:r>
              <a:rPr lang="fr-FR" sz="2000" b="1" spc="-1" baseline="30000" dirty="0">
                <a:solidFill>
                  <a:srgbClr val="C00000"/>
                </a:solidFill>
              </a:rPr>
              <a:t>er</a:t>
            </a:r>
            <a:r>
              <a:rPr lang="fr-FR" sz="2000" b="1" spc="-1" dirty="0">
                <a:solidFill>
                  <a:srgbClr val="C00000"/>
                </a:solidFill>
              </a:rPr>
              <a:t> janvier 2027</a:t>
            </a:r>
            <a:r>
              <a:rPr lang="fr-FR" sz="2000" b="1" spc="-1" dirty="0">
                <a:solidFill>
                  <a:srgbClr val="404040"/>
                </a:solidFill>
              </a:rPr>
              <a:t>. </a:t>
            </a:r>
            <a:endParaRPr lang="fr-FR" sz="2000" b="1" spc="-1" dirty="0">
              <a:solidFill>
                <a:srgbClr val="000000"/>
              </a:solidFill>
            </a:endParaRPr>
          </a:p>
        </p:txBody>
      </p:sp>
      <p:pic>
        <p:nvPicPr>
          <p:cNvPr id="9" name="Image 1"/>
          <p:cNvPicPr/>
          <p:nvPr/>
        </p:nvPicPr>
        <p:blipFill>
          <a:blip r:embed="rId3"/>
          <a:stretch/>
        </p:blipFill>
        <p:spPr>
          <a:xfrm>
            <a:off x="11352240" y="5329382"/>
            <a:ext cx="393226" cy="709636"/>
          </a:xfrm>
          <a:prstGeom prst="rect">
            <a:avLst/>
          </a:prstGeom>
          <a:noFill/>
          <a:ln w="0">
            <a:noFill/>
          </a:ln>
        </p:spPr>
      </p:pic>
    </p:spTree>
    <p:extLst>
      <p:ext uri="{BB962C8B-B14F-4D97-AF65-F5344CB8AC3E}">
        <p14:creationId xmlns:p14="http://schemas.microsoft.com/office/powerpoint/2010/main" val="202771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2"/>
          <p:cNvSpPr>
            <a:spLocks noGrp="1"/>
          </p:cNvSpPr>
          <p:nvPr>
            <p:ph type="title"/>
          </p:nvPr>
        </p:nvSpPr>
        <p:spPr>
          <a:xfrm>
            <a:off x="838080" y="365040"/>
            <a:ext cx="10514160" cy="132408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Contrat facultatif en prévoyance</a:t>
            </a:r>
            <a:endParaRPr lang="fr-FR" sz="3600" b="0" strike="noStrike" spc="-1" dirty="0">
              <a:solidFill>
                <a:srgbClr val="000000"/>
              </a:solidFill>
              <a:latin typeface="+mn-lt"/>
            </a:endParaRPr>
          </a:p>
        </p:txBody>
      </p:sp>
      <p:pic>
        <p:nvPicPr>
          <p:cNvPr id="125" name="Image 1"/>
          <p:cNvPicPr/>
          <p:nvPr/>
        </p:nvPicPr>
        <p:blipFill>
          <a:blip r:embed="rId2"/>
          <a:stretch/>
        </p:blipFill>
        <p:spPr>
          <a:xfrm>
            <a:off x="11352240" y="5329382"/>
            <a:ext cx="393226" cy="709636"/>
          </a:xfrm>
          <a:prstGeom prst="rect">
            <a:avLst/>
          </a:prstGeom>
          <a:noFill/>
          <a:ln w="0">
            <a:noFill/>
          </a:ln>
        </p:spPr>
      </p:pic>
      <p:sp>
        <p:nvSpPr>
          <p:cNvPr id="5" name="ZoneTexte 4"/>
          <p:cNvSpPr txBox="1"/>
          <p:nvPr/>
        </p:nvSpPr>
        <p:spPr>
          <a:xfrm>
            <a:off x="944354" y="1689120"/>
            <a:ext cx="10301612" cy="4067160"/>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b="1" i="0" u="none" strike="noStrike" kern="1200" cap="none" dirty="0">
                <a:ln>
                  <a:noFill/>
                </a:ln>
                <a:ea typeface="Noto Sans CJK SC" pitchFamily="2"/>
                <a:cs typeface="Times New Roman" pitchFamily="18"/>
              </a:rPr>
              <a:t>L’employeur participe au financement de la complémentaire prévoyance à hauteur de</a:t>
            </a:r>
            <a:r>
              <a:rPr lang="fr-FR" b="1" i="0" u="none" strike="noStrike" kern="1200" cap="none" dirty="0">
                <a:ln>
                  <a:noFill/>
                </a:ln>
                <a:solidFill>
                  <a:srgbClr val="000000"/>
                </a:solidFill>
                <a:ea typeface="Noto Sans CJK SC" pitchFamily="2"/>
                <a:cs typeface="Times New Roman" pitchFamily="18"/>
              </a:rPr>
              <a:t> 7 euros</a:t>
            </a:r>
            <a:r>
              <a:rPr lang="fr-FR" b="1" i="0" u="none" strike="noStrike" kern="1200" cap="none" dirty="0">
                <a:ln>
                  <a:noFill/>
                </a:ln>
                <a:ea typeface="Noto Sans CJK SC" pitchFamily="2"/>
                <a:cs typeface="Times New Roman" pitchFamily="18"/>
              </a:rPr>
              <a:t>, pour les prestations suivantes :</a:t>
            </a:r>
          </a:p>
          <a:p>
            <a:pPr marL="0" marR="0" lvl="0" indent="0" algn="just" rtl="0" hangingPunct="0">
              <a:lnSpc>
                <a:spcPct val="100000"/>
              </a:lnSpc>
              <a:spcBef>
                <a:spcPts val="0"/>
              </a:spcBef>
              <a:spcAft>
                <a:spcPts val="0"/>
              </a:spcAft>
              <a:buNone/>
              <a:tabLst/>
            </a:pPr>
            <a:endParaRPr lang="fr-FR" b="0" i="0" u="none" strike="noStrike" kern="1200" cap="none" dirty="0">
              <a:ln>
                <a:noFill/>
              </a:ln>
              <a:ea typeface="Noto Sans CJK SC" pitchFamily="2"/>
              <a:cs typeface="Times New Roman" pitchFamily="18"/>
            </a:endParaRPr>
          </a:p>
          <a:p>
            <a:pPr marL="0" marR="0" lvl="0" indent="0" algn="just" rtl="0" hangingPunct="0">
              <a:lnSpc>
                <a:spcPct val="100000"/>
              </a:lnSpc>
              <a:spcBef>
                <a:spcPts val="0"/>
              </a:spcBef>
              <a:spcAft>
                <a:spcPts val="0"/>
              </a:spcAft>
              <a:buNone/>
              <a:tabLst/>
            </a:pPr>
            <a:r>
              <a:rPr lang="fr-FR" b="1" i="0" u="none" strike="noStrike" kern="1200" cap="none" dirty="0">
                <a:ln>
                  <a:noFill/>
                </a:ln>
                <a:solidFill>
                  <a:srgbClr val="C00000"/>
                </a:solidFill>
                <a:ea typeface="Noto Sans CJK SC" pitchFamily="2"/>
                <a:cs typeface="Times New Roman" pitchFamily="18"/>
              </a:rPr>
              <a:t>Invalidité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b="0" i="0" u="none" strike="noStrike" kern="1200" cap="none" dirty="0">
                <a:ln>
                  <a:noFill/>
                </a:ln>
                <a:ea typeface="Noto Sans CJK SC" pitchFamily="2"/>
                <a:cs typeface="Times New Roman" pitchFamily="18"/>
              </a:rPr>
              <a:t>10% de la rémunération pour passer de 70% à 80% en 2</a:t>
            </a:r>
            <a:r>
              <a:rPr lang="fr-FR" b="0" i="0" u="none" strike="noStrike" kern="1200" cap="none" baseline="30000" dirty="0">
                <a:ln>
                  <a:noFill/>
                </a:ln>
                <a:ea typeface="Noto Sans CJK SC" pitchFamily="2"/>
                <a:cs typeface="Times New Roman" pitchFamily="18"/>
              </a:rPr>
              <a:t>ème</a:t>
            </a:r>
            <a:r>
              <a:rPr lang="fr-FR" b="0" i="0" u="none" strike="noStrike" kern="1200" cap="none" dirty="0">
                <a:ln>
                  <a:noFill/>
                </a:ln>
                <a:ea typeface="Noto Sans CJK SC" pitchFamily="2"/>
                <a:cs typeface="Times New Roman" pitchFamily="18"/>
              </a:rPr>
              <a:t> et 3</a:t>
            </a:r>
            <a:r>
              <a:rPr lang="fr-FR" b="0" i="0" u="none" strike="noStrike" kern="1200" cap="none" baseline="30000" dirty="0">
                <a:ln>
                  <a:noFill/>
                </a:ln>
                <a:ea typeface="Noto Sans CJK SC" pitchFamily="2"/>
                <a:cs typeface="Times New Roman" pitchFamily="18"/>
              </a:rPr>
              <a:t>ème</a:t>
            </a:r>
            <a:r>
              <a:rPr lang="fr-FR" b="0" i="0" u="none" strike="noStrike" kern="1200" cap="none" dirty="0">
                <a:ln>
                  <a:noFill/>
                </a:ln>
                <a:ea typeface="Noto Sans CJK SC" pitchFamily="2"/>
                <a:cs typeface="Times New Roman" pitchFamily="18"/>
              </a:rPr>
              <a:t> catégorie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b="0" i="0" u="none" strike="noStrike" kern="1200" cap="none" dirty="0">
                <a:ln>
                  <a:noFill/>
                </a:ln>
                <a:ea typeface="Noto Sans CJK SC" pitchFamily="2"/>
                <a:cs typeface="Times New Roman" pitchFamily="18"/>
              </a:rPr>
              <a:t>Décès : une deuxième année de capital décès ;</a:t>
            </a:r>
          </a:p>
          <a:p>
            <a:pPr marL="0" marR="0" lvl="0" indent="0" algn="just" rtl="0" hangingPunct="0">
              <a:lnSpc>
                <a:spcPct val="100000"/>
              </a:lnSpc>
              <a:spcBef>
                <a:spcPts val="0"/>
              </a:spcBef>
              <a:spcAft>
                <a:spcPts val="0"/>
              </a:spcAft>
              <a:buNone/>
              <a:tabLst/>
            </a:pPr>
            <a:endParaRPr lang="fr-FR" b="0" i="0" u="none" strike="noStrike" kern="1200" cap="none" dirty="0">
              <a:ln>
                <a:noFill/>
              </a:ln>
              <a:ea typeface="Noto Sans CJK SC" pitchFamily="2"/>
              <a:cs typeface="Times New Roman" pitchFamily="18"/>
            </a:endParaRPr>
          </a:p>
          <a:p>
            <a:pPr marL="0" marR="0" lvl="0" indent="0" algn="just" rtl="0" hangingPunct="0">
              <a:lnSpc>
                <a:spcPct val="100000"/>
              </a:lnSpc>
              <a:spcBef>
                <a:spcPts val="0"/>
              </a:spcBef>
              <a:spcAft>
                <a:spcPts val="0"/>
              </a:spcAft>
              <a:buNone/>
              <a:tabLst/>
            </a:pPr>
            <a:r>
              <a:rPr lang="fr-FR" b="1" i="0" u="none" strike="noStrike" kern="1200" cap="none" dirty="0">
                <a:ln>
                  <a:noFill/>
                </a:ln>
                <a:solidFill>
                  <a:srgbClr val="C00000"/>
                </a:solidFill>
                <a:ea typeface="Noto Sans CJK SC" pitchFamily="2"/>
                <a:cs typeface="Times New Roman" pitchFamily="18"/>
              </a:rPr>
              <a:t>Incapacité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b="0" i="0" u="none" strike="noStrike" kern="1200" cap="none" dirty="0">
                <a:ln>
                  <a:noFill/>
                </a:ln>
                <a:ea typeface="Noto Sans CJK SC" pitchFamily="2"/>
                <a:cs typeface="Times New Roman" pitchFamily="18"/>
              </a:rPr>
              <a:t>Congé de longue maladie 1</a:t>
            </a:r>
            <a:r>
              <a:rPr lang="fr-FR" b="0" i="0" u="none" strike="noStrike" kern="1200" cap="none" baseline="30000" dirty="0">
                <a:ln>
                  <a:noFill/>
                </a:ln>
                <a:ea typeface="Noto Sans CJK SC" pitchFamily="2"/>
                <a:cs typeface="Times New Roman" pitchFamily="18"/>
              </a:rPr>
              <a:t>ère</a:t>
            </a:r>
            <a:r>
              <a:rPr lang="fr-FR" b="0" i="0" u="none" strike="noStrike" kern="1200" cap="none" dirty="0">
                <a:ln>
                  <a:noFill/>
                </a:ln>
                <a:ea typeface="Noto Sans CJK SC" pitchFamily="2"/>
                <a:cs typeface="Times New Roman" pitchFamily="18"/>
              </a:rPr>
              <a:t> année : 67% des primes pour passer à 100% primes comprises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b="0" i="0" u="none" strike="noStrike" kern="1200" cap="none" dirty="0">
                <a:ln>
                  <a:noFill/>
                </a:ln>
                <a:ea typeface="Noto Sans CJK SC" pitchFamily="2"/>
                <a:cs typeface="Times New Roman" pitchFamily="18"/>
              </a:rPr>
              <a:t>Congé de longue maladie 2ème et 3</a:t>
            </a:r>
            <a:r>
              <a:rPr lang="fr-FR" b="0" i="0" u="none" strike="noStrike" kern="1200" cap="none" baseline="30000" dirty="0">
                <a:ln>
                  <a:noFill/>
                </a:ln>
                <a:ea typeface="Noto Sans CJK SC" pitchFamily="2"/>
                <a:cs typeface="Times New Roman" pitchFamily="18"/>
              </a:rPr>
              <a:t>ème</a:t>
            </a:r>
            <a:r>
              <a:rPr lang="fr-FR" b="0" i="0" u="none" strike="noStrike" kern="1200" cap="none" dirty="0">
                <a:ln>
                  <a:noFill/>
                </a:ln>
                <a:ea typeface="Noto Sans CJK SC" pitchFamily="2"/>
                <a:cs typeface="Times New Roman" pitchFamily="18"/>
              </a:rPr>
              <a:t> année : 10% de l’indiciaire et 60% des primes pour passer à 60% de la rémunération totale.</a:t>
            </a:r>
          </a:p>
          <a:p>
            <a:pPr marL="0" marR="0" lvl="0" indent="0" algn="just" rtl="0" hangingPunct="0">
              <a:lnSpc>
                <a:spcPct val="100000"/>
              </a:lnSpc>
              <a:spcBef>
                <a:spcPts val="0"/>
              </a:spcBef>
              <a:spcAft>
                <a:spcPts val="0"/>
              </a:spcAft>
              <a:buNone/>
              <a:tabLst/>
            </a:pPr>
            <a:endParaRPr lang="fr-FR" b="0" i="0" u="none" strike="noStrike" kern="1200" cap="none" dirty="0">
              <a:ln>
                <a:noFill/>
              </a:ln>
              <a:ea typeface="Noto Sans CJK SC" pitchFamily="2"/>
              <a:cs typeface="Times New Roman" pitchFamily="18"/>
            </a:endParaRPr>
          </a:p>
          <a:p>
            <a:pPr marL="0" marR="0" lvl="0" indent="0" algn="just" rtl="0" hangingPunct="0">
              <a:lnSpc>
                <a:spcPct val="100000"/>
              </a:lnSpc>
              <a:spcBef>
                <a:spcPts val="0"/>
              </a:spcBef>
              <a:spcAft>
                <a:spcPts val="0"/>
              </a:spcAft>
              <a:buNone/>
              <a:tabLst/>
            </a:pPr>
            <a:r>
              <a:rPr lang="fr-FR" b="0" i="0" u="none" strike="noStrike" kern="1200" cap="none" dirty="0">
                <a:ln>
                  <a:noFill/>
                </a:ln>
                <a:ea typeface="Noto Sans CJK SC" pitchFamily="2"/>
                <a:cs typeface="Times New Roman" pitchFamily="18"/>
              </a:rPr>
              <a:t>Pour passer à 90% de la rémunération nette, les </a:t>
            </a:r>
            <a:r>
              <a:rPr lang="fr-FR" b="0" i="0" u="none" strike="noStrike" kern="1200" cap="none" dirty="0" err="1">
                <a:ln>
                  <a:noFill/>
                </a:ln>
                <a:ea typeface="Noto Sans CJK SC" pitchFamily="2"/>
                <a:cs typeface="Times New Roman" pitchFamily="18"/>
              </a:rPr>
              <a:t>agent∙es</a:t>
            </a:r>
            <a:r>
              <a:rPr lang="fr-FR" b="0" i="0" u="none" strike="noStrike" kern="1200" cap="none" dirty="0">
                <a:ln>
                  <a:noFill/>
                </a:ln>
                <a:ea typeface="Noto Sans CJK SC" pitchFamily="2"/>
                <a:cs typeface="Times New Roman" pitchFamily="18"/>
              </a:rPr>
              <a:t> souscrivent à des options facultatives qu’</a:t>
            </a:r>
            <a:r>
              <a:rPr lang="fr-FR" b="0" i="0" u="none" strike="noStrike" kern="1200" cap="none" dirty="0" err="1">
                <a:ln>
                  <a:noFill/>
                </a:ln>
                <a:ea typeface="Noto Sans CJK SC" pitchFamily="2"/>
                <a:cs typeface="Times New Roman" pitchFamily="18"/>
              </a:rPr>
              <a:t>ils∙elles</a:t>
            </a:r>
            <a:r>
              <a:rPr lang="fr-FR" b="0" i="0" u="none" strike="noStrike" kern="1200" cap="none" dirty="0">
                <a:ln>
                  <a:noFill/>
                </a:ln>
                <a:ea typeface="Noto Sans CJK SC" pitchFamily="2"/>
                <a:cs typeface="Times New Roman" pitchFamily="18"/>
              </a:rPr>
              <a:t> prennent entièrement en charge.</a:t>
            </a:r>
          </a:p>
        </p:txBody>
      </p:sp>
    </p:spTree>
    <p:extLst>
      <p:ext uri="{BB962C8B-B14F-4D97-AF65-F5344CB8AC3E}">
        <p14:creationId xmlns:p14="http://schemas.microsoft.com/office/powerpoint/2010/main" val="247639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re 1"/>
          <p:cNvSpPr/>
          <p:nvPr/>
        </p:nvSpPr>
        <p:spPr>
          <a:xfrm>
            <a:off x="584385" y="756760"/>
            <a:ext cx="11300400" cy="7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tabLst>
                <a:tab pos="0" algn="l"/>
              </a:tabLst>
            </a:pPr>
            <a:r>
              <a:rPr lang="fr-FR" sz="3600" b="0" strike="noStrike" spc="-1" dirty="0">
                <a:solidFill>
                  <a:srgbClr val="C00000"/>
                </a:solidFill>
              </a:rPr>
              <a:t>ENSEMBLE, AVEC LA CGT ÉDUC’ACTION, EXIGEONS...</a:t>
            </a:r>
          </a:p>
        </p:txBody>
      </p:sp>
      <p:sp>
        <p:nvSpPr>
          <p:cNvPr id="131" name="Espace réservé du contenu 2"/>
          <p:cNvSpPr/>
          <p:nvPr/>
        </p:nvSpPr>
        <p:spPr>
          <a:xfrm>
            <a:off x="728368" y="1508593"/>
            <a:ext cx="9822512" cy="234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a:bodyPr>
          <a:lstStyle/>
          <a:p>
            <a:pPr marL="343080" indent="-343080" defTabSz="457200">
              <a:lnSpc>
                <a:spcPct val="100000"/>
              </a:lnSpc>
              <a:spcBef>
                <a:spcPts val="1001"/>
              </a:spcBef>
              <a:buClr>
                <a:srgbClr val="5FCBEF"/>
              </a:buClr>
              <a:buSzPct val="80000"/>
              <a:buFont typeface="Wingdings 3" charset="2"/>
              <a:buChar char=""/>
            </a:pPr>
            <a:r>
              <a:rPr lang="fr-FR" sz="1800" b="1" strike="noStrike" spc="-1" dirty="0"/>
              <a:t>Le couplage santé / prévoyance </a:t>
            </a:r>
          </a:p>
          <a:p>
            <a:pPr marL="343080" indent="-343080" defTabSz="457200">
              <a:lnSpc>
                <a:spcPct val="100000"/>
              </a:lnSpc>
              <a:spcBef>
                <a:spcPts val="1001"/>
              </a:spcBef>
              <a:buClr>
                <a:srgbClr val="5FCBEF"/>
              </a:buClr>
              <a:buSzPct val="80000"/>
              <a:buFont typeface="Wingdings 3" charset="2"/>
              <a:buChar char=""/>
            </a:pPr>
            <a:r>
              <a:rPr lang="fr-FR" b="1" spc="-1" dirty="0"/>
              <a:t>L</a:t>
            </a:r>
            <a:r>
              <a:rPr lang="fr-FR" sz="1800" b="1" strike="noStrike" spc="-1" dirty="0"/>
              <a:t>a hausse de la participation Employeur à 70%</a:t>
            </a:r>
          </a:p>
          <a:p>
            <a:pPr marL="343080" indent="-343080" defTabSz="457200">
              <a:lnSpc>
                <a:spcPct val="100000"/>
              </a:lnSpc>
              <a:spcBef>
                <a:spcPts val="1001"/>
              </a:spcBef>
              <a:buClr>
                <a:srgbClr val="5FCBEF"/>
              </a:buClr>
              <a:buSzPct val="80000"/>
              <a:buFont typeface="Wingdings 3" charset="2"/>
              <a:buChar char=""/>
            </a:pPr>
            <a:r>
              <a:rPr lang="fr-FR" sz="1800" b="1" strike="noStrike" spc="-1" dirty="0"/>
              <a:t>L’intégration de l’option 1 dans le panier de soins de base</a:t>
            </a:r>
          </a:p>
          <a:p>
            <a:pPr marL="343080" indent="-343080" defTabSz="457200">
              <a:lnSpc>
                <a:spcPct val="100000"/>
              </a:lnSpc>
              <a:spcBef>
                <a:spcPts val="1001"/>
              </a:spcBef>
              <a:buClr>
                <a:srgbClr val="5FCBEF"/>
              </a:buClr>
              <a:buSzPct val="80000"/>
              <a:buFont typeface="Wingdings 3" charset="2"/>
              <a:buChar char=""/>
            </a:pPr>
            <a:r>
              <a:rPr lang="fr-FR" sz="1800" b="1" strike="noStrike" spc="-1" dirty="0"/>
              <a:t>Le déplafonnement de l’assiette de revenus pour faire contribuer tous les hauts salaires à la solidarité</a:t>
            </a:r>
          </a:p>
          <a:p>
            <a:pPr marL="343080" indent="-343080" defTabSz="457200">
              <a:lnSpc>
                <a:spcPct val="100000"/>
              </a:lnSpc>
              <a:spcBef>
                <a:spcPts val="1001"/>
              </a:spcBef>
              <a:buClr>
                <a:srgbClr val="5FCBEF"/>
              </a:buClr>
              <a:buSzPct val="80000"/>
              <a:buFont typeface="Wingdings 3" charset="2"/>
              <a:buChar char=""/>
            </a:pPr>
            <a:r>
              <a:rPr lang="fr-FR" sz="1800" b="1" strike="noStrike" spc="-1" dirty="0"/>
              <a:t>La suppression de la part forfaitaire </a:t>
            </a:r>
            <a:r>
              <a:rPr lang="fr-FR" sz="1800" b="1" strike="noStrike" spc="-1" dirty="0" err="1"/>
              <a:t>agent·e</a:t>
            </a:r>
            <a:r>
              <a:rPr lang="fr-FR" sz="1800" b="1" strike="noStrike" spc="-1" dirty="0"/>
              <a:t> pour un maximum de solidarité</a:t>
            </a:r>
          </a:p>
          <a:p>
            <a:pPr marL="343080" indent="-343080" defTabSz="457200">
              <a:lnSpc>
                <a:spcPct val="100000"/>
              </a:lnSpc>
              <a:spcBef>
                <a:spcPts val="1001"/>
              </a:spcBef>
              <a:buClr>
                <a:srgbClr val="5FCBEF"/>
              </a:buClr>
              <a:buSzPct val="80000"/>
              <a:buFont typeface="Wingdings 3" charset="2"/>
              <a:buChar char=""/>
            </a:pPr>
            <a:r>
              <a:rPr lang="fr-FR" b="1" spc="-1" dirty="0"/>
              <a:t>L’abrogation des jours de carence et le retour à une indemnisation à 100% des arrêts maladie !</a:t>
            </a:r>
            <a:endParaRPr lang="fr-FR" sz="1800" b="1" strike="noStrike" spc="-1" dirty="0"/>
          </a:p>
          <a:p>
            <a:pPr defTabSz="457200">
              <a:lnSpc>
                <a:spcPct val="100000"/>
              </a:lnSpc>
              <a:spcBef>
                <a:spcPts val="1001"/>
              </a:spcBef>
            </a:pPr>
            <a:endParaRPr lang="fr-FR" sz="1800" b="0" strike="noStrike" spc="-1" dirty="0"/>
          </a:p>
        </p:txBody>
      </p:sp>
      <p:sp>
        <p:nvSpPr>
          <p:cNvPr id="132" name="Titre 1"/>
          <p:cNvSpPr/>
          <p:nvPr/>
        </p:nvSpPr>
        <p:spPr>
          <a:xfrm>
            <a:off x="653400" y="4070880"/>
            <a:ext cx="6863400" cy="71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tabLst>
                <a:tab pos="0" algn="l"/>
              </a:tabLst>
            </a:pPr>
            <a:r>
              <a:rPr lang="fr-FR" sz="3600" b="0" strike="noStrike" spc="-1" dirty="0">
                <a:solidFill>
                  <a:srgbClr val="C00000"/>
                </a:solidFill>
              </a:rPr>
              <a:t>Plus que jamais : le 100% sécu !</a:t>
            </a:r>
          </a:p>
        </p:txBody>
      </p:sp>
      <p:pic>
        <p:nvPicPr>
          <p:cNvPr id="133" name="Image 6"/>
          <p:cNvPicPr/>
          <p:nvPr/>
        </p:nvPicPr>
        <p:blipFill>
          <a:blip r:embed="rId2"/>
          <a:stretch/>
        </p:blipFill>
        <p:spPr>
          <a:xfrm>
            <a:off x="10669425" y="630134"/>
            <a:ext cx="1215360" cy="2192400"/>
          </a:xfrm>
          <a:prstGeom prst="rect">
            <a:avLst/>
          </a:prstGeom>
          <a:noFill/>
          <a:ln w="0">
            <a:noFill/>
          </a:ln>
        </p:spPr>
      </p:pic>
      <p:sp>
        <p:nvSpPr>
          <p:cNvPr id="134" name="ZoneTexte 7"/>
          <p:cNvSpPr/>
          <p:nvPr/>
        </p:nvSpPr>
        <p:spPr>
          <a:xfrm>
            <a:off x="10550880" y="5325120"/>
            <a:ext cx="12153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1800" b="0" u="sng" strike="noStrike" spc="-1">
                <a:solidFill>
                  <a:srgbClr val="0563C1"/>
                </a:solidFill>
                <a:uFillTx/>
                <a:latin typeface="Calibri"/>
                <a:hlinkClick r:id="rId3" action="ppaction://hlinksldjump"/>
              </a:rPr>
              <a:t>Retour</a:t>
            </a:r>
            <a:endParaRPr lang="fr-FR" sz="1800" b="0" strike="noStrike" spc="-1">
              <a:solidFill>
                <a:srgbClr val="000000"/>
              </a:solidFill>
              <a:latin typeface="Calibri"/>
            </a:endParaRPr>
          </a:p>
          <a:p>
            <a:pPr algn="ctr" defTabSz="914400">
              <a:lnSpc>
                <a:spcPct val="100000"/>
              </a:lnSpc>
            </a:pPr>
            <a:r>
              <a:rPr lang="fr-FR" sz="1800" b="0" u="sng" strike="noStrike" spc="-1">
                <a:solidFill>
                  <a:srgbClr val="0563C1"/>
                </a:solidFill>
                <a:uFillTx/>
                <a:latin typeface="Calibri"/>
                <a:hlinkClick r:id="rId3" action="ppaction://hlinksldjump"/>
              </a:rPr>
              <a:t> au </a:t>
            </a:r>
            <a:endParaRPr lang="fr-FR" sz="1800" b="0" strike="noStrike" spc="-1">
              <a:solidFill>
                <a:srgbClr val="000000"/>
              </a:solidFill>
              <a:latin typeface="Calibri"/>
            </a:endParaRPr>
          </a:p>
          <a:p>
            <a:pPr algn="ctr" defTabSz="914400">
              <a:lnSpc>
                <a:spcPct val="100000"/>
              </a:lnSpc>
            </a:pPr>
            <a:r>
              <a:rPr lang="fr-FR" sz="1800" b="0" u="sng" strike="noStrike" spc="-1">
                <a:solidFill>
                  <a:srgbClr val="0563C1"/>
                </a:solidFill>
                <a:uFillTx/>
                <a:latin typeface="Calibri"/>
                <a:hlinkClick r:id="rId3" action="ppaction://hlinksldjump"/>
              </a:rPr>
              <a:t>sommaire</a:t>
            </a:r>
            <a:endParaRPr lang="fr-FR" sz="1800" b="0" strike="noStrike" spc="-1">
              <a:solidFill>
                <a:srgbClr val="000000"/>
              </a:solidFill>
              <a:latin typeface="Calibri"/>
            </a:endParaRPr>
          </a:p>
        </p:txBody>
      </p:sp>
      <p:sp>
        <p:nvSpPr>
          <p:cNvPr id="135" name="ZoneTexte 8"/>
          <p:cNvSpPr/>
          <p:nvPr/>
        </p:nvSpPr>
        <p:spPr>
          <a:xfrm>
            <a:off x="934560" y="4783320"/>
            <a:ext cx="9327040"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0" strike="noStrike" spc="-1" dirty="0">
                <a:solidFill>
                  <a:schemeClr val="dk1"/>
                </a:solidFill>
              </a:rPr>
              <a:t>La santé n’est pas une marchandise et doit sortir du marché. L’ensemble des risques doit être couvert via la Sécurité sociale, grâce aux cotisations sociales. Nous restons fidèles à l’héritage du CNR qui a su bâtir un système de solidarité dans une économie exsangue et au sortir de la guerre. À l’heure où les profits explosent, la solidarité est facile à financer !</a:t>
            </a:r>
            <a:endParaRPr lang="fr-FR" sz="1800" b="0" strike="noStrike" spc="-1" dirty="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36504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0" strike="noStrike" spc="-1" dirty="0">
              <a:solidFill>
                <a:srgbClr val="000000"/>
              </a:solidFill>
              <a:latin typeface="+mn-lt"/>
            </a:endParaRPr>
          </a:p>
        </p:txBody>
      </p:sp>
      <p:sp>
        <p:nvSpPr>
          <p:cNvPr id="137" name="PlaceHolder 2"/>
          <p:cNvSpPr>
            <a:spLocks noGrp="1"/>
          </p:cNvSpPr>
          <p:nvPr>
            <p:ph/>
          </p:nvPr>
        </p:nvSpPr>
        <p:spPr>
          <a:xfrm>
            <a:off x="1094294" y="1671876"/>
            <a:ext cx="9799200" cy="4496912"/>
          </a:xfrm>
          <a:prstGeom prst="rect">
            <a:avLst/>
          </a:prstGeom>
          <a:noFill/>
          <a:ln w="0">
            <a:noFill/>
          </a:ln>
        </p:spPr>
        <p:txBody>
          <a:bodyPr lIns="91440" tIns="45720" rIns="91440" bIns="45720" anchor="t">
            <a:normAutofit fontScale="55000" lnSpcReduction="20000"/>
          </a:bodyPr>
          <a:lstStyle/>
          <a:p>
            <a:pPr defTabSz="914400">
              <a:lnSpc>
                <a:spcPct val="90000"/>
              </a:lnSpc>
              <a:spcBef>
                <a:spcPts val="1001"/>
              </a:spcBef>
              <a:buClr>
                <a:srgbClr val="000000"/>
              </a:buClr>
            </a:pPr>
            <a:r>
              <a:rPr lang="fr-FR" b="1" strike="noStrike" spc="-1" dirty="0">
                <a:solidFill>
                  <a:schemeClr val="dk1"/>
                </a:solidFill>
                <a:latin typeface="Calibri"/>
              </a:rPr>
              <a:t>La PSC est-elle vraiment obligatoire pour tous et toutes?</a:t>
            </a:r>
          </a:p>
          <a:p>
            <a:pPr defTabSz="914400">
              <a:lnSpc>
                <a:spcPct val="90000"/>
              </a:lnSpc>
              <a:spcBef>
                <a:spcPts val="1001"/>
              </a:spcBef>
              <a:buClr>
                <a:srgbClr val="000000"/>
              </a:buClr>
            </a:pPr>
            <a:endParaRPr lang="fr-FR" sz="2000" b="0" strike="noStrike" spc="-1" dirty="0">
              <a:solidFill>
                <a:srgbClr val="000000"/>
              </a:solidFill>
              <a:latin typeface="Calibri"/>
            </a:endParaRPr>
          </a:p>
          <a:p>
            <a:pPr indent="0" algn="just" defTabSz="914400">
              <a:lnSpc>
                <a:spcPct val="90000"/>
              </a:lnSpc>
              <a:spcBef>
                <a:spcPts val="1001"/>
              </a:spcBef>
              <a:buNone/>
              <a:tabLst>
                <a:tab pos="0" algn="l"/>
              </a:tabLst>
            </a:pPr>
            <a:r>
              <a:rPr lang="fr-FR" sz="4200" b="0" strike="noStrike" spc="-1" dirty="0">
                <a:solidFill>
                  <a:schemeClr val="dk1"/>
                </a:solidFill>
                <a:latin typeface="Calibri"/>
              </a:rPr>
              <a:t>Il existe des conditions pour être « </a:t>
            </a:r>
            <a:r>
              <a:rPr lang="fr-FR" sz="4200" b="0" strike="noStrike" spc="-1" dirty="0" err="1">
                <a:solidFill>
                  <a:schemeClr val="dk1"/>
                </a:solidFill>
                <a:latin typeface="Calibri"/>
              </a:rPr>
              <a:t>dispensé·e</a:t>
            </a:r>
            <a:r>
              <a:rPr lang="fr-FR" sz="4200" b="0" strike="noStrike" spc="-1" dirty="0">
                <a:solidFill>
                  <a:schemeClr val="dk1"/>
                </a:solidFill>
                <a:latin typeface="Calibri"/>
              </a:rPr>
              <a:t> » de PSC. Les conditions prévues sont :</a:t>
            </a:r>
            <a:endParaRPr lang="fr-FR" sz="4200" b="0" strike="noStrike" spc="-1" dirty="0">
              <a:solidFill>
                <a:srgbClr val="000000"/>
              </a:solidFill>
              <a:latin typeface="Calibri"/>
            </a:endParaRPr>
          </a:p>
          <a:p>
            <a:pPr marL="457200" indent="-228600" algn="just" defTabSz="914400">
              <a:lnSpc>
                <a:spcPct val="107000"/>
              </a:lnSpc>
              <a:spcBef>
                <a:spcPts val="1001"/>
              </a:spcBef>
              <a:spcAft>
                <a:spcPts val="799"/>
              </a:spcAft>
              <a:buClr>
                <a:srgbClr val="000000"/>
              </a:buClr>
              <a:buFont typeface="Arial"/>
              <a:buChar char="•"/>
              <a:tabLst>
                <a:tab pos="0" algn="l"/>
              </a:tabLst>
            </a:pPr>
            <a:r>
              <a:rPr lang="fr-FR" sz="4200" b="0" strike="noStrike" spc="-1" dirty="0">
                <a:solidFill>
                  <a:schemeClr val="dk1"/>
                </a:solidFill>
                <a:latin typeface="Calibri"/>
                <a:ea typeface="Times New Roman"/>
              </a:rPr>
              <a:t>L’</a:t>
            </a:r>
            <a:r>
              <a:rPr lang="fr-FR" sz="4200" b="0" strike="noStrike" spc="-1" dirty="0" err="1">
                <a:solidFill>
                  <a:schemeClr val="dk1"/>
                </a:solidFill>
                <a:latin typeface="Calibri"/>
                <a:ea typeface="Times New Roman"/>
              </a:rPr>
              <a:t>agent·e</a:t>
            </a:r>
            <a:r>
              <a:rPr lang="fr-FR" sz="4200" b="0" strike="noStrike" spc="-1" dirty="0">
                <a:solidFill>
                  <a:schemeClr val="dk1"/>
                </a:solidFill>
                <a:latin typeface="Calibri"/>
                <a:ea typeface="Times New Roman"/>
              </a:rPr>
              <a:t> est bénéficiaire d’un contrat individuel à la date d’entrée en vigueur du nouveau régime. L’</a:t>
            </a:r>
            <a:r>
              <a:rPr lang="fr-FR" sz="4200" b="0" strike="noStrike" spc="-1" dirty="0" err="1">
                <a:solidFill>
                  <a:schemeClr val="dk1"/>
                </a:solidFill>
                <a:latin typeface="Calibri"/>
                <a:ea typeface="Times New Roman"/>
              </a:rPr>
              <a:t>agent·e</a:t>
            </a:r>
            <a:r>
              <a:rPr lang="fr-FR" sz="4200" b="0" strike="noStrike" spc="-1" dirty="0">
                <a:solidFill>
                  <a:schemeClr val="dk1"/>
                </a:solidFill>
                <a:latin typeface="Calibri"/>
                <a:ea typeface="Times New Roman"/>
              </a:rPr>
              <a:t> pourra être </a:t>
            </a:r>
            <a:r>
              <a:rPr lang="fr-FR" sz="4200" b="0" strike="noStrike" spc="-1" dirty="0" err="1">
                <a:solidFill>
                  <a:schemeClr val="dk1"/>
                </a:solidFill>
                <a:latin typeface="Calibri"/>
                <a:ea typeface="Times New Roman"/>
              </a:rPr>
              <a:t>dispensé·e</a:t>
            </a:r>
            <a:r>
              <a:rPr lang="fr-FR" sz="4200" b="0" strike="noStrike" spc="-1" dirty="0">
                <a:solidFill>
                  <a:schemeClr val="dk1"/>
                </a:solidFill>
                <a:latin typeface="Calibri"/>
                <a:ea typeface="Times New Roman"/>
              </a:rPr>
              <a:t> jusqu’à la date d’échéance de son contrat individuel dans la limite de 12 mois ;</a:t>
            </a:r>
            <a:endParaRPr lang="fr-FR" sz="4200" b="0" strike="noStrike" spc="-1" dirty="0">
              <a:solidFill>
                <a:srgbClr val="000000"/>
              </a:solidFill>
              <a:latin typeface="Calibri"/>
            </a:endParaRPr>
          </a:p>
          <a:p>
            <a:pPr marL="457200" indent="-228600" algn="just" defTabSz="914400">
              <a:lnSpc>
                <a:spcPct val="107000"/>
              </a:lnSpc>
              <a:spcBef>
                <a:spcPts val="1001"/>
              </a:spcBef>
              <a:spcAft>
                <a:spcPts val="799"/>
              </a:spcAft>
              <a:buClr>
                <a:srgbClr val="000000"/>
              </a:buClr>
              <a:buFont typeface="Arial"/>
              <a:buChar char="•"/>
              <a:tabLst>
                <a:tab pos="0" algn="l"/>
              </a:tabLst>
            </a:pPr>
            <a:r>
              <a:rPr lang="fr-FR" sz="4200" b="0" strike="noStrike" spc="-1" dirty="0">
                <a:solidFill>
                  <a:schemeClr val="dk1"/>
                </a:solidFill>
                <a:latin typeface="Calibri"/>
                <a:ea typeface="Times New Roman"/>
              </a:rPr>
              <a:t>L’</a:t>
            </a:r>
            <a:r>
              <a:rPr lang="fr-FR" sz="4200" b="0" strike="noStrike" spc="-1" dirty="0" err="1">
                <a:solidFill>
                  <a:schemeClr val="dk1"/>
                </a:solidFill>
                <a:latin typeface="Calibri"/>
                <a:ea typeface="Times New Roman"/>
              </a:rPr>
              <a:t>agent·e</a:t>
            </a:r>
            <a:r>
              <a:rPr lang="fr-FR" sz="4200" b="0" strike="noStrike" spc="-1" dirty="0">
                <a:solidFill>
                  <a:schemeClr val="dk1"/>
                </a:solidFill>
                <a:latin typeface="Calibri"/>
                <a:ea typeface="Times New Roman"/>
              </a:rPr>
              <a:t> est couvert par le contrat collectif de </a:t>
            </a:r>
            <a:r>
              <a:rPr lang="fr-FR" sz="4200" b="0" strike="noStrike" spc="-1" dirty="0" err="1">
                <a:solidFill>
                  <a:schemeClr val="dk1"/>
                </a:solidFill>
                <a:latin typeface="Calibri"/>
                <a:ea typeface="Times New Roman"/>
              </a:rPr>
              <a:t>son·sa</a:t>
            </a:r>
            <a:r>
              <a:rPr lang="fr-FR" sz="4200" b="0" strike="noStrike" spc="-1" dirty="0">
                <a:solidFill>
                  <a:schemeClr val="dk1"/>
                </a:solidFill>
                <a:latin typeface="Calibri"/>
                <a:ea typeface="Times New Roman"/>
              </a:rPr>
              <a:t> </a:t>
            </a:r>
            <a:r>
              <a:rPr lang="fr-FR" sz="4200" b="0" strike="noStrike" spc="-1" dirty="0" err="1">
                <a:solidFill>
                  <a:schemeClr val="dk1"/>
                </a:solidFill>
                <a:latin typeface="Calibri"/>
                <a:ea typeface="Times New Roman"/>
              </a:rPr>
              <a:t>conjoint·e</a:t>
            </a:r>
            <a:endParaRPr lang="fr-FR" sz="4200" b="0" strike="noStrike" spc="-1" dirty="0">
              <a:solidFill>
                <a:srgbClr val="000000"/>
              </a:solidFill>
              <a:latin typeface="Calibri"/>
            </a:endParaRPr>
          </a:p>
          <a:p>
            <a:pPr marL="457200" indent="-228600" algn="just" defTabSz="914400">
              <a:lnSpc>
                <a:spcPct val="107000"/>
              </a:lnSpc>
              <a:spcBef>
                <a:spcPts val="1001"/>
              </a:spcBef>
              <a:spcAft>
                <a:spcPts val="799"/>
              </a:spcAft>
              <a:buClr>
                <a:srgbClr val="000000"/>
              </a:buClr>
              <a:buFont typeface="Arial"/>
              <a:buChar char="•"/>
              <a:tabLst>
                <a:tab pos="0" algn="l"/>
              </a:tabLst>
            </a:pPr>
            <a:r>
              <a:rPr lang="fr-FR" sz="4200" b="0" strike="noStrike" spc="-1" dirty="0">
                <a:solidFill>
                  <a:schemeClr val="dk1"/>
                </a:solidFill>
                <a:latin typeface="Calibri"/>
                <a:ea typeface="Times New Roman"/>
              </a:rPr>
              <a:t>L’</a:t>
            </a:r>
            <a:r>
              <a:rPr lang="fr-FR" sz="4200" b="0" strike="noStrike" spc="-1" dirty="0" err="1">
                <a:solidFill>
                  <a:schemeClr val="dk1"/>
                </a:solidFill>
                <a:latin typeface="Calibri"/>
                <a:ea typeface="Times New Roman"/>
              </a:rPr>
              <a:t>agent·e</a:t>
            </a:r>
            <a:r>
              <a:rPr lang="fr-FR" sz="4200" b="0" strike="noStrike" spc="-1" dirty="0">
                <a:solidFill>
                  <a:schemeClr val="dk1"/>
                </a:solidFill>
                <a:latin typeface="Calibri"/>
                <a:ea typeface="Times New Roman"/>
              </a:rPr>
              <a:t> est titulaire d’un contrat à durée déterminée et bénéficiaire d’un contrat individuel de protection sociale complémentaire en santé.</a:t>
            </a:r>
            <a:endParaRPr lang="fr-FR" sz="4200" b="0" strike="noStrike" spc="-1" dirty="0">
              <a:solidFill>
                <a:srgbClr val="000000"/>
              </a:solidFill>
              <a:latin typeface="Calibri"/>
            </a:endParaRPr>
          </a:p>
          <a:p>
            <a:pPr marL="457200" indent="-228600" algn="just" defTabSz="914400">
              <a:lnSpc>
                <a:spcPct val="107000"/>
              </a:lnSpc>
              <a:spcBef>
                <a:spcPts val="1001"/>
              </a:spcBef>
              <a:spcAft>
                <a:spcPts val="799"/>
              </a:spcAft>
              <a:buClr>
                <a:srgbClr val="000000"/>
              </a:buClr>
              <a:buFont typeface="Arial"/>
              <a:buChar char="•"/>
              <a:tabLst>
                <a:tab pos="0" algn="l"/>
              </a:tabLst>
            </a:pPr>
            <a:r>
              <a:rPr lang="fr-FR" sz="4200" b="0" strike="noStrike" spc="-1" dirty="0">
                <a:solidFill>
                  <a:schemeClr val="dk1"/>
                </a:solidFill>
                <a:latin typeface="Calibri"/>
                <a:ea typeface="Times New Roman"/>
              </a:rPr>
              <a:t>L’</a:t>
            </a:r>
            <a:r>
              <a:rPr lang="fr-FR" sz="4200" b="0" strike="noStrike" spc="-1" dirty="0" err="1">
                <a:solidFill>
                  <a:schemeClr val="dk1"/>
                </a:solidFill>
                <a:latin typeface="Calibri"/>
                <a:ea typeface="Times New Roman"/>
              </a:rPr>
              <a:t>agent·e</a:t>
            </a:r>
            <a:r>
              <a:rPr lang="fr-FR" sz="4200" b="0" strike="noStrike" spc="-1" dirty="0">
                <a:solidFill>
                  <a:schemeClr val="dk1"/>
                </a:solidFill>
                <a:latin typeface="Calibri"/>
                <a:ea typeface="Times New Roman"/>
              </a:rPr>
              <a:t> est bénéficiaire de la complémentaire santé solidaire.</a:t>
            </a:r>
            <a:endParaRPr lang="fr-FR" sz="4200" b="0" strike="noStrike" spc="-1" dirty="0">
              <a:solidFill>
                <a:srgbClr val="000000"/>
              </a:solidFill>
              <a:latin typeface="Calibri"/>
            </a:endParaRPr>
          </a:p>
          <a:p>
            <a:pPr indent="0" defTabSz="914400">
              <a:lnSpc>
                <a:spcPct val="107000"/>
              </a:lnSpc>
              <a:spcBef>
                <a:spcPts val="1001"/>
              </a:spcBef>
              <a:spcAft>
                <a:spcPts val="799"/>
              </a:spcAft>
              <a:buNone/>
              <a:tabLst>
                <a:tab pos="0" algn="l"/>
              </a:tabLst>
            </a:pPr>
            <a:endParaRPr lang="fr-FR" sz="1800" b="0" strike="noStrike" spc="-1" dirty="0">
              <a:solidFill>
                <a:srgbClr val="000000"/>
              </a:solidFill>
              <a:latin typeface="Calibri"/>
            </a:endParaRPr>
          </a:p>
        </p:txBody>
      </p:sp>
      <p:pic>
        <p:nvPicPr>
          <p:cNvPr id="138" name="Image 4"/>
          <p:cNvPicPr/>
          <p:nvPr/>
        </p:nvPicPr>
        <p:blipFill>
          <a:blip r:embed="rId2"/>
          <a:stretch/>
        </p:blipFill>
        <p:spPr>
          <a:xfrm>
            <a:off x="11169344" y="5261314"/>
            <a:ext cx="365792" cy="658425"/>
          </a:xfrm>
          <a:prstGeom prst="rect">
            <a:avLst/>
          </a:prstGeom>
          <a:noFill/>
          <a:ln w="0">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857" y="2854035"/>
            <a:ext cx="5458690" cy="559811"/>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CC99"/>
              </a:solidFill>
            </a:endParaRPr>
          </a:p>
        </p:txBody>
      </p:sp>
      <p:sp>
        <p:nvSpPr>
          <p:cNvPr id="136" name="PlaceHolder 1"/>
          <p:cNvSpPr>
            <a:spLocks noGrp="1"/>
          </p:cNvSpPr>
          <p:nvPr>
            <p:ph type="title"/>
          </p:nvPr>
        </p:nvSpPr>
        <p:spPr>
          <a:xfrm>
            <a:off x="838080" y="181102"/>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0" strike="noStrike" spc="-1" dirty="0">
              <a:solidFill>
                <a:srgbClr val="000000"/>
              </a:solidFill>
              <a:latin typeface="+mn-lt"/>
            </a:endParaRPr>
          </a:p>
        </p:txBody>
      </p:sp>
      <p:sp>
        <p:nvSpPr>
          <p:cNvPr id="137" name="PlaceHolder 2"/>
          <p:cNvSpPr>
            <a:spLocks noGrp="1"/>
          </p:cNvSpPr>
          <p:nvPr>
            <p:ph/>
          </p:nvPr>
        </p:nvSpPr>
        <p:spPr>
          <a:xfrm>
            <a:off x="665019" y="963492"/>
            <a:ext cx="9799200" cy="600269"/>
          </a:xfrm>
          <a:prstGeom prst="rect">
            <a:avLst/>
          </a:prstGeom>
          <a:noFill/>
          <a:ln w="0">
            <a:noFill/>
          </a:ln>
        </p:spPr>
        <p:txBody>
          <a:bodyPr lIns="91440" tIns="45720" rIns="91440" bIns="45720" anchor="t">
            <a:normAutofit/>
          </a:bodyPr>
          <a:lstStyle/>
          <a:p>
            <a:pPr defTabSz="914400">
              <a:lnSpc>
                <a:spcPct val="90000"/>
              </a:lnSpc>
              <a:spcBef>
                <a:spcPts val="1001"/>
              </a:spcBef>
              <a:buClr>
                <a:srgbClr val="000000"/>
              </a:buClr>
            </a:pPr>
            <a:r>
              <a:rPr lang="fr-FR" sz="2400" b="1" strike="noStrike" spc="-1" dirty="0">
                <a:solidFill>
                  <a:schemeClr val="accent2">
                    <a:lumMod val="75000"/>
                  </a:schemeClr>
                </a:solidFill>
                <a:latin typeface="Calibri"/>
              </a:rPr>
              <a:t>Est-ce qu’on va payer + ou - cher ?</a:t>
            </a:r>
          </a:p>
          <a:p>
            <a:pPr defTabSz="914400">
              <a:lnSpc>
                <a:spcPct val="90000"/>
              </a:lnSpc>
              <a:spcBef>
                <a:spcPts val="1001"/>
              </a:spcBef>
              <a:buClr>
                <a:srgbClr val="000000"/>
              </a:buClr>
            </a:pPr>
            <a:endParaRPr lang="fr-FR" sz="2000" b="0" strike="noStrike" spc="-1" dirty="0">
              <a:solidFill>
                <a:srgbClr val="000000"/>
              </a:solidFill>
              <a:latin typeface="Calibri"/>
            </a:endParaRPr>
          </a:p>
          <a:p>
            <a:pPr indent="0" defTabSz="914400">
              <a:lnSpc>
                <a:spcPct val="107000"/>
              </a:lnSpc>
              <a:spcBef>
                <a:spcPts val="1001"/>
              </a:spcBef>
              <a:spcAft>
                <a:spcPts val="799"/>
              </a:spcAft>
              <a:buNone/>
              <a:tabLst>
                <a:tab pos="0" algn="l"/>
              </a:tabLst>
            </a:pPr>
            <a:endParaRPr lang="fr-FR" sz="1800" b="0" strike="noStrike" spc="-1" dirty="0">
              <a:solidFill>
                <a:srgbClr val="000000"/>
              </a:solidFill>
              <a:latin typeface="Calibri"/>
            </a:endParaRPr>
          </a:p>
        </p:txBody>
      </p:sp>
      <p:pic>
        <p:nvPicPr>
          <p:cNvPr id="138" name="Image 4"/>
          <p:cNvPicPr/>
          <p:nvPr/>
        </p:nvPicPr>
        <p:blipFill>
          <a:blip r:embed="rId2"/>
          <a:stretch/>
        </p:blipFill>
        <p:spPr>
          <a:xfrm>
            <a:off x="11169344" y="5261314"/>
            <a:ext cx="365792" cy="658425"/>
          </a:xfrm>
          <a:prstGeom prst="rect">
            <a:avLst/>
          </a:prstGeom>
          <a:noFill/>
          <a:ln w="0">
            <a:noFill/>
          </a:ln>
        </p:spPr>
      </p:pic>
      <p:graphicFrame>
        <p:nvGraphicFramePr>
          <p:cNvPr id="3" name="Tableau 2"/>
          <p:cNvGraphicFramePr>
            <a:graphicFrameLocks noGrp="1"/>
          </p:cNvGraphicFramePr>
          <p:nvPr>
            <p:extLst>
              <p:ext uri="{D42A27DB-BD31-4B8C-83A1-F6EECF244321}">
                <p14:modId xmlns:p14="http://schemas.microsoft.com/office/powerpoint/2010/main" val="3861429349"/>
              </p:ext>
            </p:extLst>
          </p:nvPr>
        </p:nvGraphicFramePr>
        <p:xfrm>
          <a:off x="789712" y="3386138"/>
          <a:ext cx="5458690" cy="2889105"/>
        </p:xfrm>
        <a:graphic>
          <a:graphicData uri="http://schemas.openxmlformats.org/drawingml/2006/table">
            <a:tbl>
              <a:tblPr>
                <a:tableStyleId>{5C22544A-7EE6-4342-B048-85BDC9FD1C3A}</a:tableStyleId>
              </a:tblPr>
              <a:tblGrid>
                <a:gridCol w="1566683">
                  <a:extLst>
                    <a:ext uri="{9D8B030D-6E8A-4147-A177-3AD203B41FA5}">
                      <a16:colId xmlns:a16="http://schemas.microsoft.com/office/drawing/2014/main" val="1276261105"/>
                    </a:ext>
                  </a:extLst>
                </a:gridCol>
                <a:gridCol w="968698">
                  <a:extLst>
                    <a:ext uri="{9D8B030D-6E8A-4147-A177-3AD203B41FA5}">
                      <a16:colId xmlns:a16="http://schemas.microsoft.com/office/drawing/2014/main" val="1673730115"/>
                    </a:ext>
                  </a:extLst>
                </a:gridCol>
                <a:gridCol w="1011382">
                  <a:extLst>
                    <a:ext uri="{9D8B030D-6E8A-4147-A177-3AD203B41FA5}">
                      <a16:colId xmlns:a16="http://schemas.microsoft.com/office/drawing/2014/main" val="845004644"/>
                    </a:ext>
                  </a:extLst>
                </a:gridCol>
                <a:gridCol w="1011382">
                  <a:extLst>
                    <a:ext uri="{9D8B030D-6E8A-4147-A177-3AD203B41FA5}">
                      <a16:colId xmlns:a16="http://schemas.microsoft.com/office/drawing/2014/main" val="2920870284"/>
                    </a:ext>
                  </a:extLst>
                </a:gridCol>
                <a:gridCol w="900545">
                  <a:extLst>
                    <a:ext uri="{9D8B030D-6E8A-4147-A177-3AD203B41FA5}">
                      <a16:colId xmlns:a16="http://schemas.microsoft.com/office/drawing/2014/main" val="1907808761"/>
                    </a:ext>
                  </a:extLst>
                </a:gridCol>
              </a:tblGrid>
              <a:tr h="381000">
                <a:tc rowSpan="2">
                  <a:txBody>
                    <a:bodyPr/>
                    <a:lstStyle/>
                    <a:p>
                      <a:pPr algn="ctr" fontAlgn="ctr"/>
                      <a:r>
                        <a:rPr lang="fr-FR" sz="2000" b="1" u="none" strike="noStrike" dirty="0">
                          <a:effectLst/>
                        </a:rPr>
                        <a:t>Niveau de revenus</a:t>
                      </a:r>
                      <a:br>
                        <a:rPr lang="fr-FR" sz="2000" b="1" u="none" strike="noStrike" dirty="0">
                          <a:effectLst/>
                        </a:rPr>
                      </a:br>
                      <a:r>
                        <a:rPr lang="fr-FR" sz="2000" b="0" i="1" u="none" strike="noStrike" dirty="0">
                          <a:effectLst/>
                        </a:rPr>
                        <a:t>(brut mensuel)</a:t>
                      </a:r>
                      <a:endParaRPr lang="fr-FR" sz="2000" b="0" i="1"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fontAlgn="ctr"/>
                      <a:r>
                        <a:rPr lang="fr-FR" sz="2000" b="1" u="none" strike="noStrike" dirty="0">
                          <a:effectLst/>
                        </a:rPr>
                        <a:t>Année de naissance</a:t>
                      </a:r>
                      <a:endParaRPr lang="fr-FR"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9411135"/>
                  </a:ext>
                </a:extLst>
              </a:tr>
              <a:tr h="555480">
                <a:tc vMerge="1">
                  <a:txBody>
                    <a:bodyPr/>
                    <a:lstStyle/>
                    <a:p>
                      <a:endParaRPr lang="fr-FR"/>
                    </a:p>
                  </a:txBody>
                  <a:tcPr/>
                </a:tc>
                <a:tc>
                  <a:txBody>
                    <a:bodyPr/>
                    <a:lstStyle/>
                    <a:p>
                      <a:pPr algn="ctr" fontAlgn="ctr"/>
                      <a:r>
                        <a:rPr lang="fr-FR" sz="2000" b="1" u="none" strike="noStrike" dirty="0">
                          <a:effectLst/>
                        </a:rPr>
                        <a:t>1970</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1980</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1990</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2000</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3730683"/>
                  </a:ext>
                </a:extLst>
              </a:tr>
              <a:tr h="200025">
                <a:tc>
                  <a:txBody>
                    <a:bodyPr/>
                    <a:lstStyle/>
                    <a:p>
                      <a:pPr algn="ctr" fontAlgn="ctr"/>
                      <a:r>
                        <a:rPr lang="fr-FR" sz="2000" b="1" u="none" strike="noStrike" dirty="0">
                          <a:effectLst/>
                        </a:rPr>
                        <a:t>1 300 €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47,0 €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44,0 €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39,5 €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26,5 €</a:t>
                      </a:r>
                    </a:p>
                  </a:txBody>
                  <a:tcPr marL="9525" marR="9525" marT="9525" marB="0" anchor="ctr"/>
                </a:tc>
                <a:extLst>
                  <a:ext uri="{0D108BD9-81ED-4DB2-BD59-A6C34878D82A}">
                    <a16:rowId xmlns:a16="http://schemas.microsoft.com/office/drawing/2014/main" val="3067072257"/>
                  </a:ext>
                </a:extLst>
              </a:tr>
              <a:tr h="190500">
                <a:tc>
                  <a:txBody>
                    <a:bodyPr/>
                    <a:lstStyle/>
                    <a:p>
                      <a:pPr algn="ctr" fontAlgn="b"/>
                      <a:r>
                        <a:rPr lang="fr-FR" sz="2000" b="1" u="none" strike="noStrike" dirty="0">
                          <a:effectLst/>
                        </a:rPr>
                        <a:t>1 600 €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47,0 €</a:t>
                      </a:r>
                    </a:p>
                  </a:txBody>
                  <a:tcPr marL="9525" marR="9525" marT="9525" marB="0" anchor="ctr"/>
                </a:tc>
                <a:tc>
                  <a:txBody>
                    <a:bodyPr/>
                    <a:lstStyle/>
                    <a:p>
                      <a:pPr algn="ctr" fontAlgn="ctr"/>
                      <a:r>
                        <a:rPr lang="fr-FR" sz="2000" b="0" i="0" u="none" strike="noStrike" dirty="0">
                          <a:solidFill>
                            <a:srgbClr val="000000"/>
                          </a:solidFill>
                          <a:effectLst/>
                          <a:latin typeface="Calibri" panose="020F0502020204030204" pitchFamily="34" charset="0"/>
                        </a:rPr>
                        <a:t>44,0 €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39,5 €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26,5 €</a:t>
                      </a:r>
                    </a:p>
                  </a:txBody>
                  <a:tcPr marL="9525" marR="9525" marT="9525" marB="0" anchor="ctr"/>
                </a:tc>
                <a:extLst>
                  <a:ext uri="{0D108BD9-81ED-4DB2-BD59-A6C34878D82A}">
                    <a16:rowId xmlns:a16="http://schemas.microsoft.com/office/drawing/2014/main" val="428191307"/>
                  </a:ext>
                </a:extLst>
              </a:tr>
              <a:tr h="190500">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79,8 €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75,6 €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68,3 €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48,3 €</a:t>
                      </a:r>
                    </a:p>
                  </a:txBody>
                  <a:tcPr marL="9525" marR="9525" marT="9525" marB="0" anchor="ctr"/>
                </a:tc>
                <a:extLst>
                  <a:ext uri="{0D108BD9-81ED-4DB2-BD59-A6C34878D82A}">
                    <a16:rowId xmlns:a16="http://schemas.microsoft.com/office/drawing/2014/main" val="1413710039"/>
                  </a:ext>
                </a:extLst>
              </a:tr>
              <a:tr h="190500">
                <a:tc>
                  <a:txBody>
                    <a:bodyPr/>
                    <a:lstStyle/>
                    <a:p>
                      <a:pPr algn="ctr" fontAlgn="b"/>
                      <a:r>
                        <a:rPr lang="fr-FR" sz="2000" b="1" u="none" strike="noStrike" dirty="0">
                          <a:effectLst/>
                        </a:rPr>
                        <a:t>3 300 €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110,0 €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104,4 €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94,8 €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68,4 €</a:t>
                      </a:r>
                    </a:p>
                  </a:txBody>
                  <a:tcPr marL="9525" marR="9525" marT="9525" marB="0" anchor="ctr"/>
                </a:tc>
                <a:extLst>
                  <a:ext uri="{0D108BD9-81ED-4DB2-BD59-A6C34878D82A}">
                    <a16:rowId xmlns:a16="http://schemas.microsoft.com/office/drawing/2014/main" val="2916983703"/>
                  </a:ext>
                </a:extLst>
              </a:tr>
              <a:tr h="190500">
                <a:tc>
                  <a:txBody>
                    <a:bodyPr/>
                    <a:lstStyle/>
                    <a:p>
                      <a:pPr algn="ctr" fontAlgn="b"/>
                      <a:r>
                        <a:rPr lang="fr-FR" sz="2000" b="1" u="none" strike="noStrike" dirty="0">
                          <a:effectLst/>
                        </a:rPr>
                        <a:t>3923 € et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133,5 €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126,9 €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115,5 €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84,1 €</a:t>
                      </a:r>
                    </a:p>
                  </a:txBody>
                  <a:tcPr marL="9525" marR="9525" marT="9525" marB="0" anchor="ctr"/>
                </a:tc>
                <a:extLst>
                  <a:ext uri="{0D108BD9-81ED-4DB2-BD59-A6C34878D82A}">
                    <a16:rowId xmlns:a16="http://schemas.microsoft.com/office/drawing/2014/main" val="4165338013"/>
                  </a:ext>
                </a:extLst>
              </a:tr>
              <a:tr h="381000">
                <a:tc>
                  <a:txBody>
                    <a:bodyPr/>
                    <a:lstStyle/>
                    <a:p>
                      <a:pPr algn="ctr" fontAlgn="b"/>
                      <a:r>
                        <a:rPr lang="fr-FR" sz="2000" b="1" u="none" strike="noStrike" dirty="0">
                          <a:effectLst/>
                        </a:rPr>
                        <a:t>4 500 €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149,3 €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147,6 €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134,5 €</a:t>
                      </a:r>
                    </a:p>
                  </a:txBody>
                  <a:tcPr marL="9525" marR="9525" marT="9525" marB="0" anchor="ctr"/>
                </a:tc>
                <a:tc>
                  <a:txBody>
                    <a:bodyPr/>
                    <a:lstStyle/>
                    <a:p>
                      <a:pPr algn="ctr" fontAlgn="ctr"/>
                      <a:r>
                        <a:rPr lang="fr-FR" sz="2000" b="0" i="0" u="none" strike="noStrike" dirty="0">
                          <a:solidFill>
                            <a:srgbClr val="000000"/>
                          </a:solidFill>
                          <a:effectLst/>
                          <a:latin typeface="Calibri" panose="020F0502020204030204" pitchFamily="34" charset="0"/>
                        </a:rPr>
                        <a:t>98,5 €</a:t>
                      </a:r>
                    </a:p>
                  </a:txBody>
                  <a:tcPr marL="9525" marR="9525" marT="9525" marB="0" anchor="ctr"/>
                </a:tc>
                <a:extLst>
                  <a:ext uri="{0D108BD9-81ED-4DB2-BD59-A6C34878D82A}">
                    <a16:rowId xmlns:a16="http://schemas.microsoft.com/office/drawing/2014/main" val="1274752182"/>
                  </a:ext>
                </a:extLst>
              </a:tr>
            </a:tbl>
          </a:graphicData>
        </a:graphic>
      </p:graphicFrame>
      <p:sp>
        <p:nvSpPr>
          <p:cNvPr id="7" name="PlaceHolder 2"/>
          <p:cNvSpPr txBox="1">
            <a:spLocks/>
          </p:cNvSpPr>
          <p:nvPr/>
        </p:nvSpPr>
        <p:spPr>
          <a:xfrm>
            <a:off x="941893" y="2447119"/>
            <a:ext cx="5181816" cy="426401"/>
          </a:xfrm>
          <a:prstGeom prst="rect">
            <a:avLst/>
          </a:prstGeom>
          <a:noFill/>
          <a:ln w="0">
            <a:noFill/>
          </a:ln>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1"/>
              </a:spcBef>
              <a:buClr>
                <a:srgbClr val="000000"/>
              </a:buClr>
            </a:pPr>
            <a:r>
              <a:rPr lang="fr-FR" sz="2400" b="1" spc="-1" dirty="0">
                <a:solidFill>
                  <a:schemeClr val="bg1"/>
                </a:solidFill>
                <a:latin typeface="Calibri"/>
              </a:rPr>
              <a:t>Tarifs MGEN référence 2025 = santé + prévoyance</a:t>
            </a:r>
            <a:endParaRPr lang="fr-FR" sz="1800" b="1" spc="-1" dirty="0">
              <a:solidFill>
                <a:schemeClr val="bg1"/>
              </a:solidFill>
              <a:latin typeface="Calibri"/>
            </a:endParaRPr>
          </a:p>
        </p:txBody>
      </p:sp>
      <p:sp>
        <p:nvSpPr>
          <p:cNvPr id="8" name="PlaceHolder 2"/>
          <p:cNvSpPr txBox="1">
            <a:spLocks/>
          </p:cNvSpPr>
          <p:nvPr/>
        </p:nvSpPr>
        <p:spPr>
          <a:xfrm>
            <a:off x="665019" y="1367046"/>
            <a:ext cx="10504325" cy="1196001"/>
          </a:xfrm>
          <a:prstGeom prst="rect">
            <a:avLst/>
          </a:prstGeom>
          <a:noFill/>
          <a:ln w="0">
            <a:noFill/>
          </a:ln>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1"/>
              </a:spcBef>
              <a:buClr>
                <a:srgbClr val="000000"/>
              </a:buClr>
            </a:pPr>
            <a:r>
              <a:rPr lang="fr-FR" sz="1800" b="1" spc="-1" dirty="0">
                <a:solidFill>
                  <a:schemeClr val="dk1"/>
                </a:solidFill>
                <a:latin typeface="Calibri"/>
              </a:rPr>
              <a:t>La comparaison est complexe parce que l’offre PSC santé n’inclut pas la prévoyance </a:t>
            </a:r>
            <a:r>
              <a:rPr lang="fr-FR" sz="1800" spc="-1" dirty="0">
                <a:solidFill>
                  <a:schemeClr val="dk1"/>
                </a:solidFill>
                <a:latin typeface="Calibri"/>
              </a:rPr>
              <a:t>et que le panier de soins de la PSC est supérieure à l’offre MGEN actuelle. La CGT vous donne quelques éléments de comparaison avec les tarifs actuels du contrat MGEN Référence qui évolue en fonction de l’âge de l’adhérent et de son niveau de revenus. </a:t>
            </a:r>
            <a:r>
              <a:rPr lang="fr-FR" sz="1800" b="1" spc="-1" dirty="0">
                <a:solidFill>
                  <a:srgbClr val="C00000"/>
                </a:solidFill>
                <a:latin typeface="Calibri"/>
              </a:rPr>
              <a:t>Mais dans l’ensemble les tarifs de la PSC sont plus favorables, prévoyance incluse </a:t>
            </a:r>
            <a:r>
              <a:rPr lang="fr-FR" sz="1800" i="1" spc="-1" dirty="0">
                <a:latin typeface="Calibri"/>
              </a:rPr>
              <a:t>(sauf pour les collègues les + jeunes pour qui la MGEN pratique des tarifs d’appel). </a:t>
            </a:r>
          </a:p>
          <a:p>
            <a:pPr>
              <a:spcBef>
                <a:spcPts val="1001"/>
              </a:spcBef>
              <a:buClr>
                <a:srgbClr val="000000"/>
              </a:buClr>
            </a:pPr>
            <a:endParaRPr lang="fr-FR" sz="1600" spc="-1" dirty="0">
              <a:solidFill>
                <a:srgbClr val="000000"/>
              </a:solidFill>
              <a:latin typeface="Calibri"/>
            </a:endParaRPr>
          </a:p>
          <a:p>
            <a:pPr>
              <a:lnSpc>
                <a:spcPct val="107000"/>
              </a:lnSpc>
              <a:spcBef>
                <a:spcPts val="1001"/>
              </a:spcBef>
              <a:spcAft>
                <a:spcPts val="799"/>
              </a:spcAft>
              <a:tabLst>
                <a:tab pos="0" algn="l"/>
              </a:tabLst>
            </a:pPr>
            <a:endParaRPr lang="fr-FR" sz="1600" spc="-1" dirty="0">
              <a:solidFill>
                <a:srgbClr val="000000"/>
              </a:solidFill>
              <a:latin typeface="Calibri"/>
            </a:endParaRPr>
          </a:p>
        </p:txBody>
      </p:sp>
      <p:graphicFrame>
        <p:nvGraphicFramePr>
          <p:cNvPr id="5" name="Tableau 4"/>
          <p:cNvGraphicFramePr>
            <a:graphicFrameLocks noGrp="1"/>
          </p:cNvGraphicFramePr>
          <p:nvPr>
            <p:extLst>
              <p:ext uri="{D42A27DB-BD31-4B8C-83A1-F6EECF244321}">
                <p14:modId xmlns:p14="http://schemas.microsoft.com/office/powerpoint/2010/main" val="2048931395"/>
              </p:ext>
            </p:extLst>
          </p:nvPr>
        </p:nvGraphicFramePr>
        <p:xfrm>
          <a:off x="6825669" y="3455413"/>
          <a:ext cx="3749388" cy="2809875"/>
        </p:xfrm>
        <a:graphic>
          <a:graphicData uri="http://schemas.openxmlformats.org/drawingml/2006/table">
            <a:tbl>
              <a:tblPr>
                <a:tableStyleId>{5C22544A-7EE6-4342-B048-85BDC9FD1C3A}</a:tableStyleId>
              </a:tblPr>
              <a:tblGrid>
                <a:gridCol w="1934443">
                  <a:extLst>
                    <a:ext uri="{9D8B030D-6E8A-4147-A177-3AD203B41FA5}">
                      <a16:colId xmlns:a16="http://schemas.microsoft.com/office/drawing/2014/main" val="1578086676"/>
                    </a:ext>
                  </a:extLst>
                </a:gridCol>
                <a:gridCol w="1814945">
                  <a:extLst>
                    <a:ext uri="{9D8B030D-6E8A-4147-A177-3AD203B41FA5}">
                      <a16:colId xmlns:a16="http://schemas.microsoft.com/office/drawing/2014/main" val="2651440076"/>
                    </a:ext>
                  </a:extLst>
                </a:gridCol>
              </a:tblGrid>
              <a:tr h="898354">
                <a:tc>
                  <a:txBody>
                    <a:bodyPr/>
                    <a:lstStyle/>
                    <a:p>
                      <a:pPr algn="ctr" fontAlgn="ctr"/>
                      <a:r>
                        <a:rPr lang="fr-FR" sz="2000" b="1" u="none" strike="noStrike" dirty="0">
                          <a:effectLst/>
                        </a:rPr>
                        <a:t>Niveau de revenus</a:t>
                      </a:r>
                      <a:br>
                        <a:rPr lang="fr-FR" sz="2000" b="1" u="none" strike="noStrike" dirty="0">
                          <a:effectLst/>
                        </a:rPr>
                      </a:br>
                      <a:r>
                        <a:rPr lang="fr-FR" sz="2000" b="0" i="1" u="none" strike="noStrike" dirty="0">
                          <a:effectLst/>
                        </a:rPr>
                        <a:t>(brut mensuel)</a:t>
                      </a:r>
                      <a:endParaRPr lang="fr-FR" sz="20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PSC panier interministériel</a:t>
                      </a:r>
                      <a:br>
                        <a:rPr lang="fr-FR" sz="2000" b="1" u="none" strike="noStrike" dirty="0">
                          <a:effectLst/>
                        </a:rPr>
                      </a:br>
                      <a:r>
                        <a:rPr lang="fr-FR" sz="2000" b="0" i="1" u="none" strike="noStrike" dirty="0">
                          <a:effectLst/>
                        </a:rPr>
                        <a:t>Part agent</a:t>
                      </a:r>
                      <a:endParaRPr lang="fr-FR" sz="2000" b="0"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24055050"/>
                  </a:ext>
                </a:extLst>
              </a:tr>
              <a:tr h="297579">
                <a:tc>
                  <a:txBody>
                    <a:bodyPr/>
                    <a:lstStyle/>
                    <a:p>
                      <a:pPr algn="ctr" fontAlgn="ctr"/>
                      <a:r>
                        <a:rPr lang="fr-FR" sz="2000" b="1" u="none" strike="noStrike" dirty="0">
                          <a:effectLst/>
                        </a:rPr>
                        <a:t>1 300 €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dirty="0">
                          <a:effectLst/>
                        </a:rPr>
                        <a:t>25,65 €</a:t>
                      </a:r>
                      <a:endParaRPr lang="fr-FR" sz="2000" b="1"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4428221"/>
                  </a:ext>
                </a:extLst>
              </a:tr>
              <a:tr h="283408">
                <a:tc>
                  <a:txBody>
                    <a:bodyPr/>
                    <a:lstStyle/>
                    <a:p>
                      <a:pPr algn="ctr" fontAlgn="b"/>
                      <a:r>
                        <a:rPr lang="fr-FR" sz="2000" b="1" u="none" strike="noStrike" dirty="0">
                          <a:effectLst/>
                        </a:rPr>
                        <a:t>1 600 €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27,94 €</a:t>
                      </a:r>
                      <a:endParaRPr lang="fr-F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1438189"/>
                  </a:ext>
                </a:extLst>
              </a:tr>
              <a:tr h="283408">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34,80 €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9864179"/>
                  </a:ext>
                </a:extLst>
              </a:tr>
              <a:tr h="283408">
                <a:tc>
                  <a:txBody>
                    <a:bodyPr/>
                    <a:lstStyle/>
                    <a:p>
                      <a:pPr algn="ctr" fontAlgn="b"/>
                      <a:r>
                        <a:rPr lang="fr-FR" sz="2000" b="1" u="none" strike="noStrike" dirty="0">
                          <a:effectLst/>
                        </a:rPr>
                        <a:t>3 300 €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76,03 €</a:t>
                      </a:r>
                      <a:endParaRPr lang="fr-F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9090849"/>
                  </a:ext>
                </a:extLst>
              </a:tr>
              <a:tr h="283408">
                <a:tc>
                  <a:txBody>
                    <a:bodyPr/>
                    <a:lstStyle/>
                    <a:p>
                      <a:pPr algn="ctr" fontAlgn="b"/>
                      <a:r>
                        <a:rPr lang="fr-FR" sz="2000" b="1" u="none" strike="noStrike" dirty="0">
                          <a:effectLst/>
                        </a:rPr>
                        <a:t>3923 € et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dirty="0">
                          <a:effectLst/>
                        </a:rPr>
                        <a:t>45,66 €</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0225728"/>
                  </a:ext>
                </a:extLst>
              </a:tr>
              <a:tr h="179161">
                <a:tc>
                  <a:txBody>
                    <a:bodyPr/>
                    <a:lstStyle/>
                    <a:p>
                      <a:pPr algn="ctr" fontAlgn="b"/>
                      <a:r>
                        <a:rPr lang="fr-FR" sz="2000" b="1" u="none" strike="noStrike" dirty="0">
                          <a:effectLst/>
                        </a:rPr>
                        <a:t>4 500 €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45,66 €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3413241"/>
                  </a:ext>
                </a:extLst>
              </a:tr>
            </a:tbl>
          </a:graphicData>
        </a:graphic>
      </p:graphicFrame>
      <p:sp>
        <p:nvSpPr>
          <p:cNvPr id="11" name="Rectangle 10"/>
          <p:cNvSpPr/>
          <p:nvPr/>
        </p:nvSpPr>
        <p:spPr>
          <a:xfrm>
            <a:off x="6844148" y="2895602"/>
            <a:ext cx="3730909" cy="55981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CC99"/>
              </a:solidFill>
            </a:endParaRPr>
          </a:p>
        </p:txBody>
      </p:sp>
      <p:sp>
        <p:nvSpPr>
          <p:cNvPr id="12" name="PlaceHolder 2"/>
          <p:cNvSpPr txBox="1">
            <a:spLocks/>
          </p:cNvSpPr>
          <p:nvPr/>
        </p:nvSpPr>
        <p:spPr>
          <a:xfrm>
            <a:off x="7109402" y="2995573"/>
            <a:ext cx="3200399" cy="359870"/>
          </a:xfrm>
          <a:prstGeom prst="rect">
            <a:avLst/>
          </a:prstGeom>
          <a:noFill/>
          <a:ln w="0">
            <a:noFill/>
          </a:ln>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1"/>
              </a:spcBef>
              <a:buClr>
                <a:srgbClr val="000000"/>
              </a:buClr>
            </a:pPr>
            <a:r>
              <a:rPr lang="fr-FR" sz="1600" b="1" spc="-1" dirty="0">
                <a:solidFill>
                  <a:schemeClr val="bg1"/>
                </a:solidFill>
                <a:latin typeface="Calibri"/>
              </a:rPr>
              <a:t>Offre PSC santé sans option</a:t>
            </a:r>
          </a:p>
          <a:p>
            <a:pPr>
              <a:spcBef>
                <a:spcPts val="1001"/>
              </a:spcBef>
              <a:buClr>
                <a:srgbClr val="000000"/>
              </a:buClr>
            </a:pPr>
            <a:endParaRPr lang="fr-FR" sz="1600" spc="-1" dirty="0">
              <a:solidFill>
                <a:schemeClr val="bg1"/>
              </a:solidFill>
              <a:latin typeface="Calibri"/>
            </a:endParaRPr>
          </a:p>
          <a:p>
            <a:pPr>
              <a:lnSpc>
                <a:spcPct val="107000"/>
              </a:lnSpc>
              <a:spcBef>
                <a:spcPts val="1001"/>
              </a:spcBef>
              <a:spcAft>
                <a:spcPts val="799"/>
              </a:spcAft>
              <a:tabLst>
                <a:tab pos="0" algn="l"/>
              </a:tabLst>
            </a:pPr>
            <a:endParaRPr lang="fr-FR" sz="1600" spc="-1" dirty="0">
              <a:solidFill>
                <a:srgbClr val="000000"/>
              </a:solidFill>
              <a:latin typeface="Calibri"/>
            </a:endParaRPr>
          </a:p>
        </p:txBody>
      </p:sp>
      <p:sp>
        <p:nvSpPr>
          <p:cNvPr id="13" name="PlaceHolder 2"/>
          <p:cNvSpPr txBox="1">
            <a:spLocks/>
          </p:cNvSpPr>
          <p:nvPr/>
        </p:nvSpPr>
        <p:spPr>
          <a:xfrm>
            <a:off x="1219092" y="2854184"/>
            <a:ext cx="4627417" cy="501408"/>
          </a:xfrm>
          <a:prstGeom prst="rect">
            <a:avLst/>
          </a:prstGeom>
          <a:noFill/>
          <a:ln w="0">
            <a:noFill/>
          </a:ln>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1"/>
              </a:spcBef>
              <a:buClr>
                <a:srgbClr val="000000"/>
              </a:buClr>
            </a:pPr>
            <a:r>
              <a:rPr lang="fr-FR" sz="1600" b="1" spc="-1" dirty="0">
                <a:solidFill>
                  <a:schemeClr val="bg1"/>
                </a:solidFill>
                <a:latin typeface="Calibri"/>
              </a:rPr>
              <a:t>Tarifs 2025 MGEN Référence (santé + Prévoyance)</a:t>
            </a:r>
            <a:br>
              <a:rPr lang="fr-FR" sz="1600" b="1" spc="-1" dirty="0">
                <a:solidFill>
                  <a:schemeClr val="bg1"/>
                </a:solidFill>
                <a:latin typeface="Calibri"/>
              </a:rPr>
            </a:br>
            <a:r>
              <a:rPr lang="fr-FR" sz="1600" i="1" spc="-1" dirty="0">
                <a:solidFill>
                  <a:schemeClr val="bg1"/>
                </a:solidFill>
                <a:latin typeface="Calibri"/>
              </a:rPr>
              <a:t>Les 15€ de prise en charge ont été déduits</a:t>
            </a:r>
            <a:endParaRPr lang="fr-FR" sz="1600" i="1" spc="-1" dirty="0">
              <a:solidFill>
                <a:srgbClr val="000000"/>
              </a:solidFill>
              <a:latin typeface="Calibri"/>
            </a:endParaRPr>
          </a:p>
        </p:txBody>
      </p:sp>
    </p:spTree>
    <p:extLst>
      <p:ext uri="{BB962C8B-B14F-4D97-AF65-F5344CB8AC3E}">
        <p14:creationId xmlns:p14="http://schemas.microsoft.com/office/powerpoint/2010/main" val="404747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005514" y="487862"/>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0" name="Espace réservé du contenu 2"/>
          <p:cNvSpPr/>
          <p:nvPr/>
        </p:nvSpPr>
        <p:spPr>
          <a:xfrm>
            <a:off x="1005514" y="1307076"/>
            <a:ext cx="10265040" cy="377108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buClr>
                <a:srgbClr val="000000"/>
              </a:buClr>
            </a:pPr>
            <a:r>
              <a:rPr lang="fr-FR" sz="2600" b="1" spc="-1" dirty="0">
                <a:solidFill>
                  <a:schemeClr val="dk1"/>
                </a:solidFill>
                <a:latin typeface="Calibri"/>
              </a:rPr>
              <a:t>Sur quelle rémunération est calculée la cotisation ? </a:t>
            </a:r>
          </a:p>
          <a:p>
            <a:pPr defTabSz="914400">
              <a:lnSpc>
                <a:spcPct val="90000"/>
              </a:lnSpc>
              <a:spcBef>
                <a:spcPts val="1001"/>
              </a:spcBef>
              <a:buClr>
                <a:srgbClr val="000000"/>
              </a:buClr>
            </a:pPr>
            <a:endParaRPr lang="fr-FR" sz="1100" b="0" strike="noStrike" spc="-1" dirty="0">
              <a:solidFill>
                <a:srgbClr val="000000"/>
              </a:solidFill>
              <a:latin typeface="Calibri"/>
            </a:endParaRPr>
          </a:p>
          <a:p>
            <a:pPr algn="just" defTabSz="914400">
              <a:lnSpc>
                <a:spcPct val="90000"/>
              </a:lnSpc>
              <a:spcBef>
                <a:spcPts val="1001"/>
              </a:spcBef>
              <a:buClr>
                <a:srgbClr val="000000"/>
              </a:buClr>
              <a:tabLst>
                <a:tab pos="0" algn="l"/>
              </a:tabLst>
            </a:pPr>
            <a:r>
              <a:rPr lang="fr-FR" sz="2600" spc="-1" dirty="0">
                <a:solidFill>
                  <a:schemeClr val="dk1"/>
                </a:solidFill>
                <a:latin typeface="Calibri"/>
                <a:ea typeface="Times New Roman"/>
              </a:rPr>
              <a:t>La cotisation est calculée sur la </a:t>
            </a:r>
            <a:r>
              <a:rPr lang="fr-FR" sz="2600" b="1" spc="-1" dirty="0">
                <a:solidFill>
                  <a:schemeClr val="dk1"/>
                </a:solidFill>
                <a:latin typeface="Calibri"/>
                <a:ea typeface="Times New Roman"/>
              </a:rPr>
              <a:t>rémunération brute de l’agent </a:t>
            </a:r>
            <a:r>
              <a:rPr lang="fr-FR" sz="2600" spc="-1" dirty="0">
                <a:solidFill>
                  <a:schemeClr val="dk1"/>
                </a:solidFill>
                <a:latin typeface="Calibri"/>
                <a:ea typeface="Times New Roman"/>
              </a:rPr>
              <a:t>: </a:t>
            </a:r>
          </a:p>
          <a:p>
            <a:pPr marL="285750" indent="-285750">
              <a:buFont typeface="Arial" panose="020B0604020202020204" pitchFamily="34" charset="0"/>
              <a:buChar char="•"/>
            </a:pPr>
            <a:r>
              <a:rPr lang="fr-FR" sz="2200" dirty="0"/>
              <a:t>Traitement indiciaire de base (salaire brut</a:t>
            </a:r>
          </a:p>
          <a:p>
            <a:pPr marL="285750" indent="-285750">
              <a:buFont typeface="Arial" panose="020B0604020202020204" pitchFamily="34" charset="0"/>
              <a:buChar char="•"/>
            </a:pPr>
            <a:r>
              <a:rPr lang="fr-FR" sz="2200" dirty="0"/>
              <a:t>Primes et indemnités</a:t>
            </a:r>
          </a:p>
          <a:p>
            <a:pPr marL="285750" indent="-285750">
              <a:buFont typeface="Arial" panose="020B0604020202020204" pitchFamily="34" charset="0"/>
              <a:buChar char="•"/>
            </a:pPr>
            <a:r>
              <a:rPr lang="fr-FR" sz="2200" dirty="0"/>
              <a:t>Indemnité de résidence </a:t>
            </a:r>
          </a:p>
          <a:p>
            <a:pPr marL="285750" indent="-285750">
              <a:buFont typeface="Arial" panose="020B0604020202020204" pitchFamily="34" charset="0"/>
              <a:buChar char="•"/>
            </a:pPr>
            <a:r>
              <a:rPr lang="fr-FR" sz="2200" dirty="0"/>
              <a:t>Supplément familial de traitement (SFT) </a:t>
            </a:r>
          </a:p>
          <a:p>
            <a:pPr marL="285750" indent="-285750">
              <a:buFont typeface="Arial" panose="020B0604020202020204" pitchFamily="34" charset="0"/>
              <a:buChar char="•"/>
            </a:pPr>
            <a:r>
              <a:rPr lang="fr-FR" sz="2200" dirty="0"/>
              <a:t>Nouvelle bonification indiciaire (NBI) </a:t>
            </a:r>
          </a:p>
          <a:p>
            <a:pPr marL="285750" indent="-285750">
              <a:buFont typeface="Arial" panose="020B0604020202020204" pitchFamily="34" charset="0"/>
              <a:buChar char="•"/>
            </a:pPr>
            <a:r>
              <a:rPr lang="fr-FR" sz="2200" dirty="0"/>
              <a:t>Remboursements de frais (principalement de transport)</a:t>
            </a:r>
          </a:p>
        </p:txBody>
      </p:sp>
      <p:pic>
        <p:nvPicPr>
          <p:cNvPr id="141" name="Image 4"/>
          <p:cNvPicPr/>
          <p:nvPr/>
        </p:nvPicPr>
        <p:blipFill>
          <a:blip r:embed="rId2"/>
          <a:stretch/>
        </p:blipFill>
        <p:spPr>
          <a:xfrm>
            <a:off x="11087658" y="5149323"/>
            <a:ext cx="365792" cy="658425"/>
          </a:xfrm>
          <a:prstGeom prst="rect">
            <a:avLst/>
          </a:prstGeom>
          <a:noFill/>
          <a:ln w="0">
            <a:noFill/>
          </a:ln>
        </p:spPr>
      </p:pic>
      <p:sp>
        <p:nvSpPr>
          <p:cNvPr id="142" name="ZoneTexte 6"/>
          <p:cNvSpPr/>
          <p:nvPr/>
        </p:nvSpPr>
        <p:spPr>
          <a:xfrm>
            <a:off x="7250545" y="5285982"/>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3"/>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3"/>
              </a:rPr>
              <a:t>MGEN</a:t>
            </a:r>
            <a:endParaRPr lang="fr-FR" sz="2800" b="0" strike="noStrike" spc="-1" dirty="0">
              <a:solidFill>
                <a:srgbClr val="000000"/>
              </a:solidFill>
              <a:latin typeface="Calibri"/>
            </a:endParaRPr>
          </a:p>
        </p:txBody>
      </p:sp>
      <p:sp>
        <p:nvSpPr>
          <p:cNvPr id="3" name="Rectangle 2"/>
          <p:cNvSpPr/>
          <p:nvPr/>
        </p:nvSpPr>
        <p:spPr>
          <a:xfrm>
            <a:off x="1005514" y="4935244"/>
            <a:ext cx="4655127" cy="1223242"/>
          </a:xfrm>
          <a:prstGeom prst="rect">
            <a:avLst/>
          </a:prstGeom>
          <a:solidFill>
            <a:srgbClr val="FC7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sz="2200" dirty="0"/>
              <a:t>Pour estimer mon salaire brut, </a:t>
            </a:r>
          </a:p>
          <a:p>
            <a:pPr algn="ctr"/>
            <a:r>
              <a:rPr lang="fr-FR" sz="2200" dirty="0"/>
              <a:t>je multiplie mon salaire net par 1,22</a:t>
            </a:r>
          </a:p>
          <a:p>
            <a:pPr algn="ctr"/>
            <a:r>
              <a:rPr lang="fr-FR" i="1" dirty="0"/>
              <a:t>(salaire net hors prélèvement à la source)</a:t>
            </a:r>
          </a:p>
          <a:p>
            <a:pPr algn="ctr"/>
            <a:r>
              <a:rPr lang="fr-FR" dirty="0"/>
              <a:t> </a:t>
            </a:r>
          </a:p>
        </p:txBody>
      </p:sp>
    </p:spTree>
    <p:extLst>
      <p:ext uri="{BB962C8B-B14F-4D97-AF65-F5344CB8AC3E}">
        <p14:creationId xmlns:p14="http://schemas.microsoft.com/office/powerpoint/2010/main" val="163820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047" y="1184302"/>
            <a:ext cx="10514160" cy="780269"/>
          </a:xfrm>
        </p:spPr>
        <p:txBody>
          <a:bodyPr/>
          <a:lstStyle/>
          <a:p>
            <a:pPr algn="ctr"/>
            <a:r>
              <a:rPr lang="fr-FR" sz="3600" b="1" dirty="0">
                <a:solidFill>
                  <a:srgbClr val="C00000"/>
                </a:solidFill>
                <a:latin typeface="+mn-lt"/>
              </a:rPr>
              <a:t>Un constat : le recul de la prise en charge </a:t>
            </a:r>
            <a:br>
              <a:rPr lang="fr-FR" sz="3600" b="1" dirty="0">
                <a:solidFill>
                  <a:srgbClr val="C00000"/>
                </a:solidFill>
                <a:latin typeface="+mn-lt"/>
              </a:rPr>
            </a:br>
            <a:r>
              <a:rPr lang="fr-FR" sz="3600" b="1" dirty="0">
                <a:solidFill>
                  <a:srgbClr val="C00000"/>
                </a:solidFill>
                <a:latin typeface="+mn-lt"/>
              </a:rPr>
              <a:t>des soins par la Sécurité sociale</a:t>
            </a:r>
            <a:endParaRPr lang="fr-FR" sz="3600" b="1" dirty="0">
              <a:latin typeface="+mn-lt"/>
            </a:endParaRPr>
          </a:p>
        </p:txBody>
      </p:sp>
      <p:sp>
        <p:nvSpPr>
          <p:cNvPr id="4" name="Sous-titre 2"/>
          <p:cNvSpPr txBox="1">
            <a:spLocks noGrp="1"/>
          </p:cNvSpPr>
          <p:nvPr>
            <p:ph type="body"/>
          </p:nvPr>
        </p:nvSpPr>
        <p:spPr>
          <a:xfrm>
            <a:off x="736480" y="2296614"/>
            <a:ext cx="5442647" cy="3402222"/>
          </a:xfrm>
        </p:spPr>
        <p:txBody>
          <a:bodyPr vert="horz" anchor="ctr" anchorCtr="1">
            <a:normAutofit/>
          </a:bodyPr>
          <a:lstStyle/>
          <a:p>
            <a:pPr lvl="0" algn="just" rtl="0"/>
            <a:r>
              <a:rPr lang="fr-FR" sz="1800" dirty="0">
                <a:latin typeface="+mn-lt"/>
              </a:rPr>
              <a:t>La mise en place de la sécurité sociale s’est accompagnée d’un </a:t>
            </a:r>
            <a:r>
              <a:rPr lang="fr-FR" sz="1800" b="1" dirty="0">
                <a:latin typeface="+mn-lt"/>
              </a:rPr>
              <a:t>« ticket modérateur » </a:t>
            </a:r>
            <a:r>
              <a:rPr lang="fr-FR" sz="1800" dirty="0">
                <a:latin typeface="+mn-lt"/>
              </a:rPr>
              <a:t>: une participation du bénéficiaire au financement d’une partie des soins.</a:t>
            </a:r>
          </a:p>
          <a:p>
            <a:pPr lvl="0" algn="just" rtl="0"/>
            <a:r>
              <a:rPr lang="fr-FR" sz="1800" dirty="0">
                <a:latin typeface="+mn-lt"/>
              </a:rPr>
              <a:t>Cette part n’a cessé d’augmenter, entraînant automatiquement une augmentation de la part du financement des soins couverte par les assurances complémentaires</a:t>
            </a:r>
          </a:p>
          <a:p>
            <a:pPr marL="0" lvl="0" indent="0" algn="just" rtl="0">
              <a:buNone/>
            </a:pPr>
            <a:r>
              <a:rPr lang="fr-FR" sz="1800" i="1" dirty="0">
                <a:latin typeface="+mn-lt"/>
              </a:rPr>
              <a:t>Aujourd’hui seules 80% des dépenses totales de santé sont remboursées par la Sécurité sociale. </a:t>
            </a:r>
            <a:endParaRPr lang="fr-FR" sz="2100" i="1" kern="0" dirty="0">
              <a:latin typeface="+mn-lt"/>
              <a:cs typeface="Calibri" pitchFamily="18"/>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9964" y="2406563"/>
            <a:ext cx="5726545" cy="3182323"/>
          </a:xfrm>
          <a:prstGeom prst="rect">
            <a:avLst/>
          </a:prstGeom>
        </p:spPr>
      </p:pic>
    </p:spTree>
    <p:extLst>
      <p:ext uri="{BB962C8B-B14F-4D97-AF65-F5344CB8AC3E}">
        <p14:creationId xmlns:p14="http://schemas.microsoft.com/office/powerpoint/2010/main" val="1852404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189061" y="100048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0" name="Espace réservé du contenu 2"/>
          <p:cNvSpPr/>
          <p:nvPr/>
        </p:nvSpPr>
        <p:spPr>
          <a:xfrm>
            <a:off x="1005514" y="2036665"/>
            <a:ext cx="10265040" cy="31126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a:bodyPr>
          <a:lstStyle/>
          <a:p>
            <a:pPr defTabSz="914400">
              <a:lnSpc>
                <a:spcPct val="90000"/>
              </a:lnSpc>
              <a:spcBef>
                <a:spcPts val="1001"/>
              </a:spcBef>
              <a:buClr>
                <a:srgbClr val="000000"/>
              </a:buClr>
            </a:pPr>
            <a:r>
              <a:rPr lang="fr-FR" sz="3600" b="1" spc="-1" dirty="0">
                <a:solidFill>
                  <a:schemeClr val="dk1"/>
                </a:solidFill>
                <a:latin typeface="Calibri"/>
              </a:rPr>
              <a:t>Jusqu’à quel âge mes enfants peuvent-ils être affiliés ?</a:t>
            </a:r>
          </a:p>
          <a:p>
            <a:pPr defTabSz="914400">
              <a:lnSpc>
                <a:spcPct val="90000"/>
              </a:lnSpc>
              <a:spcBef>
                <a:spcPts val="1001"/>
              </a:spcBef>
              <a:buClr>
                <a:srgbClr val="000000"/>
              </a:buClr>
            </a:pPr>
            <a:endParaRPr lang="fr-FR" sz="1600" b="0" strike="noStrike" spc="-1" dirty="0">
              <a:solidFill>
                <a:srgbClr val="000000"/>
              </a:solidFill>
              <a:latin typeface="Calibri"/>
            </a:endParaRPr>
          </a:p>
          <a:p>
            <a:pPr marL="228600" indent="-228600" algn="just" defTabSz="914400">
              <a:lnSpc>
                <a:spcPct val="90000"/>
              </a:lnSpc>
              <a:spcBef>
                <a:spcPts val="1001"/>
              </a:spcBef>
              <a:buClr>
                <a:srgbClr val="000000"/>
              </a:buClr>
              <a:buFont typeface="Arial"/>
              <a:buChar char="•"/>
              <a:tabLst>
                <a:tab pos="0" algn="l"/>
              </a:tabLst>
            </a:pPr>
            <a:r>
              <a:rPr lang="fr-FR" sz="2200" b="1" spc="-1" dirty="0">
                <a:solidFill>
                  <a:schemeClr val="dk1"/>
                </a:solidFill>
                <a:latin typeface="Calibri"/>
                <a:ea typeface="Times New Roman"/>
              </a:rPr>
              <a:t>L</a:t>
            </a:r>
            <a:r>
              <a:rPr lang="fr-FR" sz="2200" b="1" strike="noStrike" spc="-1" dirty="0">
                <a:solidFill>
                  <a:schemeClr val="dk1"/>
                </a:solidFill>
                <a:latin typeface="Calibri"/>
                <a:ea typeface="Times New Roman"/>
              </a:rPr>
              <a:t>es enfants jusqu’à 25 ans s’ils sont </a:t>
            </a:r>
            <a:r>
              <a:rPr lang="fr-FR" sz="2200" b="1" strike="noStrike" spc="-1" dirty="0" err="1">
                <a:solidFill>
                  <a:schemeClr val="dk1"/>
                </a:solidFill>
                <a:latin typeface="Calibri"/>
                <a:ea typeface="Times New Roman"/>
              </a:rPr>
              <a:t>étudiant∙es</a:t>
            </a:r>
            <a:r>
              <a:rPr lang="fr-FR" sz="2200" b="1" strike="noStrike" spc="-1" dirty="0">
                <a:solidFill>
                  <a:schemeClr val="dk1"/>
                </a:solidFill>
                <a:latin typeface="Calibri"/>
                <a:ea typeface="Times New Roman"/>
              </a:rPr>
              <a:t>, </a:t>
            </a:r>
            <a:r>
              <a:rPr lang="fr-FR" sz="2200" b="1" strike="noStrike" spc="-1" dirty="0" err="1">
                <a:solidFill>
                  <a:schemeClr val="dk1"/>
                </a:solidFill>
                <a:latin typeface="Calibri"/>
                <a:ea typeface="Times New Roman"/>
              </a:rPr>
              <a:t>demandeurs∙euses</a:t>
            </a:r>
            <a:r>
              <a:rPr lang="fr-FR" sz="2200" b="1" strike="noStrike" spc="-1" dirty="0">
                <a:solidFill>
                  <a:schemeClr val="dk1"/>
                </a:solidFill>
                <a:latin typeface="Calibri"/>
                <a:ea typeface="Times New Roman"/>
              </a:rPr>
              <a:t> d’emploi</a:t>
            </a:r>
            <a:r>
              <a:rPr lang="fr-FR" sz="2200" b="0" strike="noStrike" spc="-1" dirty="0">
                <a:solidFill>
                  <a:schemeClr val="dk1"/>
                </a:solidFill>
                <a:latin typeface="Calibri"/>
                <a:ea typeface="Times New Roman"/>
              </a:rPr>
              <a:t>, </a:t>
            </a:r>
            <a:r>
              <a:rPr lang="fr-FR" sz="2200" b="0" strike="noStrike" spc="-1" dirty="0" err="1">
                <a:solidFill>
                  <a:schemeClr val="dk1"/>
                </a:solidFill>
                <a:latin typeface="Calibri"/>
                <a:ea typeface="Times New Roman"/>
              </a:rPr>
              <a:t>alternant∙es</a:t>
            </a:r>
            <a:r>
              <a:rPr lang="fr-FR" sz="2200" b="0" strike="noStrike" spc="-1" dirty="0">
                <a:solidFill>
                  <a:schemeClr val="dk1"/>
                </a:solidFill>
                <a:latin typeface="Calibri"/>
                <a:ea typeface="Times New Roman"/>
              </a:rPr>
              <a:t> ou </a:t>
            </a:r>
            <a:r>
              <a:rPr lang="fr-FR" sz="2200" b="0" strike="noStrike" spc="-1" dirty="0" err="1">
                <a:solidFill>
                  <a:schemeClr val="dk1"/>
                </a:solidFill>
                <a:latin typeface="Calibri"/>
                <a:ea typeface="Times New Roman"/>
              </a:rPr>
              <a:t>apprenti∙es</a:t>
            </a:r>
            <a:r>
              <a:rPr lang="fr-FR" sz="2200" b="0" strike="noStrike" spc="-1" dirty="0">
                <a:solidFill>
                  <a:schemeClr val="dk1"/>
                </a:solidFill>
                <a:latin typeface="Calibri"/>
                <a:ea typeface="Times New Roman"/>
              </a:rPr>
              <a:t> sur présentation annuelle d’un justificatif de poursuite d’études (certificat de scolarité par exemple) peuvent être rattachés au contrat d’un parent ;</a:t>
            </a:r>
          </a:p>
          <a:p>
            <a:pPr marL="228600" indent="-228600" algn="just" defTabSz="914400">
              <a:lnSpc>
                <a:spcPct val="90000"/>
              </a:lnSpc>
              <a:spcBef>
                <a:spcPts val="1001"/>
              </a:spcBef>
              <a:buClr>
                <a:srgbClr val="000000"/>
              </a:buClr>
              <a:buFont typeface="Arial"/>
              <a:buChar char="•"/>
              <a:tabLst>
                <a:tab pos="0" algn="l"/>
              </a:tabLst>
            </a:pPr>
            <a:r>
              <a:rPr lang="fr-FR" sz="2200" b="1" spc="-1" dirty="0">
                <a:solidFill>
                  <a:schemeClr val="dk1"/>
                </a:solidFill>
              </a:rPr>
              <a:t>À partir de 26 ans, les enfants devront souscrire un contrat en propre </a:t>
            </a:r>
            <a:r>
              <a:rPr lang="fr-FR" sz="2200" spc="-1" dirty="0">
                <a:solidFill>
                  <a:schemeClr val="dk1"/>
                </a:solidFill>
              </a:rPr>
              <a:t>;</a:t>
            </a:r>
            <a:endParaRPr lang="fr-FR" sz="2200" spc="-1" dirty="0">
              <a:solidFill>
                <a:srgbClr val="000000"/>
              </a:solidFill>
            </a:endParaRPr>
          </a:p>
          <a:p>
            <a:pPr marL="228600" indent="-228600" algn="just">
              <a:lnSpc>
                <a:spcPct val="90000"/>
              </a:lnSpc>
              <a:spcBef>
                <a:spcPts val="1001"/>
              </a:spcBef>
              <a:buClr>
                <a:srgbClr val="000000"/>
              </a:buClr>
              <a:buFont typeface="Arial"/>
              <a:buChar char="•"/>
              <a:tabLst>
                <a:tab pos="0" algn="l"/>
              </a:tabLst>
            </a:pPr>
            <a:r>
              <a:rPr lang="fr-FR" sz="2200" b="1" spc="-1" dirty="0">
                <a:solidFill>
                  <a:schemeClr val="dk1"/>
                </a:solidFill>
                <a:latin typeface="Calibri"/>
                <a:ea typeface="Times New Roman"/>
              </a:rPr>
              <a:t>L</a:t>
            </a:r>
            <a:r>
              <a:rPr lang="fr-FR" sz="2200" b="1" strike="noStrike" spc="-1" dirty="0">
                <a:solidFill>
                  <a:schemeClr val="dk1"/>
                </a:solidFill>
                <a:latin typeface="Calibri"/>
                <a:ea typeface="Times New Roman"/>
              </a:rPr>
              <a:t>es enfants </a:t>
            </a:r>
            <a:r>
              <a:rPr lang="fr-FR" sz="2200" b="1" spc="-1" dirty="0">
                <a:solidFill>
                  <a:schemeClr val="dk1"/>
                </a:solidFill>
                <a:ea typeface="Times New Roman"/>
              </a:rPr>
              <a:t>en situation de handicap </a:t>
            </a:r>
            <a:r>
              <a:rPr lang="fr-FR" sz="2200" spc="-1" dirty="0">
                <a:solidFill>
                  <a:schemeClr val="dk1"/>
                </a:solidFill>
                <a:ea typeface="Times New Roman"/>
              </a:rPr>
              <a:t>reconnue par la MDPH peuvent </a:t>
            </a:r>
            <a:r>
              <a:rPr lang="fr-FR" sz="2200" b="0" strike="noStrike" spc="-1" dirty="0">
                <a:solidFill>
                  <a:schemeClr val="dk1"/>
                </a:solidFill>
                <a:latin typeface="Calibri"/>
                <a:ea typeface="Times New Roman"/>
              </a:rPr>
              <a:t>être </a:t>
            </a:r>
            <a:r>
              <a:rPr lang="fr-FR" sz="2200" b="0" strike="noStrike" spc="-1" dirty="0" err="1">
                <a:solidFill>
                  <a:schemeClr val="dk1"/>
                </a:solidFill>
                <a:latin typeface="Calibri"/>
                <a:ea typeface="Times New Roman"/>
              </a:rPr>
              <a:t>affilié∙es</a:t>
            </a:r>
            <a:r>
              <a:rPr lang="fr-FR" sz="2200" b="0" strike="noStrike" spc="-1" dirty="0">
                <a:solidFill>
                  <a:schemeClr val="dk1"/>
                </a:solidFill>
                <a:latin typeface="Calibri"/>
                <a:ea typeface="Times New Roman"/>
              </a:rPr>
              <a:t> au contrat du </a:t>
            </a:r>
            <a:r>
              <a:rPr lang="fr-FR" sz="2200" spc="-1" dirty="0">
                <a:solidFill>
                  <a:schemeClr val="dk1"/>
                </a:solidFill>
                <a:ea typeface="Times New Roman"/>
              </a:rPr>
              <a:t>parent </a:t>
            </a:r>
            <a:r>
              <a:rPr lang="fr-FR" sz="2200" b="1" spc="-1" dirty="0">
                <a:solidFill>
                  <a:schemeClr val="dk1"/>
                </a:solidFill>
                <a:ea typeface="Times New Roman"/>
              </a:rPr>
              <a:t>sans limite d’âge</a:t>
            </a:r>
            <a:r>
              <a:rPr lang="fr-FR" sz="2200" spc="-1" dirty="0">
                <a:solidFill>
                  <a:schemeClr val="dk1"/>
                </a:solidFill>
                <a:ea typeface="Times New Roman"/>
              </a:rPr>
              <a:t>.</a:t>
            </a:r>
            <a:endParaRPr lang="fr-FR" sz="2200" b="0" strike="noStrike" spc="-1" dirty="0">
              <a:solidFill>
                <a:schemeClr val="dk1"/>
              </a:solidFill>
              <a:latin typeface="Calibri"/>
              <a:ea typeface="Times New Roman"/>
            </a:endParaRPr>
          </a:p>
        </p:txBody>
      </p:sp>
      <p:pic>
        <p:nvPicPr>
          <p:cNvPr id="141" name="Image 4"/>
          <p:cNvPicPr/>
          <p:nvPr/>
        </p:nvPicPr>
        <p:blipFill>
          <a:blip r:embed="rId2"/>
          <a:stretch/>
        </p:blipFill>
        <p:spPr>
          <a:xfrm>
            <a:off x="11087658" y="5149323"/>
            <a:ext cx="365792" cy="658425"/>
          </a:xfrm>
          <a:prstGeom prst="rect">
            <a:avLst/>
          </a:prstGeom>
          <a:noFill/>
          <a:ln w="0">
            <a:noFill/>
          </a:ln>
        </p:spPr>
      </p:pic>
      <p:sp>
        <p:nvSpPr>
          <p:cNvPr id="142" name="ZoneTexte 6"/>
          <p:cNvSpPr/>
          <p:nvPr/>
        </p:nvSpPr>
        <p:spPr>
          <a:xfrm>
            <a:off x="7250545" y="5285982"/>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3"/>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3"/>
              </a:rPr>
              <a:t>MGEN</a:t>
            </a:r>
            <a:endParaRPr lang="fr-FR" sz="2800" b="0" strike="noStrike" spc="-1" dirty="0">
              <a:solidFill>
                <a:srgbClr val="000000"/>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189061" y="100048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0" name="Espace réservé du contenu 2"/>
          <p:cNvSpPr/>
          <p:nvPr/>
        </p:nvSpPr>
        <p:spPr>
          <a:xfrm>
            <a:off x="1005514" y="2036664"/>
            <a:ext cx="10265040" cy="35725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5000" lnSpcReduction="20000"/>
          </a:bodyPr>
          <a:lstStyle/>
          <a:p>
            <a:pPr defTabSz="914400">
              <a:lnSpc>
                <a:spcPct val="90000"/>
              </a:lnSpc>
              <a:spcBef>
                <a:spcPts val="1001"/>
              </a:spcBef>
              <a:buClr>
                <a:srgbClr val="000000"/>
              </a:buClr>
            </a:pPr>
            <a:r>
              <a:rPr lang="fr-FR" sz="3600" b="1" spc="-1" dirty="0">
                <a:solidFill>
                  <a:schemeClr val="dk1"/>
                </a:solidFill>
                <a:latin typeface="Calibri"/>
              </a:rPr>
              <a:t>Est-ce que la prévoyance couvre le jour de carence et la couverture à 90% du CMO ?</a:t>
            </a:r>
          </a:p>
          <a:p>
            <a:pPr defTabSz="914400">
              <a:lnSpc>
                <a:spcPct val="90000"/>
              </a:lnSpc>
              <a:spcBef>
                <a:spcPts val="1001"/>
              </a:spcBef>
              <a:buClr>
                <a:srgbClr val="000000"/>
              </a:buClr>
            </a:pPr>
            <a:endParaRPr lang="fr-FR" sz="1600" b="0" strike="noStrike" spc="-1" dirty="0">
              <a:solidFill>
                <a:srgbClr val="000000"/>
              </a:solidFill>
              <a:latin typeface="Calibri"/>
            </a:endParaRPr>
          </a:p>
          <a:p>
            <a:pPr marL="228600" indent="-228600" algn="just" defTabSz="914400">
              <a:lnSpc>
                <a:spcPct val="90000"/>
              </a:lnSpc>
              <a:spcBef>
                <a:spcPts val="1001"/>
              </a:spcBef>
              <a:buClr>
                <a:srgbClr val="000000"/>
              </a:buClr>
              <a:buFont typeface="Arial"/>
              <a:buChar char="•"/>
              <a:tabLst>
                <a:tab pos="0" algn="l"/>
              </a:tabLst>
            </a:pPr>
            <a:r>
              <a:rPr lang="fr-FR" sz="2800" b="1" spc="-1" dirty="0">
                <a:solidFill>
                  <a:schemeClr val="dk1"/>
                </a:solidFill>
                <a:latin typeface="Calibri"/>
                <a:ea typeface="Times New Roman"/>
              </a:rPr>
              <a:t>Non ! </a:t>
            </a:r>
            <a:r>
              <a:rPr lang="fr-FR" sz="2800" strike="noStrike" spc="-1" dirty="0">
                <a:solidFill>
                  <a:schemeClr val="dk1"/>
                </a:solidFill>
                <a:latin typeface="Calibri"/>
                <a:ea typeface="Times New Roman"/>
              </a:rPr>
              <a:t>L’accord PSC a été négocié entre 2021 et 2023 quand il y avait encore une prise en charge à 100% du CMO et l’administration a refusé toute discussion sur le jour de carence. </a:t>
            </a:r>
          </a:p>
          <a:p>
            <a:pPr marL="228600" indent="-228600" algn="just" defTabSz="914400">
              <a:lnSpc>
                <a:spcPct val="90000"/>
              </a:lnSpc>
              <a:spcBef>
                <a:spcPts val="1001"/>
              </a:spcBef>
              <a:buClr>
                <a:srgbClr val="000000"/>
              </a:buClr>
              <a:buFont typeface="Arial"/>
              <a:buChar char="•"/>
              <a:tabLst>
                <a:tab pos="0" algn="l"/>
              </a:tabLst>
            </a:pPr>
            <a:r>
              <a:rPr lang="fr-FR" sz="2800" spc="-1" dirty="0">
                <a:solidFill>
                  <a:schemeClr val="dk1"/>
                </a:solidFill>
                <a:latin typeface="Calibri"/>
                <a:ea typeface="Times New Roman"/>
              </a:rPr>
              <a:t>Mais construire un système de protection sociale complémentaire qui intègre les régressions dues à des gouvernements réactionnaires</a:t>
            </a:r>
            <a:r>
              <a:rPr lang="fr-FR" sz="2800" strike="noStrike" spc="-1" dirty="0">
                <a:solidFill>
                  <a:schemeClr val="dk1"/>
                </a:solidFill>
                <a:latin typeface="Calibri"/>
                <a:ea typeface="Times New Roman"/>
              </a:rPr>
              <a:t> n’est pas idéal. </a:t>
            </a:r>
            <a:r>
              <a:rPr lang="fr-FR" sz="2800" b="1" strike="noStrike" spc="-1" dirty="0">
                <a:solidFill>
                  <a:schemeClr val="dk1"/>
                </a:solidFill>
                <a:latin typeface="Calibri"/>
                <a:ea typeface="Times New Roman"/>
              </a:rPr>
              <a:t>L’objectif reste bien l’abrogation du jour de carence et le retour à une couverture à 100% du congé maladie ordinaire le plus rapidement possible !</a:t>
            </a:r>
            <a:r>
              <a:rPr lang="fr-FR" sz="2800" strike="noStrike" spc="-1" dirty="0">
                <a:solidFill>
                  <a:schemeClr val="dk1"/>
                </a:solidFill>
                <a:latin typeface="Calibri"/>
                <a:ea typeface="Times New Roman"/>
              </a:rPr>
              <a:t> </a:t>
            </a:r>
            <a:r>
              <a:rPr lang="fr-FR" sz="2800" b="1" strike="noStrike" spc="-1" dirty="0">
                <a:solidFill>
                  <a:srgbClr val="C00000"/>
                </a:solidFill>
                <a:latin typeface="Calibri"/>
                <a:ea typeface="Times New Roman"/>
              </a:rPr>
              <a:t>Continuons à en faire une revendication forte ! </a:t>
            </a:r>
          </a:p>
          <a:p>
            <a:pPr marL="228600" indent="-228600" algn="just" defTabSz="914400">
              <a:lnSpc>
                <a:spcPct val="90000"/>
              </a:lnSpc>
              <a:spcBef>
                <a:spcPts val="1001"/>
              </a:spcBef>
              <a:buClr>
                <a:srgbClr val="000000"/>
              </a:buClr>
              <a:buFont typeface="Arial"/>
              <a:buChar char="•"/>
              <a:tabLst>
                <a:tab pos="0" algn="l"/>
              </a:tabLst>
            </a:pPr>
            <a:endParaRPr lang="fr-FR" sz="2200" strike="noStrike" spc="-1" dirty="0">
              <a:solidFill>
                <a:schemeClr val="dk1"/>
              </a:solidFill>
              <a:latin typeface="Calibri"/>
              <a:ea typeface="Times New Roman"/>
            </a:endParaRPr>
          </a:p>
        </p:txBody>
      </p:sp>
      <p:pic>
        <p:nvPicPr>
          <p:cNvPr id="141" name="Image 4"/>
          <p:cNvPicPr/>
          <p:nvPr/>
        </p:nvPicPr>
        <p:blipFill>
          <a:blip r:embed="rId2"/>
          <a:stretch/>
        </p:blipFill>
        <p:spPr>
          <a:xfrm>
            <a:off x="11087658" y="5149323"/>
            <a:ext cx="365792" cy="658425"/>
          </a:xfrm>
          <a:prstGeom prst="rect">
            <a:avLst/>
          </a:prstGeom>
          <a:noFill/>
          <a:ln w="0">
            <a:noFill/>
          </a:ln>
        </p:spPr>
      </p:pic>
    </p:spTree>
    <p:extLst>
      <p:ext uri="{BB962C8B-B14F-4D97-AF65-F5344CB8AC3E}">
        <p14:creationId xmlns:p14="http://schemas.microsoft.com/office/powerpoint/2010/main" val="2488631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189061" y="100048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0" name="Espace réservé du contenu 2"/>
          <p:cNvSpPr/>
          <p:nvPr/>
        </p:nvSpPr>
        <p:spPr>
          <a:xfrm>
            <a:off x="1005514" y="1900006"/>
            <a:ext cx="10265040" cy="324931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10000"/>
          </a:bodyPr>
          <a:lstStyle/>
          <a:p>
            <a:pPr defTabSz="914400">
              <a:lnSpc>
                <a:spcPct val="90000"/>
              </a:lnSpc>
              <a:spcBef>
                <a:spcPts val="1001"/>
              </a:spcBef>
              <a:buClr>
                <a:srgbClr val="000000"/>
              </a:buClr>
            </a:pPr>
            <a:r>
              <a:rPr lang="fr-FR" sz="3600" b="1" spc="-1" dirty="0">
                <a:solidFill>
                  <a:schemeClr val="dk1"/>
                </a:solidFill>
                <a:latin typeface="Calibri"/>
              </a:rPr>
              <a:t>Est-ce que ma couverture sera meilleure ?</a:t>
            </a:r>
          </a:p>
          <a:p>
            <a:pPr defTabSz="914400">
              <a:lnSpc>
                <a:spcPct val="90000"/>
              </a:lnSpc>
              <a:spcBef>
                <a:spcPts val="1001"/>
              </a:spcBef>
              <a:buClr>
                <a:srgbClr val="000000"/>
              </a:buClr>
            </a:pPr>
            <a:endParaRPr lang="fr-FR" sz="2000" b="0" strike="noStrike" spc="-1" dirty="0">
              <a:solidFill>
                <a:srgbClr val="000000"/>
              </a:solidFill>
              <a:latin typeface="Calibri"/>
            </a:endParaRPr>
          </a:p>
          <a:p>
            <a:pPr algn="just" defTabSz="914400">
              <a:lnSpc>
                <a:spcPct val="90000"/>
              </a:lnSpc>
              <a:spcBef>
                <a:spcPts val="1001"/>
              </a:spcBef>
              <a:buClr>
                <a:srgbClr val="000000"/>
              </a:buClr>
              <a:tabLst>
                <a:tab pos="0" algn="l"/>
              </a:tabLst>
            </a:pPr>
            <a:r>
              <a:rPr lang="fr-FR" sz="2000" spc="-1" dirty="0">
                <a:solidFill>
                  <a:schemeClr val="dk1"/>
                </a:solidFill>
              </a:rPr>
              <a:t>Globalement oui ! </a:t>
            </a:r>
          </a:p>
          <a:p>
            <a:pPr marL="285750" indent="-285750" algn="just" defTabSz="914400">
              <a:lnSpc>
                <a:spcPct val="90000"/>
              </a:lnSpc>
              <a:spcBef>
                <a:spcPts val="1001"/>
              </a:spcBef>
              <a:buClr>
                <a:srgbClr val="000000"/>
              </a:buClr>
              <a:buFont typeface="Arial" panose="020B0604020202020204" pitchFamily="34" charset="0"/>
              <a:buChar char="•"/>
              <a:tabLst>
                <a:tab pos="0" algn="l"/>
              </a:tabLst>
            </a:pPr>
            <a:r>
              <a:rPr lang="fr-FR" sz="2000" b="1" spc="-1" dirty="0">
                <a:solidFill>
                  <a:srgbClr val="00CC99"/>
                </a:solidFill>
              </a:rPr>
              <a:t>En santé : oui !! </a:t>
            </a:r>
            <a:r>
              <a:rPr lang="fr-FR" sz="2000" spc="-1" dirty="0"/>
              <a:t>L</a:t>
            </a:r>
            <a:r>
              <a:rPr lang="fr-FR" sz="2000" spc="-1" dirty="0">
                <a:solidFill>
                  <a:schemeClr val="dk1"/>
                </a:solidFill>
              </a:rPr>
              <a:t>e panier de soins interministériel est déjà équivalent ou supérieur au panier de soins de l’offre MGEN Référence sur l’ensemble des postes. L’ajout de l’option 1 permet d’améliorer la couverture. L’option 2 augmente le prix mais donne une mutuelle de très bon niveau. </a:t>
            </a:r>
            <a:endParaRPr lang="fr-FR" sz="2000" spc="-1" dirty="0">
              <a:solidFill>
                <a:srgbClr val="000000"/>
              </a:solidFill>
            </a:endParaRPr>
          </a:p>
          <a:p>
            <a:pPr marL="228600" indent="-228600" algn="just">
              <a:lnSpc>
                <a:spcPct val="90000"/>
              </a:lnSpc>
              <a:spcBef>
                <a:spcPts val="1001"/>
              </a:spcBef>
              <a:buClr>
                <a:srgbClr val="000000"/>
              </a:buClr>
              <a:buFont typeface="Arial"/>
              <a:buChar char="•"/>
              <a:tabLst>
                <a:tab pos="0" algn="l"/>
              </a:tabLst>
            </a:pPr>
            <a:r>
              <a:rPr lang="fr-FR" sz="2000" b="1" spc="-1" dirty="0">
                <a:solidFill>
                  <a:srgbClr val="00CC99"/>
                </a:solidFill>
                <a:latin typeface="Calibri"/>
                <a:ea typeface="Times New Roman"/>
              </a:rPr>
              <a:t>En prévoyance : oui mais seulement si vous prenez l’offre facultative et une option. </a:t>
            </a:r>
            <a:r>
              <a:rPr lang="fr-FR" sz="2000" spc="-1" dirty="0">
                <a:solidFill>
                  <a:schemeClr val="dk1"/>
                </a:solidFill>
                <a:latin typeface="Calibri"/>
                <a:ea typeface="Times New Roman"/>
              </a:rPr>
              <a:t>La couverture du </a:t>
            </a:r>
            <a:r>
              <a:rPr lang="fr-FR" sz="2000" spc="-1" dirty="0" err="1">
                <a:solidFill>
                  <a:schemeClr val="dk1"/>
                </a:solidFill>
                <a:latin typeface="Calibri"/>
                <a:ea typeface="Times New Roman"/>
              </a:rPr>
              <a:t>mi-traitement</a:t>
            </a:r>
            <a:r>
              <a:rPr lang="fr-FR" sz="2000" spc="-1" dirty="0">
                <a:solidFill>
                  <a:schemeClr val="dk1"/>
                </a:solidFill>
                <a:latin typeface="Calibri"/>
                <a:ea typeface="Times New Roman"/>
              </a:rPr>
              <a:t> en CMO permettra la prise en compte des primes mais il faut contracter le contrat facultatif + option A.</a:t>
            </a:r>
            <a:endParaRPr lang="fr-FR" sz="2000" b="0" strike="noStrike" spc="-1" dirty="0">
              <a:solidFill>
                <a:schemeClr val="dk1"/>
              </a:solidFill>
              <a:latin typeface="Calibri"/>
              <a:ea typeface="Times New Roman"/>
            </a:endParaRPr>
          </a:p>
        </p:txBody>
      </p:sp>
      <p:pic>
        <p:nvPicPr>
          <p:cNvPr id="141" name="Image 4"/>
          <p:cNvPicPr/>
          <p:nvPr/>
        </p:nvPicPr>
        <p:blipFill>
          <a:blip r:embed="rId2"/>
          <a:stretch/>
        </p:blipFill>
        <p:spPr>
          <a:xfrm>
            <a:off x="11087658" y="5149323"/>
            <a:ext cx="365792" cy="658425"/>
          </a:xfrm>
          <a:prstGeom prst="rect">
            <a:avLst/>
          </a:prstGeom>
          <a:noFill/>
          <a:ln w="0">
            <a:noFill/>
          </a:ln>
        </p:spPr>
      </p:pic>
      <p:sp>
        <p:nvSpPr>
          <p:cNvPr id="142" name="ZoneTexte 6"/>
          <p:cNvSpPr/>
          <p:nvPr/>
        </p:nvSpPr>
        <p:spPr>
          <a:xfrm>
            <a:off x="7250545" y="5285982"/>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3"/>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3"/>
              </a:rPr>
              <a:t>MGEN</a:t>
            </a:r>
            <a:endParaRPr lang="fr-FR" sz="2800" b="0" strike="noStrike" spc="-1" dirty="0">
              <a:solidFill>
                <a:srgbClr val="000000"/>
              </a:solidFill>
              <a:latin typeface="Calibri"/>
            </a:endParaRPr>
          </a:p>
        </p:txBody>
      </p:sp>
    </p:spTree>
    <p:extLst>
      <p:ext uri="{BB962C8B-B14F-4D97-AF65-F5344CB8AC3E}">
        <p14:creationId xmlns:p14="http://schemas.microsoft.com/office/powerpoint/2010/main" val="950509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005514" y="67228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0" name="Espace réservé du contenu 2"/>
          <p:cNvSpPr/>
          <p:nvPr/>
        </p:nvSpPr>
        <p:spPr>
          <a:xfrm>
            <a:off x="1005514" y="2036665"/>
            <a:ext cx="10265040" cy="31126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lnSpcReduction="20000"/>
          </a:bodyPr>
          <a:lstStyle/>
          <a:p>
            <a:pPr defTabSz="914400">
              <a:lnSpc>
                <a:spcPct val="90000"/>
              </a:lnSpc>
              <a:spcBef>
                <a:spcPts val="1001"/>
              </a:spcBef>
              <a:buClr>
                <a:srgbClr val="000000"/>
              </a:buClr>
            </a:pPr>
            <a:r>
              <a:rPr lang="fr-FR" sz="3900" b="1" spc="-1" dirty="0">
                <a:solidFill>
                  <a:schemeClr val="dk1"/>
                </a:solidFill>
                <a:latin typeface="Calibri"/>
              </a:rPr>
              <a:t>Mes enfants sont-ils couverts en cas de décès ? </a:t>
            </a:r>
          </a:p>
          <a:p>
            <a:pPr defTabSz="914400">
              <a:lnSpc>
                <a:spcPct val="90000"/>
              </a:lnSpc>
              <a:spcBef>
                <a:spcPts val="1001"/>
              </a:spcBef>
              <a:buClr>
                <a:srgbClr val="000000"/>
              </a:buClr>
            </a:pPr>
            <a:endParaRPr lang="fr-FR" sz="1600" b="0" strike="noStrike" spc="-1" dirty="0">
              <a:solidFill>
                <a:srgbClr val="000000"/>
              </a:solidFill>
              <a:latin typeface="Calibri"/>
            </a:endParaRPr>
          </a:p>
          <a:p>
            <a:pPr defTabSz="914400">
              <a:lnSpc>
                <a:spcPct val="90000"/>
              </a:lnSpc>
              <a:spcBef>
                <a:spcPts val="1001"/>
              </a:spcBef>
              <a:buClr>
                <a:srgbClr val="000000"/>
              </a:buClr>
            </a:pPr>
            <a:r>
              <a:rPr lang="fr-FR" sz="2200" spc="-1" dirty="0">
                <a:solidFill>
                  <a:srgbClr val="000000"/>
                </a:solidFill>
                <a:latin typeface="Calibri"/>
              </a:rPr>
              <a:t>Oui ! Mais depuis l’accord Prévoyance de 2023 c’est l’Etat qui verse aux enfants une rente éducation : </a:t>
            </a:r>
          </a:p>
          <a:p>
            <a:pPr marL="285750" indent="-285750" defTabSz="914400">
              <a:lnSpc>
                <a:spcPct val="90000"/>
              </a:lnSpc>
              <a:spcBef>
                <a:spcPts val="1001"/>
              </a:spcBef>
              <a:buClr>
                <a:srgbClr val="000000"/>
              </a:buClr>
              <a:buFontTx/>
              <a:buChar char="-"/>
            </a:pPr>
            <a:r>
              <a:rPr lang="fr-FR" sz="2200" b="0" strike="noStrike" spc="-1" dirty="0">
                <a:solidFill>
                  <a:srgbClr val="000000"/>
                </a:solidFill>
                <a:latin typeface="Calibri"/>
              </a:rPr>
              <a:t>Jusqu’à 18 ans : 5% du PMSS </a:t>
            </a:r>
            <a:r>
              <a:rPr lang="fr-FR" sz="2200" b="0" i="1" strike="noStrike" spc="-1" dirty="0">
                <a:solidFill>
                  <a:srgbClr val="000000"/>
                </a:solidFill>
                <a:latin typeface="Calibri"/>
              </a:rPr>
              <a:t>(196€ en 2025)</a:t>
            </a:r>
            <a:r>
              <a:rPr lang="fr-FR" sz="2200" b="0" strike="noStrike" spc="-1" dirty="0">
                <a:solidFill>
                  <a:srgbClr val="000000"/>
                </a:solidFill>
                <a:latin typeface="Calibri"/>
              </a:rPr>
              <a:t> </a:t>
            </a:r>
          </a:p>
          <a:p>
            <a:pPr marL="285750" indent="-285750">
              <a:lnSpc>
                <a:spcPct val="90000"/>
              </a:lnSpc>
              <a:spcBef>
                <a:spcPts val="1001"/>
              </a:spcBef>
              <a:buClr>
                <a:srgbClr val="000000"/>
              </a:buClr>
              <a:buFontTx/>
              <a:buChar char="-"/>
            </a:pPr>
            <a:r>
              <a:rPr lang="fr-FR" sz="2200" spc="-1" dirty="0">
                <a:solidFill>
                  <a:srgbClr val="000000"/>
                </a:solidFill>
                <a:latin typeface="Calibri"/>
              </a:rPr>
              <a:t>Jusqu’à 26 ans : 15% PMSS </a:t>
            </a:r>
            <a:r>
              <a:rPr lang="fr-FR" sz="2200" i="1" spc="-1" dirty="0">
                <a:solidFill>
                  <a:srgbClr val="000000"/>
                </a:solidFill>
              </a:rPr>
              <a:t>(589€ en 2025)</a:t>
            </a:r>
          </a:p>
          <a:p>
            <a:pPr defTabSz="914400">
              <a:lnSpc>
                <a:spcPct val="90000"/>
              </a:lnSpc>
              <a:spcBef>
                <a:spcPts val="1001"/>
              </a:spcBef>
              <a:buClr>
                <a:srgbClr val="000000"/>
              </a:buClr>
            </a:pPr>
            <a:endParaRPr lang="fr-FR" sz="2200" b="0" strike="noStrike" spc="-1" dirty="0">
              <a:solidFill>
                <a:srgbClr val="000000"/>
              </a:solidFill>
              <a:latin typeface="Calibri"/>
            </a:endParaRPr>
          </a:p>
          <a:p>
            <a:pPr defTabSz="914400">
              <a:lnSpc>
                <a:spcPct val="90000"/>
              </a:lnSpc>
              <a:spcBef>
                <a:spcPts val="1001"/>
              </a:spcBef>
              <a:buClr>
                <a:srgbClr val="000000"/>
              </a:buClr>
            </a:pPr>
            <a:r>
              <a:rPr lang="fr-FR" sz="2200" spc="-1" dirty="0">
                <a:solidFill>
                  <a:srgbClr val="000000"/>
                </a:solidFill>
                <a:latin typeface="Calibri"/>
              </a:rPr>
              <a:t>Pour rappel, l’Etat verse aussi un capital décès à l’agent qui décède en activité (un an de rémunération brute).</a:t>
            </a:r>
            <a:endParaRPr lang="fr-FR" sz="2200" b="0" strike="noStrike" spc="-1" dirty="0">
              <a:solidFill>
                <a:srgbClr val="000000"/>
              </a:solidFill>
              <a:latin typeface="Calibri"/>
            </a:endParaRPr>
          </a:p>
        </p:txBody>
      </p:sp>
      <p:pic>
        <p:nvPicPr>
          <p:cNvPr id="141" name="Image 4"/>
          <p:cNvPicPr/>
          <p:nvPr/>
        </p:nvPicPr>
        <p:blipFill>
          <a:blip r:embed="rId2"/>
          <a:stretch/>
        </p:blipFill>
        <p:spPr>
          <a:xfrm>
            <a:off x="11087658" y="5149323"/>
            <a:ext cx="365792" cy="658425"/>
          </a:xfrm>
          <a:prstGeom prst="rect">
            <a:avLst/>
          </a:prstGeom>
          <a:noFill/>
          <a:ln w="0">
            <a:noFill/>
          </a:ln>
        </p:spPr>
      </p:pic>
      <p:sp>
        <p:nvSpPr>
          <p:cNvPr id="142" name="ZoneTexte 6"/>
          <p:cNvSpPr/>
          <p:nvPr/>
        </p:nvSpPr>
        <p:spPr>
          <a:xfrm>
            <a:off x="7250545" y="5285982"/>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3"/>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3"/>
              </a:rPr>
              <a:t>MGEN</a:t>
            </a:r>
            <a:endParaRPr lang="fr-FR" sz="2800" b="0" strike="noStrike" spc="-1" dirty="0">
              <a:solidFill>
                <a:srgbClr val="000000"/>
              </a:solidFill>
              <a:latin typeface="Calibri"/>
            </a:endParaRPr>
          </a:p>
        </p:txBody>
      </p:sp>
    </p:spTree>
    <p:extLst>
      <p:ext uri="{BB962C8B-B14F-4D97-AF65-F5344CB8AC3E}">
        <p14:creationId xmlns:p14="http://schemas.microsoft.com/office/powerpoint/2010/main" val="218218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p:cNvSpPr>
          <p:nvPr>
            <p:ph/>
          </p:nvPr>
        </p:nvSpPr>
        <p:spPr>
          <a:xfrm>
            <a:off x="1177369" y="4199227"/>
            <a:ext cx="8871794" cy="2066126"/>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pPr>
            <a:r>
              <a:rPr lang="fr-FR" sz="1700" b="1" i="1" spc="-1" dirty="0">
                <a:solidFill>
                  <a:schemeClr val="dk1"/>
                </a:solidFill>
                <a:latin typeface="Calibri"/>
                <a:ea typeface="Times New Roman"/>
              </a:rPr>
              <a:t>À</a:t>
            </a:r>
            <a:r>
              <a:rPr lang="fr-FR" sz="1700" b="1" i="1" strike="noStrike" spc="-1" dirty="0">
                <a:solidFill>
                  <a:schemeClr val="dk1"/>
                </a:solidFill>
                <a:latin typeface="Calibri"/>
                <a:ea typeface="Times New Roman"/>
              </a:rPr>
              <a:t> noter : </a:t>
            </a:r>
            <a:br>
              <a:rPr lang="fr-FR" sz="1700" b="1" i="1" strike="noStrike" spc="-1" dirty="0">
                <a:solidFill>
                  <a:schemeClr val="dk1"/>
                </a:solidFill>
                <a:latin typeface="Calibri"/>
                <a:ea typeface="Times New Roman"/>
              </a:rPr>
            </a:br>
            <a:r>
              <a:rPr lang="fr-FR" sz="1700" b="0" i="1" strike="noStrike" spc="-1" dirty="0">
                <a:solidFill>
                  <a:schemeClr val="dk1"/>
                </a:solidFill>
                <a:latin typeface="Calibri"/>
                <a:ea typeface="Times New Roman"/>
              </a:rPr>
              <a:t>Le système qui prévalait jusqu’alors était celui des négociations de référencement de mutuelles, ministère par ministère. Ce système mis en place à partir de 2008 (loi de 2007 suite à des directives européennes) a mis fin à un système de financement direct des mutuelles et fait considérablement baisser l’engagement financier de l’État (de l’ordre de 80 M€ par an avant 2006, tombant à 48 M€ par an pendant le premier référencement et même 26M€ par an pour le second…). Rien que le MEN, le budget annuel consacré à la PSC sera de 621 M€ annuels et 1,2 Mrd€ pour la FPE.</a:t>
            </a:r>
            <a:endParaRPr lang="fr-FR" sz="1700" b="0" i="1" strike="noStrike" spc="-1" dirty="0">
              <a:solidFill>
                <a:srgbClr val="000000"/>
              </a:solidFill>
              <a:latin typeface="Calibri"/>
            </a:endParaRPr>
          </a:p>
        </p:txBody>
      </p:sp>
      <p:sp>
        <p:nvSpPr>
          <p:cNvPr id="65" name="Espace réservé du contenu 2"/>
          <p:cNvSpPr/>
          <p:nvPr/>
        </p:nvSpPr>
        <p:spPr>
          <a:xfrm>
            <a:off x="558360" y="2718000"/>
            <a:ext cx="9973440" cy="363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pPr>
            <a:endParaRPr lang="fr-FR" sz="2800" b="0" strike="noStrike" spc="-1" dirty="0">
              <a:solidFill>
                <a:srgbClr val="000000"/>
              </a:solidFill>
              <a:latin typeface="Calibri"/>
            </a:endParaRPr>
          </a:p>
        </p:txBody>
      </p:sp>
      <p:pic>
        <p:nvPicPr>
          <p:cNvPr id="67" name="Image 1"/>
          <p:cNvPicPr/>
          <p:nvPr/>
        </p:nvPicPr>
        <p:blipFill>
          <a:blip r:embed="rId2"/>
          <a:stretch/>
        </p:blipFill>
        <p:spPr>
          <a:xfrm>
            <a:off x="11227605" y="5471169"/>
            <a:ext cx="510279" cy="919966"/>
          </a:xfrm>
          <a:prstGeom prst="rect">
            <a:avLst/>
          </a:prstGeom>
          <a:noFill/>
          <a:ln w="0">
            <a:noFill/>
          </a:ln>
        </p:spPr>
      </p:pic>
      <p:sp>
        <p:nvSpPr>
          <p:cNvPr id="6" name="Sous-titre 2"/>
          <p:cNvSpPr txBox="1">
            <a:spLocks/>
          </p:cNvSpPr>
          <p:nvPr/>
        </p:nvSpPr>
        <p:spPr>
          <a:xfrm>
            <a:off x="1086444" y="495979"/>
            <a:ext cx="10043374" cy="3613162"/>
          </a:xfrm>
          <a:prstGeom prst="rect">
            <a:avLst/>
          </a:prstGeom>
        </p:spPr>
        <p:txBody>
          <a:bodyPr vert="horz" anchor="ctr" anchorCtr="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600" b="1" dirty="0">
                <a:solidFill>
                  <a:srgbClr val="C00000"/>
                </a:solidFill>
              </a:rPr>
              <a:t>Contexte : un alignement des droits des agents du public sur ceux du privé</a:t>
            </a:r>
          </a:p>
          <a:p>
            <a:pPr algn="just"/>
            <a:r>
              <a:rPr lang="fr-FR" sz="1600" b="1" dirty="0"/>
              <a:t>2016</a:t>
            </a:r>
            <a:r>
              <a:rPr lang="fr-FR" sz="1600" dirty="0"/>
              <a:t> : les employeurs du secteur privé prennent en charge 50% de la couverture complémentaire de leurs salariés ;</a:t>
            </a:r>
          </a:p>
          <a:p>
            <a:pPr algn="just"/>
            <a:r>
              <a:rPr lang="fr-FR" sz="1600" dirty="0"/>
              <a:t>L’ordonnance du </a:t>
            </a:r>
            <a:r>
              <a:rPr lang="fr-FR" sz="1600" b="1" dirty="0"/>
              <a:t>17 février 2021</a:t>
            </a:r>
            <a:r>
              <a:rPr lang="fr-FR" sz="1600" dirty="0"/>
              <a:t> institue une participation des employeurs publics à hauteur de 50% de la protection sociale complémentaire en santé de leurs </a:t>
            </a:r>
            <a:r>
              <a:rPr lang="fr-FR" sz="1600" dirty="0" err="1"/>
              <a:t>agent∙es</a:t>
            </a:r>
            <a:r>
              <a:rPr lang="fr-FR" sz="1600" dirty="0"/>
              <a:t> à compter </a:t>
            </a:r>
            <a:r>
              <a:rPr lang="fr-FR" sz="1600" b="1" dirty="0"/>
              <a:t>du 1</a:t>
            </a:r>
            <a:r>
              <a:rPr lang="fr-FR" sz="1600" b="1" baseline="30000" dirty="0"/>
              <a:t>er</a:t>
            </a:r>
            <a:r>
              <a:rPr lang="fr-FR" sz="1600" b="1" dirty="0"/>
              <a:t> janvier 2025</a:t>
            </a:r>
            <a:r>
              <a:rPr lang="fr-FR" sz="1600" dirty="0"/>
              <a:t> ;</a:t>
            </a:r>
          </a:p>
          <a:p>
            <a:pPr algn="just"/>
            <a:r>
              <a:rPr lang="fr-FR" sz="1600" b="1" dirty="0"/>
              <a:t>Janvier 2022</a:t>
            </a:r>
            <a:r>
              <a:rPr lang="fr-FR" sz="1600" dirty="0"/>
              <a:t>, mise en place d</a:t>
            </a:r>
            <a:r>
              <a:rPr lang="fr-FR" sz="1600" b="1" dirty="0"/>
              <a:t>’une participation forfaitaire mensuelle de l’État par </a:t>
            </a:r>
            <a:r>
              <a:rPr lang="fr-FR" sz="1600" b="1" dirty="0" err="1"/>
              <a:t>agent∙e</a:t>
            </a:r>
            <a:r>
              <a:rPr lang="fr-FR" sz="1600" b="1" dirty="0"/>
              <a:t> de 15€ ;</a:t>
            </a:r>
          </a:p>
          <a:p>
            <a:pPr algn="just"/>
            <a:r>
              <a:rPr lang="fr-FR" sz="1600" b="1" dirty="0"/>
              <a:t>Mars 2022</a:t>
            </a:r>
            <a:r>
              <a:rPr lang="fr-FR" sz="1600" dirty="0"/>
              <a:t> un accord interministériel PSC sur le versant de l’État et sur le volet Santé est signé ;</a:t>
            </a:r>
          </a:p>
          <a:p>
            <a:pPr algn="just"/>
            <a:r>
              <a:rPr lang="fr-FR" sz="1600" b="1" dirty="0"/>
              <a:t>Octobre 2023 </a:t>
            </a:r>
            <a:r>
              <a:rPr lang="fr-FR" sz="1600" dirty="0"/>
              <a:t>accord sur la prévoyance ;</a:t>
            </a:r>
          </a:p>
          <a:p>
            <a:pPr marL="0" indent="0" algn="just">
              <a:buNone/>
            </a:pPr>
            <a:r>
              <a:rPr lang="fr-FR" sz="1800" b="1" dirty="0"/>
              <a:t>L’enjeu pour la CGT est de rendre obligatoire la complémentaire en prévoyance et ainsi de se rapprocher d'une logique de sécurité sociale : mutualisation obligatoire et solidaire.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p:nvPr>
        </p:nvSpPr>
        <p:spPr>
          <a:xfrm>
            <a:off x="838080" y="1825560"/>
            <a:ext cx="10514160" cy="4584476"/>
          </a:xfrm>
        </p:spPr>
        <p:txBody>
          <a:bodyPr/>
          <a:lstStyle/>
          <a:p>
            <a:pPr marL="343080" indent="-343080">
              <a:lnSpc>
                <a:spcPct val="107000"/>
              </a:lnSpc>
              <a:spcBef>
                <a:spcPts val="1001"/>
              </a:spcBef>
              <a:buClr>
                <a:srgbClr val="000000"/>
              </a:buClr>
              <a:buFont typeface="Calibri"/>
              <a:buChar char="-"/>
            </a:pPr>
            <a:r>
              <a:rPr lang="fr-FR" sz="2000" spc="-1" dirty="0">
                <a:solidFill>
                  <a:schemeClr val="dk1"/>
                </a:solidFill>
                <a:ea typeface="Times New Roman"/>
              </a:rPr>
              <a:t>Une couverture santé complémentaire à </a:t>
            </a:r>
            <a:r>
              <a:rPr lang="fr-FR" sz="2000" b="1" spc="-1" dirty="0">
                <a:solidFill>
                  <a:schemeClr val="dk1"/>
                </a:solidFill>
                <a:ea typeface="Times New Roman"/>
              </a:rPr>
              <a:t>adhésion obligatoire </a:t>
            </a:r>
            <a:r>
              <a:rPr lang="fr-FR" sz="2000" spc="-1" dirty="0">
                <a:solidFill>
                  <a:schemeClr val="dk1"/>
                </a:solidFill>
                <a:ea typeface="Times New Roman"/>
              </a:rPr>
              <a:t>pour mutualiser les risques et faire jouer pleinement la solidarité</a:t>
            </a:r>
          </a:p>
          <a:p>
            <a:pPr marL="343080" indent="-343080">
              <a:lnSpc>
                <a:spcPct val="107000"/>
              </a:lnSpc>
              <a:spcBef>
                <a:spcPts val="1001"/>
              </a:spcBef>
              <a:buClr>
                <a:srgbClr val="000000"/>
              </a:buClr>
              <a:buFont typeface="Calibri"/>
              <a:buChar char="-"/>
            </a:pPr>
            <a:r>
              <a:rPr lang="fr-FR" sz="2000" b="1" spc="-1" dirty="0">
                <a:solidFill>
                  <a:schemeClr val="dk1"/>
                </a:solidFill>
                <a:ea typeface="Times New Roman"/>
              </a:rPr>
              <a:t>Une participation de l’employeur à hauteur de 50% </a:t>
            </a:r>
            <a:r>
              <a:rPr lang="fr-FR" sz="2000" spc="-1" dirty="0">
                <a:solidFill>
                  <a:schemeClr val="dk1"/>
                </a:solidFill>
                <a:ea typeface="Times New Roman"/>
              </a:rPr>
              <a:t>de la cotisation d’équilibre pour </a:t>
            </a:r>
            <a:r>
              <a:rPr lang="fr-FR" sz="2000" spc="-1" dirty="0" err="1">
                <a:solidFill>
                  <a:schemeClr val="dk1"/>
                </a:solidFill>
                <a:ea typeface="Times New Roman"/>
              </a:rPr>
              <a:t>tou·tes</a:t>
            </a:r>
            <a:r>
              <a:rPr lang="fr-FR" sz="2000" spc="-1" dirty="0">
                <a:solidFill>
                  <a:schemeClr val="dk1"/>
                </a:solidFill>
                <a:ea typeface="Times New Roman"/>
              </a:rPr>
              <a:t> les </a:t>
            </a:r>
            <a:r>
              <a:rPr lang="fr-FR" sz="2000" spc="-1" dirty="0" err="1">
                <a:solidFill>
                  <a:schemeClr val="dk1"/>
                </a:solidFill>
                <a:ea typeface="Times New Roman"/>
              </a:rPr>
              <a:t>actif·ves</a:t>
            </a:r>
            <a:endParaRPr lang="fr-FR" sz="2000" spc="-1" dirty="0">
              <a:solidFill>
                <a:schemeClr val="dk1"/>
              </a:solidFill>
              <a:ea typeface="Times New Roman"/>
            </a:endParaRPr>
          </a:p>
          <a:p>
            <a:pPr marL="343080" indent="-343080">
              <a:lnSpc>
                <a:spcPct val="107000"/>
              </a:lnSpc>
              <a:spcBef>
                <a:spcPts val="1001"/>
              </a:spcBef>
              <a:buClr>
                <a:srgbClr val="000000"/>
              </a:buClr>
              <a:buFont typeface="Calibri"/>
              <a:buChar char="-"/>
            </a:pPr>
            <a:r>
              <a:rPr lang="fr-FR" sz="2000" spc="-1" dirty="0">
                <a:solidFill>
                  <a:schemeClr val="dk1"/>
                </a:solidFill>
                <a:ea typeface="Times New Roman"/>
              </a:rPr>
              <a:t>Une </a:t>
            </a:r>
            <a:r>
              <a:rPr lang="fr-FR" sz="2000" b="1" spc="-1" dirty="0">
                <a:solidFill>
                  <a:schemeClr val="dk1"/>
                </a:solidFill>
                <a:ea typeface="Times New Roman"/>
              </a:rPr>
              <a:t>absence de questionnaire de santé</a:t>
            </a:r>
          </a:p>
          <a:p>
            <a:pPr marL="343080" indent="-343080">
              <a:lnSpc>
                <a:spcPct val="107000"/>
              </a:lnSpc>
              <a:spcBef>
                <a:spcPts val="1001"/>
              </a:spcBef>
              <a:buClr>
                <a:srgbClr val="000000"/>
              </a:buClr>
              <a:buFont typeface="Calibri"/>
              <a:buChar char="-"/>
            </a:pPr>
            <a:r>
              <a:rPr lang="fr-FR" sz="2000" spc="-1" dirty="0">
                <a:solidFill>
                  <a:schemeClr val="dk1"/>
                </a:solidFill>
                <a:ea typeface="Times New Roman"/>
              </a:rPr>
              <a:t>Une </a:t>
            </a:r>
            <a:r>
              <a:rPr lang="fr-FR" sz="2000" b="1" spc="-1" dirty="0">
                <a:solidFill>
                  <a:schemeClr val="dk1"/>
                </a:solidFill>
                <a:ea typeface="Times New Roman"/>
              </a:rPr>
              <a:t>cotisation calculée en fonction des revenus et non de l’âge</a:t>
            </a:r>
          </a:p>
          <a:p>
            <a:pPr marL="343080" indent="-343080">
              <a:lnSpc>
                <a:spcPct val="107000"/>
              </a:lnSpc>
              <a:spcBef>
                <a:spcPts val="1001"/>
              </a:spcBef>
              <a:buClr>
                <a:srgbClr val="000000"/>
              </a:buClr>
              <a:buFont typeface="Calibri"/>
              <a:buChar char="-"/>
            </a:pPr>
            <a:r>
              <a:rPr lang="fr-FR" sz="2000" spc="-1" dirty="0">
                <a:solidFill>
                  <a:schemeClr val="dk1"/>
                </a:solidFill>
                <a:ea typeface="Times New Roman"/>
              </a:rPr>
              <a:t>Un </a:t>
            </a:r>
            <a:r>
              <a:rPr lang="fr-FR" sz="2000" b="1" spc="-1" dirty="0">
                <a:solidFill>
                  <a:schemeClr val="dk1"/>
                </a:solidFill>
                <a:ea typeface="Times New Roman"/>
              </a:rPr>
              <a:t>pilotage paritaire du système </a:t>
            </a:r>
            <a:r>
              <a:rPr lang="fr-FR" sz="2000" spc="-1" dirty="0">
                <a:solidFill>
                  <a:schemeClr val="dk1"/>
                </a:solidFill>
                <a:ea typeface="Times New Roman"/>
              </a:rPr>
              <a:t>via la CPPS où siègent les </a:t>
            </a:r>
            <a:r>
              <a:rPr lang="fr-FR" sz="2000" spc="-1" dirty="0" err="1">
                <a:solidFill>
                  <a:schemeClr val="dk1"/>
                </a:solidFill>
                <a:ea typeface="Times New Roman"/>
              </a:rPr>
              <a:t>représentant∙es</a:t>
            </a:r>
            <a:r>
              <a:rPr lang="fr-FR" sz="2000" spc="-1" dirty="0">
                <a:solidFill>
                  <a:schemeClr val="dk1"/>
                </a:solidFill>
                <a:ea typeface="Times New Roman"/>
              </a:rPr>
              <a:t> du personnel</a:t>
            </a:r>
          </a:p>
          <a:p>
            <a:pPr marL="343080" indent="-343080">
              <a:lnSpc>
                <a:spcPct val="107000"/>
              </a:lnSpc>
              <a:spcBef>
                <a:spcPts val="1001"/>
              </a:spcBef>
              <a:buClr>
                <a:srgbClr val="000000"/>
              </a:buClr>
              <a:buFont typeface="Calibri"/>
              <a:buChar char="-"/>
            </a:pPr>
            <a:r>
              <a:rPr lang="fr-FR" sz="2000" spc="-1" dirty="0">
                <a:ea typeface="Times New Roman"/>
              </a:rPr>
              <a:t>La possibilité d’adhérer à tarif négocié pour les ayant droit (</a:t>
            </a:r>
            <a:r>
              <a:rPr lang="fr-FR" sz="2000" spc="-1" dirty="0" err="1">
                <a:ea typeface="Times New Roman"/>
              </a:rPr>
              <a:t>conjoint·es</a:t>
            </a:r>
            <a:r>
              <a:rPr lang="fr-FR" sz="2000" spc="-1" dirty="0">
                <a:ea typeface="Times New Roman"/>
              </a:rPr>
              <a:t>, enfants) et pour les </a:t>
            </a:r>
            <a:r>
              <a:rPr lang="fr-FR" sz="2000" spc="-1" dirty="0" err="1">
                <a:ea typeface="Times New Roman"/>
              </a:rPr>
              <a:t>retraité·es</a:t>
            </a:r>
            <a:r>
              <a:rPr lang="fr-FR" sz="2000" spc="-1" dirty="0">
                <a:ea typeface="Times New Roman"/>
              </a:rPr>
              <a:t> (sans participation de l’employeur)</a:t>
            </a:r>
            <a:endParaRPr lang="fr-FR" sz="2000" spc="-1" dirty="0"/>
          </a:p>
          <a:p>
            <a:pPr marL="343080" indent="-343080">
              <a:lnSpc>
                <a:spcPct val="107000"/>
              </a:lnSpc>
              <a:spcBef>
                <a:spcPts val="1001"/>
              </a:spcBef>
              <a:buClr>
                <a:srgbClr val="000000"/>
              </a:buClr>
              <a:buFont typeface="Calibri"/>
              <a:buChar char="-"/>
            </a:pPr>
            <a:r>
              <a:rPr lang="fr-FR" sz="2000" b="1" spc="-1" dirty="0">
                <a:solidFill>
                  <a:schemeClr val="dk1"/>
                </a:solidFill>
                <a:ea typeface="Times New Roman"/>
              </a:rPr>
              <a:t>Un panier de soin de bon niveau</a:t>
            </a:r>
            <a:r>
              <a:rPr lang="fr-FR" sz="2000" spc="-1" dirty="0">
                <a:solidFill>
                  <a:schemeClr val="dk1"/>
                </a:solidFill>
                <a:ea typeface="Times New Roman"/>
              </a:rPr>
              <a:t>, supérieur à celui de l’ANI (accord national interprofessionnel dans le privé) et au contrat Référence de la MGEN sur l’ensemble des postes</a:t>
            </a:r>
            <a:endParaRPr lang="fr-FR" sz="2000" dirty="0"/>
          </a:p>
        </p:txBody>
      </p:sp>
      <p:sp>
        <p:nvSpPr>
          <p:cNvPr id="4" name="Titre 1"/>
          <p:cNvSpPr>
            <a:spLocks noGrp="1"/>
          </p:cNvSpPr>
          <p:nvPr>
            <p:ph type="title"/>
          </p:nvPr>
        </p:nvSpPr>
        <p:spPr>
          <a:xfrm>
            <a:off x="838080" y="722484"/>
            <a:ext cx="10514160" cy="780269"/>
          </a:xfrm>
        </p:spPr>
        <p:txBody>
          <a:bodyPr/>
          <a:lstStyle/>
          <a:p>
            <a:pPr algn="ctr"/>
            <a:r>
              <a:rPr lang="fr-FR" sz="3600" b="1" dirty="0">
                <a:solidFill>
                  <a:srgbClr val="C00000"/>
                </a:solidFill>
                <a:latin typeface="+mn-lt"/>
              </a:rPr>
              <a:t>La PSC en bref : principes de base</a:t>
            </a:r>
            <a:endParaRPr lang="fr-FR" sz="3600" b="1" dirty="0">
              <a:latin typeface="+mn-lt"/>
            </a:endParaRPr>
          </a:p>
        </p:txBody>
      </p:sp>
      <p:pic>
        <p:nvPicPr>
          <p:cNvPr id="5" name="Image 1"/>
          <p:cNvPicPr/>
          <p:nvPr/>
        </p:nvPicPr>
        <p:blipFill>
          <a:blip r:embed="rId2"/>
          <a:stretch/>
        </p:blipFill>
        <p:spPr>
          <a:xfrm>
            <a:off x="11227605" y="5471169"/>
            <a:ext cx="510279" cy="919966"/>
          </a:xfrm>
          <a:prstGeom prst="rect">
            <a:avLst/>
          </a:prstGeom>
          <a:noFill/>
          <a:ln w="0">
            <a:noFill/>
          </a:ln>
        </p:spPr>
      </p:pic>
    </p:spTree>
    <p:extLst>
      <p:ext uri="{BB962C8B-B14F-4D97-AF65-F5344CB8AC3E}">
        <p14:creationId xmlns:p14="http://schemas.microsoft.com/office/powerpoint/2010/main" val="369325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p:nvPr>
        </p:nvSpPr>
        <p:spPr>
          <a:xfrm>
            <a:off x="838080" y="1770143"/>
            <a:ext cx="10514160" cy="4076476"/>
          </a:xfrm>
        </p:spPr>
        <p:txBody>
          <a:bodyPr/>
          <a:lstStyle/>
          <a:p>
            <a:pPr>
              <a:lnSpc>
                <a:spcPct val="107000"/>
              </a:lnSpc>
              <a:spcBef>
                <a:spcPts val="1001"/>
              </a:spcBef>
              <a:buClr>
                <a:srgbClr val="000000"/>
              </a:buClr>
            </a:pPr>
            <a:r>
              <a:rPr lang="fr-FR" sz="2000" b="1" dirty="0">
                <a:latin typeface="+mn-lt"/>
              </a:rPr>
              <a:t>Les acquis de la négociation :</a:t>
            </a:r>
          </a:p>
          <a:p>
            <a:pPr marL="343080" indent="-343080">
              <a:lnSpc>
                <a:spcPct val="107000"/>
              </a:lnSpc>
              <a:spcBef>
                <a:spcPts val="1001"/>
              </a:spcBef>
              <a:buClr>
                <a:srgbClr val="000000"/>
              </a:buClr>
              <a:buFont typeface="Calibri"/>
              <a:buChar char="-"/>
            </a:pPr>
            <a:r>
              <a:rPr lang="fr-FR" sz="2000" b="1" dirty="0">
                <a:solidFill>
                  <a:srgbClr val="C00000"/>
                </a:solidFill>
                <a:latin typeface="+mn-lt"/>
              </a:rPr>
              <a:t>Une logique mutualiste </a:t>
            </a:r>
            <a:r>
              <a:rPr lang="fr-FR" sz="2000" dirty="0">
                <a:latin typeface="+mn-lt"/>
              </a:rPr>
              <a:t>qui s’imposera à tous les opérateurs : on reçoit selon ses besoins, on cotise selon ses moyens</a:t>
            </a:r>
            <a:endParaRPr lang="fr-FR" sz="2000" spc="-1" dirty="0">
              <a:solidFill>
                <a:schemeClr val="dk1"/>
              </a:solidFill>
              <a:latin typeface="+mn-lt"/>
              <a:ea typeface="Times New Roman"/>
            </a:endParaRPr>
          </a:p>
          <a:p>
            <a:pPr marL="343080" indent="-343080">
              <a:lnSpc>
                <a:spcPct val="107000"/>
              </a:lnSpc>
              <a:spcBef>
                <a:spcPts val="1001"/>
              </a:spcBef>
              <a:buClr>
                <a:srgbClr val="000000"/>
              </a:buClr>
              <a:buFont typeface="Calibri"/>
              <a:buChar char="-"/>
            </a:pPr>
            <a:r>
              <a:rPr lang="fr-FR" sz="2000" b="1" spc="-1" dirty="0">
                <a:solidFill>
                  <a:srgbClr val="C00000"/>
                </a:solidFill>
                <a:latin typeface="+mn-lt"/>
                <a:ea typeface="Times New Roman"/>
              </a:rPr>
              <a:t>Une solidarité intergénérationnelle </a:t>
            </a:r>
            <a:r>
              <a:rPr lang="fr-FR" sz="2000" spc="-1" dirty="0">
                <a:solidFill>
                  <a:schemeClr val="dk1"/>
                </a:solidFill>
                <a:latin typeface="+mn-lt"/>
                <a:ea typeface="Times New Roman"/>
              </a:rPr>
              <a:t>: l’inclusion des </a:t>
            </a:r>
            <a:r>
              <a:rPr lang="fr-FR" sz="2000" spc="-1" dirty="0" err="1">
                <a:solidFill>
                  <a:schemeClr val="dk1"/>
                </a:solidFill>
                <a:latin typeface="+mn-lt"/>
                <a:ea typeface="Times New Roman"/>
              </a:rPr>
              <a:t>retraité·es</a:t>
            </a:r>
            <a:r>
              <a:rPr lang="fr-FR" sz="2000" spc="-1" dirty="0">
                <a:solidFill>
                  <a:schemeClr val="dk1"/>
                </a:solidFill>
                <a:latin typeface="+mn-lt"/>
                <a:ea typeface="Times New Roman"/>
              </a:rPr>
              <a:t> dans le dispositif a été un vrai acquis de la négociation</a:t>
            </a:r>
          </a:p>
          <a:p>
            <a:pPr marL="343080" indent="-343080">
              <a:lnSpc>
                <a:spcPct val="107000"/>
              </a:lnSpc>
              <a:spcBef>
                <a:spcPts val="1001"/>
              </a:spcBef>
              <a:buClr>
                <a:srgbClr val="000000"/>
              </a:buClr>
              <a:buFont typeface="Calibri"/>
              <a:buChar char="-"/>
            </a:pPr>
            <a:r>
              <a:rPr lang="fr-FR" sz="2000" b="1" spc="-1" dirty="0">
                <a:solidFill>
                  <a:srgbClr val="C00000"/>
                </a:solidFill>
                <a:latin typeface="+mn-lt"/>
                <a:ea typeface="Times New Roman"/>
              </a:rPr>
              <a:t>L’amélioration du panier de soins </a:t>
            </a:r>
            <a:r>
              <a:rPr lang="fr-FR" sz="2000" spc="-1" dirty="0">
                <a:latin typeface="+mn-lt"/>
                <a:ea typeface="Times New Roman"/>
              </a:rPr>
              <a:t>: le panier retenu a été proposé par la CGT</a:t>
            </a:r>
          </a:p>
          <a:p>
            <a:pPr>
              <a:lnSpc>
                <a:spcPct val="107000"/>
              </a:lnSpc>
              <a:spcBef>
                <a:spcPts val="1001"/>
              </a:spcBef>
              <a:buClr>
                <a:srgbClr val="000000"/>
              </a:buClr>
            </a:pPr>
            <a:r>
              <a:rPr lang="fr-FR" sz="2000" i="1" spc="-1" dirty="0">
                <a:latin typeface="+mn-lt"/>
              </a:rPr>
              <a:t>La logique d’ensemble du dispositif était positive et conduisait à une très forte augmentation du budget de l’Etat en faveur des dépenses de santé des personnels. L’ensemble des organisations syndicales ont donc signé l’accord, CGT Fonction publique d’Etat (UFSE) comprise. </a:t>
            </a:r>
          </a:p>
        </p:txBody>
      </p:sp>
      <p:sp>
        <p:nvSpPr>
          <p:cNvPr id="4" name="Titre 1"/>
          <p:cNvSpPr>
            <a:spLocks noGrp="1"/>
          </p:cNvSpPr>
          <p:nvPr>
            <p:ph type="title"/>
          </p:nvPr>
        </p:nvSpPr>
        <p:spPr>
          <a:xfrm>
            <a:off x="838080" y="722484"/>
            <a:ext cx="10514160" cy="780269"/>
          </a:xfrm>
        </p:spPr>
        <p:txBody>
          <a:bodyPr/>
          <a:lstStyle/>
          <a:p>
            <a:pPr algn="ctr"/>
            <a:r>
              <a:rPr lang="fr-FR" sz="3600" b="1" dirty="0">
                <a:solidFill>
                  <a:srgbClr val="C00000"/>
                </a:solidFill>
                <a:latin typeface="+mn-lt"/>
              </a:rPr>
              <a:t>Les acquis de l’accord Fonction publique</a:t>
            </a:r>
            <a:endParaRPr lang="fr-FR" sz="3600" b="1" dirty="0">
              <a:latin typeface="+mn-lt"/>
            </a:endParaRPr>
          </a:p>
        </p:txBody>
      </p:sp>
      <p:pic>
        <p:nvPicPr>
          <p:cNvPr id="5" name="Image 1"/>
          <p:cNvPicPr/>
          <p:nvPr/>
        </p:nvPicPr>
        <p:blipFill>
          <a:blip r:embed="rId2"/>
          <a:stretch/>
        </p:blipFill>
        <p:spPr>
          <a:xfrm>
            <a:off x="11227605" y="5471169"/>
            <a:ext cx="510279" cy="919966"/>
          </a:xfrm>
          <a:prstGeom prst="rect">
            <a:avLst/>
          </a:prstGeom>
          <a:noFill/>
          <a:ln w="0">
            <a:noFill/>
          </a:ln>
        </p:spPr>
      </p:pic>
    </p:spTree>
    <p:extLst>
      <p:ext uri="{BB962C8B-B14F-4D97-AF65-F5344CB8AC3E}">
        <p14:creationId xmlns:p14="http://schemas.microsoft.com/office/powerpoint/2010/main" val="13435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p:nvPr>
        </p:nvSpPr>
        <p:spPr>
          <a:xfrm>
            <a:off x="838080" y="2315088"/>
            <a:ext cx="10514160" cy="2958876"/>
          </a:xfrm>
        </p:spPr>
        <p:txBody>
          <a:bodyPr/>
          <a:lstStyle/>
          <a:p>
            <a:pPr>
              <a:lnSpc>
                <a:spcPct val="107000"/>
              </a:lnSpc>
              <a:spcBef>
                <a:spcPts val="1001"/>
              </a:spcBef>
              <a:buClr>
                <a:srgbClr val="000000"/>
              </a:buClr>
            </a:pPr>
            <a:r>
              <a:rPr lang="fr-FR" sz="2000" b="1" spc="-1" dirty="0">
                <a:latin typeface="+mn-lt"/>
              </a:rPr>
              <a:t>Refus de l’administration sur deux revendications clé : </a:t>
            </a:r>
          </a:p>
          <a:p>
            <a:pPr marL="342900" indent="-342900">
              <a:lnSpc>
                <a:spcPct val="107000"/>
              </a:lnSpc>
              <a:spcBef>
                <a:spcPts val="1001"/>
              </a:spcBef>
              <a:buClr>
                <a:srgbClr val="000000"/>
              </a:buClr>
              <a:buFontTx/>
              <a:buChar char="-"/>
            </a:pPr>
            <a:r>
              <a:rPr lang="fr-FR" sz="2000" spc="-1" dirty="0">
                <a:latin typeface="+mn-lt"/>
              </a:rPr>
              <a:t>Le refus du couplage santé / prévoyance</a:t>
            </a:r>
          </a:p>
          <a:p>
            <a:pPr marL="342900" indent="-342900">
              <a:lnSpc>
                <a:spcPct val="107000"/>
              </a:lnSpc>
              <a:spcBef>
                <a:spcPts val="1001"/>
              </a:spcBef>
              <a:buClr>
                <a:srgbClr val="000000"/>
              </a:buClr>
              <a:buFontTx/>
              <a:buChar char="-"/>
            </a:pPr>
            <a:r>
              <a:rPr lang="fr-FR" sz="2000" spc="-1" dirty="0">
                <a:latin typeface="+mn-lt"/>
              </a:rPr>
              <a:t>Le refus d’augmenter la participation de l’employeur (revendication 70%)</a:t>
            </a:r>
          </a:p>
          <a:p>
            <a:pPr>
              <a:lnSpc>
                <a:spcPct val="107000"/>
              </a:lnSpc>
              <a:spcBef>
                <a:spcPts val="1001"/>
              </a:spcBef>
              <a:buClr>
                <a:srgbClr val="000000"/>
              </a:buClr>
            </a:pPr>
            <a:endParaRPr lang="fr-FR" sz="2000" spc="-1" dirty="0">
              <a:latin typeface="+mn-lt"/>
            </a:endParaRPr>
          </a:p>
          <a:p>
            <a:pPr>
              <a:lnSpc>
                <a:spcPct val="107000"/>
              </a:lnSpc>
              <a:spcBef>
                <a:spcPts val="1001"/>
              </a:spcBef>
              <a:buClr>
                <a:srgbClr val="000000"/>
              </a:buClr>
            </a:pPr>
            <a:r>
              <a:rPr lang="fr-FR" sz="2000" i="1" spc="-1" dirty="0">
                <a:latin typeface="+mn-lt"/>
              </a:rPr>
              <a:t>Ces deux revendications ont à nouveau été portées fermement dans la négociation au MEN.</a:t>
            </a:r>
            <a:br>
              <a:rPr lang="fr-FR" sz="2000" i="1" spc="-1" dirty="0">
                <a:latin typeface="+mn-lt"/>
              </a:rPr>
            </a:br>
            <a:endParaRPr lang="fr-FR" sz="2000" i="1" spc="-1" dirty="0">
              <a:latin typeface="+mn-lt"/>
            </a:endParaRPr>
          </a:p>
        </p:txBody>
      </p:sp>
      <p:sp>
        <p:nvSpPr>
          <p:cNvPr id="4" name="Titre 1"/>
          <p:cNvSpPr>
            <a:spLocks noGrp="1"/>
          </p:cNvSpPr>
          <p:nvPr>
            <p:ph type="title"/>
          </p:nvPr>
        </p:nvSpPr>
        <p:spPr>
          <a:xfrm>
            <a:off x="1050517" y="1175066"/>
            <a:ext cx="10514160" cy="780269"/>
          </a:xfrm>
        </p:spPr>
        <p:txBody>
          <a:bodyPr/>
          <a:lstStyle/>
          <a:p>
            <a:pPr algn="ctr"/>
            <a:r>
              <a:rPr lang="fr-FR" sz="3600" b="1" dirty="0">
                <a:solidFill>
                  <a:srgbClr val="C00000"/>
                </a:solidFill>
                <a:latin typeface="+mn-lt"/>
              </a:rPr>
              <a:t>Les bémols de la négociation</a:t>
            </a:r>
            <a:br>
              <a:rPr lang="fr-FR" sz="3600" b="1" dirty="0">
                <a:solidFill>
                  <a:srgbClr val="C00000"/>
                </a:solidFill>
                <a:latin typeface="+mn-lt"/>
              </a:rPr>
            </a:br>
            <a:r>
              <a:rPr lang="fr-FR" sz="3600" b="1" dirty="0">
                <a:solidFill>
                  <a:srgbClr val="C00000"/>
                </a:solidFill>
                <a:latin typeface="+mn-lt"/>
              </a:rPr>
              <a:t>dans l’accord Fonction publique</a:t>
            </a:r>
            <a:endParaRPr lang="fr-FR" sz="3600" b="1" dirty="0">
              <a:latin typeface="+mn-lt"/>
            </a:endParaRPr>
          </a:p>
        </p:txBody>
      </p:sp>
      <p:pic>
        <p:nvPicPr>
          <p:cNvPr id="5" name="Image 1"/>
          <p:cNvPicPr/>
          <p:nvPr/>
        </p:nvPicPr>
        <p:blipFill>
          <a:blip r:embed="rId2"/>
          <a:stretch/>
        </p:blipFill>
        <p:spPr>
          <a:xfrm>
            <a:off x="11227605" y="5471169"/>
            <a:ext cx="510279" cy="919966"/>
          </a:xfrm>
          <a:prstGeom prst="rect">
            <a:avLst/>
          </a:prstGeom>
          <a:noFill/>
          <a:ln w="0">
            <a:noFill/>
          </a:ln>
        </p:spPr>
      </p:pic>
    </p:spTree>
    <p:extLst>
      <p:ext uri="{BB962C8B-B14F-4D97-AF65-F5344CB8AC3E}">
        <p14:creationId xmlns:p14="http://schemas.microsoft.com/office/powerpoint/2010/main" val="416934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p:nvPr>
        </p:nvSpPr>
        <p:spPr>
          <a:xfrm>
            <a:off x="838080" y="1724625"/>
            <a:ext cx="10514160" cy="1736436"/>
          </a:xfrm>
        </p:spPr>
        <p:txBody>
          <a:bodyPr/>
          <a:lstStyle/>
          <a:p>
            <a:pPr>
              <a:lnSpc>
                <a:spcPct val="107000"/>
              </a:lnSpc>
              <a:spcBef>
                <a:spcPts val="1001"/>
              </a:spcBef>
              <a:buClr>
                <a:srgbClr val="000000"/>
              </a:buClr>
            </a:pPr>
            <a:r>
              <a:rPr lang="fr-FR" sz="2000" b="1" dirty="0">
                <a:latin typeface="+mn-lt"/>
              </a:rPr>
              <a:t>Une négociation sous contraintes : </a:t>
            </a:r>
            <a:r>
              <a:rPr lang="fr-FR" sz="2000" dirty="0">
                <a:latin typeface="+mn-lt"/>
              </a:rPr>
              <a:t>publication d’une circulaire DGAFP (Bercy) cadrant les négociations ministérielles</a:t>
            </a:r>
          </a:p>
          <a:p>
            <a:pPr marL="343080" lvl="2" indent="-343080">
              <a:lnSpc>
                <a:spcPct val="107000"/>
              </a:lnSpc>
              <a:spcBef>
                <a:spcPts val="1001"/>
              </a:spcBef>
              <a:buClr>
                <a:srgbClr val="000000"/>
              </a:buClr>
              <a:buFont typeface="Wingdings" panose="05000000000000000000" pitchFamily="2" charset="2"/>
              <a:buChar char="q"/>
            </a:pPr>
            <a:r>
              <a:rPr lang="fr-FR" dirty="0">
                <a:latin typeface="+mn-lt"/>
              </a:rPr>
              <a:t>Pas de hausse de la participation employeur à la cotisation de base</a:t>
            </a:r>
          </a:p>
          <a:p>
            <a:pPr marL="343080" lvl="2" indent="-343080">
              <a:lnSpc>
                <a:spcPct val="107000"/>
              </a:lnSpc>
              <a:spcBef>
                <a:spcPts val="1001"/>
              </a:spcBef>
              <a:buClr>
                <a:srgbClr val="000000"/>
              </a:buClr>
              <a:buFont typeface="Wingdings" panose="05000000000000000000" pitchFamily="2" charset="2"/>
              <a:buChar char="q"/>
            </a:pPr>
            <a:r>
              <a:rPr lang="fr-FR" dirty="0">
                <a:latin typeface="+mn-lt"/>
              </a:rPr>
              <a:t>Pas d’évolution de panier de soins interministériel</a:t>
            </a:r>
            <a:endParaRPr lang="fr-FR" sz="2000" spc="-1" dirty="0">
              <a:latin typeface="+mn-lt"/>
            </a:endParaRPr>
          </a:p>
        </p:txBody>
      </p:sp>
      <p:sp>
        <p:nvSpPr>
          <p:cNvPr id="4" name="Titre 1"/>
          <p:cNvSpPr>
            <a:spLocks noGrp="1"/>
          </p:cNvSpPr>
          <p:nvPr>
            <p:ph type="title"/>
          </p:nvPr>
        </p:nvSpPr>
        <p:spPr>
          <a:xfrm>
            <a:off x="838080" y="722484"/>
            <a:ext cx="10514160" cy="780269"/>
          </a:xfrm>
        </p:spPr>
        <p:txBody>
          <a:bodyPr/>
          <a:lstStyle/>
          <a:p>
            <a:pPr algn="ctr"/>
            <a:r>
              <a:rPr lang="fr-FR" sz="3600" b="1" dirty="0">
                <a:solidFill>
                  <a:srgbClr val="C00000"/>
                </a:solidFill>
                <a:latin typeface="+mn-lt"/>
              </a:rPr>
              <a:t>Négociations Éducation nationale</a:t>
            </a:r>
            <a:endParaRPr lang="fr-FR" sz="3600" b="1" dirty="0">
              <a:latin typeface="+mn-lt"/>
            </a:endParaRPr>
          </a:p>
        </p:txBody>
      </p:sp>
      <p:sp>
        <p:nvSpPr>
          <p:cNvPr id="5" name="Rectangle 4"/>
          <p:cNvSpPr/>
          <p:nvPr/>
        </p:nvSpPr>
        <p:spPr>
          <a:xfrm>
            <a:off x="838080" y="3753272"/>
            <a:ext cx="10679665" cy="1754326"/>
          </a:xfrm>
          <a:prstGeom prst="rect">
            <a:avLst/>
          </a:prstGeom>
        </p:spPr>
        <p:txBody>
          <a:bodyPr wrap="square">
            <a:spAutoFit/>
          </a:bodyPr>
          <a:lstStyle/>
          <a:p>
            <a:pPr algn="just"/>
            <a:r>
              <a:rPr lang="fr-FR" spc="-1" dirty="0">
                <a:solidFill>
                  <a:schemeClr val="dk1"/>
                </a:solidFill>
                <a:ea typeface="Times New Roman"/>
              </a:rPr>
              <a:t>La négociation a donc principalement porté sur l’</a:t>
            </a:r>
            <a:r>
              <a:rPr lang="fr-FR" b="1" spc="-1" dirty="0">
                <a:solidFill>
                  <a:schemeClr val="dk1"/>
                </a:solidFill>
                <a:ea typeface="Times New Roman"/>
              </a:rPr>
              <a:t>ajout d’options </a:t>
            </a:r>
            <a:r>
              <a:rPr lang="fr-FR" spc="-1" dirty="0">
                <a:solidFill>
                  <a:schemeClr val="dk1"/>
                </a:solidFill>
                <a:ea typeface="Times New Roman"/>
              </a:rPr>
              <a:t>au panier de soins interministériel avec la participation de l’employeur à hauteur de 5€ sur les options (dans la limite de 50% du coût de l’option) + les tarifs enfants et l’encadrement des cotisations retraitées.  </a:t>
            </a:r>
          </a:p>
          <a:p>
            <a:endParaRPr lang="fr-FR" b="1" spc="-1" dirty="0">
              <a:solidFill>
                <a:schemeClr val="dk1"/>
              </a:solidFill>
            </a:endParaRPr>
          </a:p>
          <a:p>
            <a:r>
              <a:rPr lang="fr-FR" b="1" dirty="0"/>
              <a:t>Le contrat prévoyance démarrera simultanément au contrat santé avec une participation employeur forfaitaire de 7€. </a:t>
            </a:r>
          </a:p>
        </p:txBody>
      </p:sp>
      <p:sp>
        <p:nvSpPr>
          <p:cNvPr id="6" name="Rectangle 5"/>
          <p:cNvSpPr/>
          <p:nvPr/>
        </p:nvSpPr>
        <p:spPr>
          <a:xfrm>
            <a:off x="2778369" y="5593122"/>
            <a:ext cx="8027378" cy="646331"/>
          </a:xfrm>
          <a:prstGeom prst="rect">
            <a:avLst/>
          </a:prstGeom>
        </p:spPr>
        <p:txBody>
          <a:bodyPr wrap="square">
            <a:spAutoFit/>
          </a:bodyPr>
          <a:lstStyle/>
          <a:p>
            <a:pPr algn="r"/>
            <a:r>
              <a:rPr lang="fr-FR" b="1" spc="-1" dirty="0">
                <a:solidFill>
                  <a:srgbClr val="C00000"/>
                </a:solidFill>
                <a:ea typeface="Times New Roman"/>
              </a:rPr>
              <a:t>La mise en place de la PSC se fera dans l’Éducation nationale</a:t>
            </a:r>
          </a:p>
          <a:p>
            <a:pPr algn="r"/>
            <a:r>
              <a:rPr lang="fr-FR" b="1" spc="-1" dirty="0">
                <a:solidFill>
                  <a:srgbClr val="C00000"/>
                </a:solidFill>
                <a:ea typeface="Times New Roman"/>
              </a:rPr>
              <a:t> au 1</a:t>
            </a:r>
            <a:r>
              <a:rPr lang="fr-FR" b="1" spc="-1" baseline="30000" dirty="0">
                <a:solidFill>
                  <a:srgbClr val="C00000"/>
                </a:solidFill>
                <a:ea typeface="Times New Roman"/>
              </a:rPr>
              <a:t>er</a:t>
            </a:r>
            <a:r>
              <a:rPr lang="fr-FR" b="1" spc="-1" dirty="0">
                <a:solidFill>
                  <a:srgbClr val="C00000"/>
                </a:solidFill>
                <a:ea typeface="Times New Roman"/>
              </a:rPr>
              <a:t> mai 2026</a:t>
            </a:r>
            <a:endParaRPr lang="fr-FR" b="1" dirty="0">
              <a:solidFill>
                <a:srgbClr val="C00000"/>
              </a:solidFill>
            </a:endParaRPr>
          </a:p>
        </p:txBody>
      </p:sp>
    </p:spTree>
    <p:extLst>
      <p:ext uri="{BB962C8B-B14F-4D97-AF65-F5344CB8AC3E}">
        <p14:creationId xmlns:p14="http://schemas.microsoft.com/office/powerpoint/2010/main" val="1386862242"/>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 PSC VERSION DEF</Template>
  <TotalTime>0</TotalTime>
  <Words>4922</Words>
  <Application>Microsoft Office PowerPoint</Application>
  <PresentationFormat>Grand écran</PresentationFormat>
  <Paragraphs>795</Paragraphs>
  <Slides>43</Slides>
  <Notes>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43</vt:i4>
      </vt:variant>
    </vt:vector>
  </HeadingPairs>
  <TitlesOfParts>
    <vt:vector size="54" baseType="lpstr">
      <vt:lpstr>Arial</vt:lpstr>
      <vt:lpstr>Calibri</vt:lpstr>
      <vt:lpstr>Calibri Light</vt:lpstr>
      <vt:lpstr>Liberation Sans</vt:lpstr>
      <vt:lpstr>Marianne</vt:lpstr>
      <vt:lpstr>Noto Sans CJK SC</vt:lpstr>
      <vt:lpstr>Times New Roman</vt:lpstr>
      <vt:lpstr>Wingdings</vt:lpstr>
      <vt:lpstr>Wingdings 3</vt:lpstr>
      <vt:lpstr>Thème Office</vt:lpstr>
      <vt:lpstr>Microsoft Word Document</vt:lpstr>
      <vt:lpstr>PSC</vt:lpstr>
      <vt:lpstr>SOMMAIRE</vt:lpstr>
      <vt:lpstr>Présentation PowerPoint</vt:lpstr>
      <vt:lpstr>Un constat : le recul de la prise en charge  des soins par la Sécurité sociale</vt:lpstr>
      <vt:lpstr>Présentation PowerPoint</vt:lpstr>
      <vt:lpstr>La PSC en bref : principes de base</vt:lpstr>
      <vt:lpstr>Les acquis de l’accord Fonction publique</vt:lpstr>
      <vt:lpstr>Les bémols de la négociation dans l’accord Fonction publique</vt:lpstr>
      <vt:lpstr>Négociations Éducation nationale</vt:lpstr>
      <vt:lpstr>Présentation PowerPoint</vt:lpstr>
      <vt:lpstr>Présentation PowerPoint</vt:lpstr>
      <vt:lpstr>Présentation PowerPoint</vt:lpstr>
      <vt:lpstr>Un marché hors norme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Calendrier de mise en œuvre</vt:lpstr>
      <vt:lpstr>Présentation PowerPoint</vt:lpstr>
      <vt:lpstr>Affiliation mode d’emploi</vt:lpstr>
      <vt:lpstr>Présentation PowerPoint</vt:lpstr>
      <vt:lpstr>Et la prévoyance dans tout ça ? </vt:lpstr>
      <vt:lpstr>Et la prévoyance dans tout ça ? </vt:lpstr>
      <vt:lpstr> Prévoyance, un périmètre remodelé   </vt:lpstr>
      <vt:lpstr> Prévoyance, un périmètre remodelé   </vt:lpstr>
      <vt:lpstr>Contrat facultatif en prévoyance</vt:lpstr>
      <vt:lpstr>Présentation PowerPoint</vt:lpstr>
      <vt:lpstr>Foire Aux Questions</vt:lpstr>
      <vt:lpstr>Foire Aux Questions</vt:lpstr>
      <vt:lpstr>Foire Aux Questions</vt:lpstr>
      <vt:lpstr>Foire Aux Questions</vt:lpstr>
      <vt:lpstr>Foire Aux Questions</vt:lpstr>
      <vt:lpstr>Foire Aux Questions</vt:lpstr>
      <vt:lpstr>Foire Aux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Christine pau</dc:creator>
  <dc:description/>
  <cp:lastModifiedBy>Christine pau</cp:lastModifiedBy>
  <cp:revision>1</cp:revision>
  <dcterms:created xsi:type="dcterms:W3CDTF">2025-10-09T10:32:42Z</dcterms:created>
  <dcterms:modified xsi:type="dcterms:W3CDTF">2025-10-09T10:35:00Z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r8>26</vt:r8>
  </property>
</Properties>
</file>