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56" r:id="rId3"/>
    <p:sldId id="257" r:id="rId4"/>
    <p:sldId id="258" r:id="rId5"/>
    <p:sldId id="259" r:id="rId6"/>
    <p:sldId id="260" r:id="rId7"/>
    <p:sldId id="273" r:id="rId8"/>
    <p:sldId id="261" r:id="rId9"/>
    <p:sldId id="262" r:id="rId10"/>
    <p:sldId id="270" r:id="rId11"/>
    <p:sldId id="27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3B1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667"/>
  </p:normalViewPr>
  <p:slideViewPr>
    <p:cSldViewPr snapToGrid="0">
      <p:cViewPr varScale="1">
        <p:scale>
          <a:sx n="108" d="100"/>
          <a:sy n="108" d="100"/>
        </p:scale>
        <p:origin x="3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F9E52-71FE-4156-951D-C0CF9B8D40FD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2EBDC-EC86-41C6-975F-C5069AAAA2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734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342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424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733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93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837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Emmanuel Macron promet « d'embaucher de nouveaux professeurs ». Ce seront des « professeurs associés », issus du monde professionnel, pour « aider à injecter leurs compétences dans le lycée professionnel », « parfois pendant quelques années », et pour quelques heures par semaine.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311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053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74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362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« Chaque professeur en lycée professionnel pourra prétendre a une valorisation salariale pouvant atteindre 7 500 € bruts par an, avec des missions adaptées au déploiement de la reforme des lycées professionnels. »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216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5B39-7AA5-4E82-9218-F7829C64570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533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F2EBDC-EC86-41C6-975F-C5069AAAA2C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80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81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31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2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11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55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60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1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15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28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16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D1E2-D2FC-4A7D-81CA-11CAB9D0DB79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AF7F2-6294-48B2-BCD0-0A1BEFF43C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41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/>
          <p:nvPr/>
        </p:nvSpPr>
        <p:spPr>
          <a:xfrm>
            <a:off x="4" y="5166804"/>
            <a:ext cx="12191996" cy="169119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415681" y="1483992"/>
            <a:ext cx="93606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000" b="1" dirty="0">
                <a:solidFill>
                  <a:srgbClr val="C00000"/>
                </a:solidFill>
              </a:rPr>
              <a:t>LE LYCÉE PROFESSIONNEL AU SERVICE DU MONDE ÉCONOMIQUE ET DES ENTREPRISES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568125" y="125938"/>
            <a:ext cx="905574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solidFill>
                  <a:srgbClr val="C00000"/>
                </a:solidFill>
              </a:rPr>
              <a:t>LA RÉFORME MACRON </a:t>
            </a:r>
          </a:p>
          <a:p>
            <a:pPr algn="ctr"/>
            <a:r>
              <a:rPr lang="fr-FR" sz="2800" b="1" dirty="0">
                <a:solidFill>
                  <a:srgbClr val="C00000"/>
                </a:solidFill>
              </a:rPr>
              <a:t>UN PROJET LIBÉRAL DE DÉMANTÈLEMENT DE LA VOIE PRO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003459" y="2410635"/>
            <a:ext cx="78592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1 - LA LUTTE CONTRE LE DÉCROCHAGE : UN PRÉTEXTE POUR DÉRÉGULER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003459" y="3062131"/>
            <a:ext cx="107053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2 - L’ADÉQUATIONNISME RADICAL : FERMER LES FORMATIONS PRÉTENDUMENT NON-INSÉRANTES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1003459" y="3713627"/>
            <a:ext cx="68146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3 - LE PACTE SPÉCIAL PLP : UN MOYEN POUR CASSER LE STATUT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 rot="21425861">
            <a:off x="2160099" y="5781569"/>
            <a:ext cx="85225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</a:rPr>
              <a:t>MENER LA LUTTE POUR DÉFENDRE LES LYCÉES PROFESSIONNELS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9F73B39-3E3A-FA5E-ECED-262BE34D206A}"/>
              </a:ext>
            </a:extLst>
          </p:cNvPr>
          <p:cNvSpPr/>
          <p:nvPr/>
        </p:nvSpPr>
        <p:spPr>
          <a:xfrm>
            <a:off x="1003459" y="4393173"/>
            <a:ext cx="8580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4 - L’AUTONOMIE DES ÉTABLISSEMENTS: DES MANAGERS ET DES FORMATEURS</a:t>
            </a:r>
          </a:p>
        </p:txBody>
      </p:sp>
    </p:spTree>
    <p:extLst>
      <p:ext uri="{BB962C8B-B14F-4D97-AF65-F5344CB8AC3E}">
        <p14:creationId xmlns:p14="http://schemas.microsoft.com/office/powerpoint/2010/main" val="175639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/>
      <p:bldP spid="9" grpId="0"/>
      <p:bldP spid="10" grpId="0"/>
      <p:bldP spid="3" grpId="0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10" name="AutoShape 2"/>
          <p:cNvSpPr/>
          <p:nvPr/>
        </p:nvSpPr>
        <p:spPr>
          <a:xfrm>
            <a:off x="4" y="5415380"/>
            <a:ext cx="12191996" cy="14426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2795423" y="236166"/>
            <a:ext cx="6548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LE PACTE SPÉCIAL PLP : UN MOYEN POUR CASSER LE STATUT</a:t>
            </a:r>
          </a:p>
          <a:p>
            <a:pPr algn="ctr"/>
            <a:r>
              <a:rPr lang="fr-FR" sz="2000" b="1" dirty="0"/>
              <a:t>Les nouvelles missions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8680B8A-D49E-AF3E-E829-BF68519AF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93" y="973915"/>
            <a:ext cx="5509372" cy="4327284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858A475B-A09A-C192-BB1A-596A4EFC8F69}"/>
              </a:ext>
            </a:extLst>
          </p:cNvPr>
          <p:cNvGrpSpPr/>
          <p:nvPr/>
        </p:nvGrpSpPr>
        <p:grpSpPr>
          <a:xfrm>
            <a:off x="5592821" y="1140100"/>
            <a:ext cx="5438626" cy="3322800"/>
            <a:chOff x="5992718" y="2303363"/>
            <a:chExt cx="5438626" cy="3321931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1AA1B281-009C-3BDE-635C-FC0250A04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92718" y="2499647"/>
              <a:ext cx="5438626" cy="3125647"/>
            </a:xfrm>
            <a:prstGeom prst="rect">
              <a:avLst/>
            </a:prstGeom>
          </p:spPr>
        </p:pic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F34CF997-C453-FAA3-D097-A37A50A9A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265284" y="2303363"/>
              <a:ext cx="4095160" cy="231009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620CA23-941E-34CD-3D00-CFB7C0EBE7AE}"/>
              </a:ext>
            </a:extLst>
          </p:cNvPr>
          <p:cNvSpPr/>
          <p:nvPr/>
        </p:nvSpPr>
        <p:spPr>
          <a:xfrm>
            <a:off x="121293" y="5736235"/>
            <a:ext cx="108231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Prise en charge de la « mixité » des publics serait incluse dans ces missions complémentaires. La volonté de développer l’apprentissage ne connaît pas de limite.</a:t>
            </a:r>
          </a:p>
          <a:p>
            <a:r>
              <a:rPr lang="fr-FR" b="1" dirty="0">
                <a:solidFill>
                  <a:schemeClr val="bg1"/>
                </a:solidFill>
              </a:rPr>
              <a:t>Individualisation de la rémunération</a:t>
            </a:r>
          </a:p>
        </p:txBody>
      </p:sp>
    </p:spTree>
    <p:extLst>
      <p:ext uri="{BB962C8B-B14F-4D97-AF65-F5344CB8AC3E}">
        <p14:creationId xmlns:p14="http://schemas.microsoft.com/office/powerpoint/2010/main" val="429434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/>
          <p:nvPr/>
        </p:nvSpPr>
        <p:spPr>
          <a:xfrm>
            <a:off x="4" y="5389724"/>
            <a:ext cx="12191996" cy="145223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A012EB-54DD-3B7D-F0A2-BD2BCE122700}"/>
              </a:ext>
            </a:extLst>
          </p:cNvPr>
          <p:cNvSpPr/>
          <p:nvPr/>
        </p:nvSpPr>
        <p:spPr>
          <a:xfrm>
            <a:off x="439895" y="229443"/>
            <a:ext cx="6548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LE PACTE SPÉCIAL PLP : UN MOYEN POUR CASSER LE STATUT</a:t>
            </a:r>
          </a:p>
          <a:p>
            <a:pPr algn="ctr"/>
            <a:r>
              <a:rPr lang="fr-FR" sz="2000" b="1" dirty="0"/>
              <a:t>La rémunération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8941A40F-6017-0E3D-A037-FC20C6305CF2}"/>
              </a:ext>
            </a:extLst>
          </p:cNvPr>
          <p:cNvGrpSpPr/>
          <p:nvPr/>
        </p:nvGrpSpPr>
        <p:grpSpPr>
          <a:xfrm>
            <a:off x="6197039" y="620995"/>
            <a:ext cx="4796564" cy="4759001"/>
            <a:chOff x="6591541" y="870282"/>
            <a:chExt cx="3314700" cy="3420012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F03E04BD-148C-2112-6FD0-7DE65D545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91541" y="870282"/>
              <a:ext cx="3314700" cy="1193800"/>
            </a:xfrm>
            <a:prstGeom prst="rect">
              <a:avLst/>
            </a:prstGeom>
          </p:spPr>
        </p:pic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9029876E-58C7-E971-ECC7-6A628246D2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91541" y="2020273"/>
              <a:ext cx="3314700" cy="1193800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1E70A554-F879-FD4D-5E2E-45A693A2D5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591541" y="3147294"/>
              <a:ext cx="3291550" cy="1143000"/>
            </a:xfrm>
            <a:prstGeom prst="rect">
              <a:avLst/>
            </a:prstGeom>
          </p:spPr>
        </p:pic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67FBF01-6C16-D90F-7612-B995F6A7964B}"/>
              </a:ext>
            </a:extLst>
          </p:cNvPr>
          <p:cNvGrpSpPr/>
          <p:nvPr/>
        </p:nvGrpSpPr>
        <p:grpSpPr>
          <a:xfrm>
            <a:off x="439895" y="1383328"/>
            <a:ext cx="5590515" cy="2666715"/>
            <a:chOff x="202235" y="1059171"/>
            <a:chExt cx="4547247" cy="1561912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CEA75151-6057-D6CB-0D51-043F7D411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02236" y="1059171"/>
              <a:ext cx="4547246" cy="1292539"/>
            </a:xfrm>
            <a:prstGeom prst="rect">
              <a:avLst/>
            </a:prstGeom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63A0C81A-CC84-DE5E-26A3-7699C6F2E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02235" y="2356346"/>
              <a:ext cx="4547247" cy="264737"/>
            </a:xfrm>
            <a:prstGeom prst="rect">
              <a:avLst/>
            </a:prstGeom>
          </p:spPr>
        </p:pic>
      </p:grpSp>
      <p:pic>
        <p:nvPicPr>
          <p:cNvPr id="18" name="Image 17">
            <a:extLst>
              <a:ext uri="{FF2B5EF4-FFF2-40B4-BE49-F238E27FC236}">
                <a16:creationId xmlns:a16="http://schemas.microsoft.com/office/drawing/2014/main" id="{4CF712F5-C6F4-1C3E-AF01-7248B411B45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0421" y="5725308"/>
            <a:ext cx="109936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Ecrasement de la grille : </a:t>
            </a:r>
          </a:p>
          <a:p>
            <a:r>
              <a:rPr lang="fr-FR" b="1" dirty="0">
                <a:solidFill>
                  <a:schemeClr val="bg1"/>
                </a:solidFill>
              </a:rPr>
              <a:t>à peine plus de 200 euros en 12 ans de carrière entre situation 1 et situation 2 </a:t>
            </a:r>
          </a:p>
          <a:p>
            <a:r>
              <a:rPr lang="fr-FR" b="1" dirty="0">
                <a:solidFill>
                  <a:schemeClr val="bg1"/>
                </a:solidFill>
              </a:rPr>
              <a:t>à peine plus de 200 euros en 10 ans de carrière entre situation 2 et situation 3</a:t>
            </a:r>
          </a:p>
        </p:txBody>
      </p:sp>
    </p:spTree>
    <p:extLst>
      <p:ext uri="{BB962C8B-B14F-4D97-AF65-F5344CB8AC3E}">
        <p14:creationId xmlns:p14="http://schemas.microsoft.com/office/powerpoint/2010/main" val="59002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2"/>
          <p:cNvSpPr/>
          <p:nvPr/>
        </p:nvSpPr>
        <p:spPr>
          <a:xfrm>
            <a:off x="4" y="4737834"/>
            <a:ext cx="12191996" cy="212016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00358" y="210224"/>
            <a:ext cx="38281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L’AUTONOMIE DES ÉTABLISSEMENTS</a:t>
            </a:r>
          </a:p>
          <a:p>
            <a:pPr algn="ctr"/>
            <a:r>
              <a:rPr lang="fr-FR" b="1" dirty="0"/>
              <a:t>DE NOUVEAUX MANAGERS ?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82205" y="2236454"/>
            <a:ext cx="106953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11 : </a:t>
            </a:r>
            <a:r>
              <a:rPr lang="fr-FR" b="1" dirty="0"/>
              <a:t>Accompagner une prise de fonction réussie des nouveaux chefs d’établissement de lycée professionnel.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82205" y="2889434"/>
            <a:ext cx="106953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</a:t>
            </a:r>
            <a:r>
              <a:rPr lang="fr-FR" b="1" i="1" dirty="0">
                <a:solidFill>
                  <a:srgbClr val="B874AF"/>
                </a:solidFill>
              </a:rPr>
              <a:t> </a:t>
            </a:r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i="1" dirty="0">
                <a:solidFill>
                  <a:srgbClr val="000000"/>
                </a:solidFill>
              </a:rPr>
              <a:t>Déploiement de la nouvelle offre de formation destinée aux chefs d’établissement et à leurs adjoints nouvellement affectés</a:t>
            </a:r>
          </a:p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2024 : </a:t>
            </a:r>
            <a:r>
              <a:rPr lang="fr-FR" i="1" dirty="0">
                <a:solidFill>
                  <a:srgbClr val="000000"/>
                </a:solidFill>
              </a:rPr>
              <a:t>Déploiement de la nouvelle offre de formation destinée aux cadres, y compris pour les cadres déjà en poste</a:t>
            </a:r>
            <a:endParaRPr lang="fr-FR" i="1" dirty="0"/>
          </a:p>
        </p:txBody>
      </p:sp>
      <p:sp>
        <p:nvSpPr>
          <p:cNvPr id="8" name="Rectangle 7"/>
          <p:cNvSpPr/>
          <p:nvPr/>
        </p:nvSpPr>
        <p:spPr>
          <a:xfrm>
            <a:off x="336204" y="5549664"/>
            <a:ext cx="10695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Développement du management </a:t>
            </a:r>
          </a:p>
        </p:txBody>
      </p:sp>
    </p:spTree>
    <p:extLst>
      <p:ext uri="{BB962C8B-B14F-4D97-AF65-F5344CB8AC3E}">
        <p14:creationId xmlns:p14="http://schemas.microsoft.com/office/powerpoint/2010/main" val="82505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2"/>
          <p:cNvSpPr/>
          <p:nvPr/>
        </p:nvSpPr>
        <p:spPr>
          <a:xfrm>
            <a:off x="4" y="5380672"/>
            <a:ext cx="12191996" cy="147732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9137" y="1244912"/>
            <a:ext cx="108544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12 :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  « </a:t>
            </a:r>
            <a:r>
              <a:rPr lang="fr-FR" b="1" dirty="0"/>
              <a:t>une nouvelle approche pédagogique du lycée professionnel autour du projet de l’élève. »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139137" y="3354083"/>
            <a:ext cx="10854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</a:rPr>
              <a:t>Répondre aux besoins nouveaux, </a:t>
            </a:r>
            <a:r>
              <a:rPr lang="fr-FR" dirty="0">
                <a:solidFill>
                  <a:srgbClr val="000000"/>
                </a:solidFill>
              </a:rPr>
              <a:t>en lien avec l’évolution de la carte des formations ;</a:t>
            </a:r>
          </a:p>
          <a:p>
            <a:r>
              <a:rPr lang="fr-FR" dirty="0">
                <a:solidFill>
                  <a:srgbClr val="000000"/>
                </a:solidFill>
              </a:rPr>
              <a:t>Professeurs du domaine professionnel : </a:t>
            </a:r>
            <a:r>
              <a:rPr lang="fr-FR" b="1" dirty="0">
                <a:solidFill>
                  <a:srgbClr val="000000"/>
                </a:solidFill>
              </a:rPr>
              <a:t>se former en entreprise ou dans un campus des métiers et des qualifications </a:t>
            </a:r>
            <a:r>
              <a:rPr lang="fr-FR" b="1" i="1" dirty="0">
                <a:solidFill>
                  <a:srgbClr val="000000"/>
                </a:solidFill>
              </a:rPr>
              <a:t>a minima </a:t>
            </a:r>
            <a:r>
              <a:rPr lang="fr-FR" b="1" dirty="0">
                <a:solidFill>
                  <a:srgbClr val="000000"/>
                </a:solidFill>
              </a:rPr>
              <a:t>tous les trois ans </a:t>
            </a:r>
            <a:r>
              <a:rPr lang="fr-FR" dirty="0">
                <a:solidFill>
                  <a:srgbClr val="000000"/>
                </a:solidFill>
              </a:rPr>
              <a:t>;</a:t>
            </a:r>
          </a:p>
          <a:p>
            <a:r>
              <a:rPr lang="fr-FR" b="1" dirty="0">
                <a:solidFill>
                  <a:srgbClr val="000000"/>
                </a:solidFill>
              </a:rPr>
              <a:t>Disposer d’une ≪ trousse des compétences sociales et comportementales ≫ sur le modèle de </a:t>
            </a:r>
            <a:r>
              <a:rPr lang="fr-FR" b="1" dirty="0" err="1">
                <a:solidFill>
                  <a:srgbClr val="000000"/>
                </a:solidFill>
              </a:rPr>
              <a:t>ProFan</a:t>
            </a:r>
            <a:r>
              <a:rPr lang="fr-FR" b="1" dirty="0">
                <a:solidFill>
                  <a:srgbClr val="000000"/>
                </a:solidFill>
              </a:rPr>
              <a:t> </a:t>
            </a:r>
            <a:r>
              <a:rPr lang="fr-FR" dirty="0">
                <a:solidFill>
                  <a:srgbClr val="000000"/>
                </a:solidFill>
              </a:rPr>
              <a:t>pour transmettre aux élèves de lycée professionnel (savoir créer, innover, résoudre des problèmes inédits, décider en situation collective, etc.).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139137" y="1794784"/>
            <a:ext cx="108544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2023-2024: </a:t>
            </a:r>
            <a:r>
              <a:rPr lang="fr-FR" i="1" dirty="0">
                <a:solidFill>
                  <a:srgbClr val="000000"/>
                </a:solidFill>
              </a:rPr>
              <a:t>Formation des formateurs dans une académie sur deux</a:t>
            </a:r>
          </a:p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2024-2025: </a:t>
            </a:r>
            <a:r>
              <a:rPr lang="fr-FR" i="1" dirty="0">
                <a:solidFill>
                  <a:srgbClr val="000000"/>
                </a:solidFill>
              </a:rPr>
              <a:t>Déploiement dans les académies de la 1re vague, formation des formateurs dans l’ensemble des académies</a:t>
            </a:r>
          </a:p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2025-2026: </a:t>
            </a:r>
            <a:r>
              <a:rPr lang="fr-FR" i="1" dirty="0">
                <a:solidFill>
                  <a:srgbClr val="000000"/>
                </a:solidFill>
              </a:rPr>
              <a:t>Déploiement dans les académies de la 2nde vague, évaluation du dispositif et restitution nationale</a:t>
            </a:r>
            <a:endParaRPr lang="fr-FR" i="1" dirty="0"/>
          </a:p>
        </p:txBody>
      </p:sp>
      <p:sp>
        <p:nvSpPr>
          <p:cNvPr id="8" name="Rectangle 7"/>
          <p:cNvSpPr/>
          <p:nvPr/>
        </p:nvSpPr>
        <p:spPr>
          <a:xfrm>
            <a:off x="1264860" y="5909822"/>
            <a:ext cx="107504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Diffuser les normes entrepreneuriales </a:t>
            </a:r>
          </a:p>
          <a:p>
            <a:r>
              <a:rPr lang="fr-FR" b="1" dirty="0">
                <a:solidFill>
                  <a:schemeClr val="bg1"/>
                </a:solidFill>
              </a:rPr>
              <a:t>Passage vers un statut de formateur : annualisation, mixage des publics (scolaires, apprenti.es, adultes en formations)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80AD74-0CD8-50E9-1930-FFDBEA8F4891}"/>
              </a:ext>
            </a:extLst>
          </p:cNvPr>
          <p:cNvSpPr/>
          <p:nvPr/>
        </p:nvSpPr>
        <p:spPr>
          <a:xfrm>
            <a:off x="3208421" y="210224"/>
            <a:ext cx="4924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L’AUTONOMIE DES ÉTABLISSEMENTS</a:t>
            </a:r>
          </a:p>
          <a:p>
            <a:pPr algn="ctr"/>
            <a:r>
              <a:rPr lang="fr-FR" b="1" dirty="0"/>
              <a:t>Un nouveau statut des PLP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769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2"/>
          <p:cNvSpPr/>
          <p:nvPr/>
        </p:nvSpPr>
        <p:spPr>
          <a:xfrm>
            <a:off x="4" y="4737834"/>
            <a:ext cx="12191996" cy="212016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3147053" y="336220"/>
            <a:ext cx="5897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C00000"/>
                </a:solidFill>
              </a:rPr>
              <a:t>CONSÉQUENCES DU PROJET MACRON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74D3C0-497A-423B-A0FD-95054A56526F}"/>
              </a:ext>
            </a:extLst>
          </p:cNvPr>
          <p:cNvSpPr/>
          <p:nvPr/>
        </p:nvSpPr>
        <p:spPr>
          <a:xfrm>
            <a:off x="1066800" y="1080096"/>
            <a:ext cx="94839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FORMATIONS FERMÉES ; PLAN DE RECONVERSIONS FORCEES </a:t>
            </a:r>
          </a:p>
          <a:p>
            <a:endParaRPr lang="fr-FR" b="1" dirty="0"/>
          </a:p>
          <a:p>
            <a:r>
              <a:rPr lang="fr-FR" b="1" dirty="0"/>
              <a:t>PERTES DE POSTES PRÉVUES ET ATTAQUE SUR LE STATUT AVEC ANNUALISATION DES SERVICES ET </a:t>
            </a:r>
          </a:p>
          <a:p>
            <a:r>
              <a:rPr lang="fr-FR" b="1" dirty="0"/>
              <a:t>REMISE EN CAUSE DES ORS</a:t>
            </a:r>
          </a:p>
          <a:p>
            <a:endParaRPr lang="fr-FR" b="1" dirty="0"/>
          </a:p>
          <a:p>
            <a:r>
              <a:rPr lang="fr-FR" b="1" dirty="0"/>
              <a:t>RÉDUCTION DU TEMPS DE FORMATION GÉNÉRALE ET PROFESSIONNELLE</a:t>
            </a:r>
          </a:p>
          <a:p>
            <a:endParaRPr lang="fr-FR" b="1" dirty="0"/>
          </a:p>
          <a:p>
            <a:r>
              <a:rPr lang="fr-FR" b="1" dirty="0"/>
              <a:t>RAPPROCHEMENT DU STATUT DE L’ÉLÈVE AVEC CELUI DE « SALARIÉ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fr-FR" b="1" dirty="0"/>
              <a:t>E » LOW-COST</a:t>
            </a:r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r>
              <a:rPr lang="fr-FR" b="1" dirty="0"/>
              <a:t>DÉVELOPPEMENT DU MIXAGE DES PUBLICS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22C3549-37B7-420E-8ABC-D28FCD6A929B}"/>
              </a:ext>
            </a:extLst>
          </p:cNvPr>
          <p:cNvSpPr txBox="1"/>
          <p:nvPr/>
        </p:nvSpPr>
        <p:spPr>
          <a:xfrm rot="21439982">
            <a:off x="1824378" y="5506177"/>
            <a:ext cx="87146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>
                <a:solidFill>
                  <a:schemeClr val="bg1"/>
                </a:solidFill>
              </a:rPr>
              <a:t>LE TRANSFERT PRÉVU, À BAS COÛT, DE LA JEUNESSE ISSUE DES CLASSES POPULAIRES VERS LE MONDE DU TRAVAIL EST INADMISSIBLE. </a:t>
            </a:r>
            <a:endParaRPr lang="fr-FR" sz="2000" b="1" i="1" dirty="0">
              <a:solidFill>
                <a:schemeClr val="bg1"/>
              </a:solidFill>
              <a:latin typeface="Baskerville Old Face" panose="02020602080505020303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CE876B-0A92-4827-AA94-945015F39158}"/>
              </a:ext>
            </a:extLst>
          </p:cNvPr>
          <p:cNvSpPr/>
          <p:nvPr/>
        </p:nvSpPr>
        <p:spPr>
          <a:xfrm>
            <a:off x="1066800" y="3560160"/>
            <a:ext cx="11355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REMISE EN CAUSE DES DIPLÔMES NATIONAUX </a:t>
            </a:r>
            <a:endParaRPr lang="fr-FR" b="1" dirty="0">
              <a:latin typeface="+mj-lt"/>
            </a:endParaRPr>
          </a:p>
        </p:txBody>
      </p:sp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6490A9C1-2700-FF2C-48A3-8C5A4A8B0628}"/>
              </a:ext>
            </a:extLst>
          </p:cNvPr>
          <p:cNvSpPr/>
          <p:nvPr/>
        </p:nvSpPr>
        <p:spPr>
          <a:xfrm>
            <a:off x="426128" y="1101804"/>
            <a:ext cx="509075" cy="317902"/>
          </a:xfrm>
          <a:prstGeom prst="rightArrow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E9A57DF-9182-7440-ED2D-8AAC320F21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28" y="1647077"/>
            <a:ext cx="524301" cy="35359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EE44010-A735-975E-CF9A-C4703FB9B4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28" y="2455419"/>
            <a:ext cx="524301" cy="35359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8230DFC-1F34-B62D-66BF-DB45377835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28" y="2979190"/>
            <a:ext cx="524301" cy="35359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67C74FB-BDE6-E52D-D4CF-B9D52AEF39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28" y="4134936"/>
            <a:ext cx="524301" cy="35359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8BB50E2-600E-5B87-4958-6FA9727EB9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28" y="3532038"/>
            <a:ext cx="524301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3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DD014C93-6B35-E347-B6A9-BF6530FC7C1C}"/>
              </a:ext>
            </a:extLst>
          </p:cNvPr>
          <p:cNvSpPr/>
          <p:nvPr/>
        </p:nvSpPr>
        <p:spPr>
          <a:xfrm>
            <a:off x="4" y="2645546"/>
            <a:ext cx="12191996" cy="128828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AutoShape 2"/>
          <p:cNvSpPr/>
          <p:nvPr/>
        </p:nvSpPr>
        <p:spPr>
          <a:xfrm>
            <a:off x="4" y="5483505"/>
            <a:ext cx="12191996" cy="137449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677" y="774527"/>
            <a:ext cx="10489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1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Gratifier les périodes de stage des élèves de la voie professionnelle dès la rentrée 2023.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28677" y="1186912"/>
            <a:ext cx="8406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Application à tous les lycées</a:t>
            </a:r>
            <a:endParaRPr lang="fr-FR" i="1" dirty="0"/>
          </a:p>
        </p:txBody>
      </p:sp>
      <p:sp>
        <p:nvSpPr>
          <p:cNvPr id="8" name="Rectangle 7"/>
          <p:cNvSpPr/>
          <p:nvPr/>
        </p:nvSpPr>
        <p:spPr>
          <a:xfrm>
            <a:off x="228677" y="4143214"/>
            <a:ext cx="10396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2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Permettre des enseignements aux savoirs fondamentaux (Français et Maths) en 2</a:t>
            </a:r>
            <a:r>
              <a:rPr lang="fr-FR" b="1" baseline="30000" dirty="0"/>
              <a:t>nd</a:t>
            </a:r>
            <a:r>
              <a:rPr lang="fr-FR" b="1" dirty="0"/>
              <a:t> Bac Pro en groupes réduits.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228677" y="4758391"/>
            <a:ext cx="7800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Application dans les lycées professionnels volontaires</a:t>
            </a:r>
          </a:p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2024: </a:t>
            </a:r>
            <a:r>
              <a:rPr lang="fr-FR" i="1" dirty="0">
                <a:solidFill>
                  <a:srgbClr val="000000"/>
                </a:solidFill>
              </a:rPr>
              <a:t>Application dans tous les lycées professionnels</a:t>
            </a:r>
            <a:endParaRPr lang="fr-FR" i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2166368" y="152250"/>
            <a:ext cx="78592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LA LUTTE CONTRE LE DÉCROCHAGE : UN PRÉTEXTE POUR DÉRÉGULER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493BD8-5F63-45E5-AD37-6B569C21EA73}"/>
              </a:ext>
            </a:extLst>
          </p:cNvPr>
          <p:cNvSpPr/>
          <p:nvPr/>
        </p:nvSpPr>
        <p:spPr>
          <a:xfrm>
            <a:off x="228677" y="1567653"/>
            <a:ext cx="8869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50 euros par semaine pour les 1° années CAP et les secondes Bac pro : </a:t>
            </a:r>
            <a:r>
              <a:rPr lang="fr-FR" b="1" dirty="0"/>
              <a:t>1,4 euros de l’heure</a:t>
            </a:r>
          </a:p>
          <a:p>
            <a:r>
              <a:rPr lang="fr-FR" dirty="0"/>
              <a:t>75 euros par semaine pour les Terminales CAP et les premières Bac pro : </a:t>
            </a:r>
            <a:r>
              <a:rPr lang="fr-FR" b="1" dirty="0"/>
              <a:t>2,1 euros de l’heure </a:t>
            </a:r>
          </a:p>
          <a:p>
            <a:r>
              <a:rPr lang="fr-FR" dirty="0"/>
              <a:t>100 euros par semaine pour les Terminales Bac pro : </a:t>
            </a:r>
            <a:r>
              <a:rPr lang="fr-FR" b="1" dirty="0"/>
              <a:t>2,8 euros de l’heure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6272" y="2931719"/>
            <a:ext cx="107173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Argent public et non financement par les entreprises : le milliard ! </a:t>
            </a:r>
          </a:p>
          <a:p>
            <a:r>
              <a:rPr lang="fr-FR" b="1" dirty="0">
                <a:solidFill>
                  <a:srgbClr val="FFFFFF"/>
                </a:solidFill>
              </a:rPr>
              <a:t>En quoi la gratification permettra-t-elle la lutte contre le décrochage ?</a:t>
            </a:r>
          </a:p>
          <a:p>
            <a:r>
              <a:rPr lang="fr-FR" b="1" dirty="0">
                <a:solidFill>
                  <a:srgbClr val="FFFFFF"/>
                </a:solidFill>
              </a:rPr>
              <a:t>Revendication CGT : relèvement des bourses et allocations d’études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6272" y="5856352"/>
            <a:ext cx="86676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Sur quelles heures ? </a:t>
            </a:r>
          </a:p>
          <a:p>
            <a:r>
              <a:rPr lang="fr-FR" b="1" dirty="0">
                <a:solidFill>
                  <a:srgbClr val="FFFFFF"/>
                </a:solidFill>
              </a:rPr>
              <a:t>Dérégulation PFMP : départs différés?</a:t>
            </a:r>
          </a:p>
          <a:p>
            <a:r>
              <a:rPr lang="fr-FR" b="1" dirty="0">
                <a:solidFill>
                  <a:srgbClr val="FFFFFF"/>
                </a:solidFill>
              </a:rPr>
              <a:t>En lien avec le pacte. </a:t>
            </a:r>
            <a:endParaRPr lang="fr-F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72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6" grpId="0"/>
      <p:bldP spid="7" grpId="0"/>
      <p:bldP spid="8" grpId="0"/>
      <p:bldP spid="13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E6EEAE34-F0C2-1347-53B6-CAB4751345DA}"/>
              </a:ext>
            </a:extLst>
          </p:cNvPr>
          <p:cNvSpPr/>
          <p:nvPr/>
        </p:nvSpPr>
        <p:spPr>
          <a:xfrm>
            <a:off x="4" y="5194684"/>
            <a:ext cx="12191996" cy="166331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1B7DAA18-0519-1618-B23C-8D8948972F72}"/>
              </a:ext>
            </a:extLst>
          </p:cNvPr>
          <p:cNvSpPr/>
          <p:nvPr/>
        </p:nvSpPr>
        <p:spPr>
          <a:xfrm>
            <a:off x="-3125" y="2155072"/>
            <a:ext cx="12191996" cy="120032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AutoShape 2"/>
          <p:cNvSpPr/>
          <p:nvPr/>
        </p:nvSpPr>
        <p:spPr>
          <a:xfrm>
            <a:off x="4" y="6318912"/>
            <a:ext cx="12191996" cy="53908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66775" y="1663316"/>
            <a:ext cx="10436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Application dans les lycées professionnels volontaires</a:t>
            </a:r>
          </a:p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2024: </a:t>
            </a:r>
            <a:r>
              <a:rPr lang="fr-FR" i="1" dirty="0">
                <a:solidFill>
                  <a:srgbClr val="000000"/>
                </a:solidFill>
              </a:rPr>
              <a:t>Application dans tous les lycées professionnels</a:t>
            </a:r>
            <a:endParaRPr lang="fr-FR" i="1" dirty="0"/>
          </a:p>
        </p:txBody>
      </p:sp>
      <p:sp>
        <p:nvSpPr>
          <p:cNvPr id="3" name="Rectangle 2"/>
          <p:cNvSpPr/>
          <p:nvPr/>
        </p:nvSpPr>
        <p:spPr>
          <a:xfrm>
            <a:off x="466775" y="1016986"/>
            <a:ext cx="104495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3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Permettre aux élèves de choisir des options: </a:t>
            </a:r>
            <a:r>
              <a:rPr lang="fr-FR" dirty="0"/>
              <a:t>langue, codage, entrepreneuriat….</a:t>
            </a:r>
          </a:p>
          <a:p>
            <a:r>
              <a:rPr lang="fr-FR" dirty="0"/>
              <a:t> En mobilisant des partenariats extérieurs et des professeurs volontaires.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66775" y="3698151"/>
            <a:ext cx="104365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4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«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fr-FR" b="1" dirty="0"/>
              <a:t>Organiser l’année de terminale en lien avec le projet de l’élève » : </a:t>
            </a:r>
            <a:r>
              <a:rPr lang="fr-FR" dirty="0"/>
              <a:t>obtenir un diplôme puis, soit accéder à l’emploi, soit poursuivre ses études.</a:t>
            </a:r>
          </a:p>
          <a:p>
            <a:r>
              <a:rPr lang="fr-FR" dirty="0"/>
              <a:t>En modulant les PFMP : le temps de stage sera de 6 à 12 semaines au total selon le projet de l’élève.</a:t>
            </a:r>
          </a:p>
          <a:p>
            <a:r>
              <a:rPr lang="fr-FR" dirty="0"/>
              <a:t>« épreuves plus tôt dans l’année scolaire » : examens en mars ? </a:t>
            </a:r>
          </a:p>
          <a:p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466774" y="4882720"/>
            <a:ext cx="104365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Pour les élèves qui entreront en classe de première (session 2025 du baccalauréat)</a:t>
            </a:r>
            <a:endParaRPr lang="fr-FR" i="1" dirty="0"/>
          </a:p>
        </p:txBody>
      </p:sp>
      <p:sp>
        <p:nvSpPr>
          <p:cNvPr id="8" name="Rectangle 7"/>
          <p:cNvSpPr/>
          <p:nvPr/>
        </p:nvSpPr>
        <p:spPr>
          <a:xfrm>
            <a:off x="858407" y="2525547"/>
            <a:ext cx="100449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Sur quelles heures ? Rien de prévu en moyens DGH </a:t>
            </a:r>
          </a:p>
          <a:p>
            <a:r>
              <a:rPr lang="fr-FR" b="1" dirty="0">
                <a:solidFill>
                  <a:schemeClr val="bg1"/>
                </a:solidFill>
              </a:rPr>
              <a:t>En lien avec le pacte. 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6775" y="5678752"/>
            <a:ext cx="105138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Explosion du groupe classe en terminale. Différentes progressions. Risque d’annualisation.  </a:t>
            </a:r>
          </a:p>
          <a:p>
            <a:r>
              <a:rPr lang="fr-FR" b="1" dirty="0">
                <a:solidFill>
                  <a:schemeClr val="bg1"/>
                </a:solidFill>
              </a:rPr>
              <a:t>Calendrier identiques pour tous les LP : difficultés pour trouver des lieux de PFMP</a:t>
            </a:r>
          </a:p>
          <a:p>
            <a:r>
              <a:rPr lang="fr-FR" b="1" dirty="0">
                <a:solidFill>
                  <a:schemeClr val="bg1"/>
                </a:solidFill>
              </a:rPr>
              <a:t>Improbable retour des « poursuite d’études » en juin (modèle du bac général)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276C74-0B4E-94EF-3867-AC33F1B526B9}"/>
              </a:ext>
            </a:extLst>
          </p:cNvPr>
          <p:cNvSpPr/>
          <p:nvPr/>
        </p:nvSpPr>
        <p:spPr>
          <a:xfrm>
            <a:off x="2166368" y="152250"/>
            <a:ext cx="78592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LA LUTTE CONTRE LE DÉCROCHAGE : UN PRÉTEXTE POUR DÉRÉGULER </a:t>
            </a:r>
          </a:p>
        </p:txBody>
      </p:sp>
    </p:spTree>
    <p:extLst>
      <p:ext uri="{BB962C8B-B14F-4D97-AF65-F5344CB8AC3E}">
        <p14:creationId xmlns:p14="http://schemas.microsoft.com/office/powerpoint/2010/main" val="240849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/>
      <p:bldP spid="3" grpId="0"/>
      <p:bldP spid="4" grpId="0"/>
      <p:bldP spid="15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>
            <a:extLst>
              <a:ext uri="{FF2B5EF4-FFF2-40B4-BE49-F238E27FC236}">
                <a16:creationId xmlns:a16="http://schemas.microsoft.com/office/drawing/2014/main" id="{CD253A65-F02E-174A-6AA5-FEAA2DB33BE7}"/>
              </a:ext>
            </a:extLst>
          </p:cNvPr>
          <p:cNvSpPr/>
          <p:nvPr/>
        </p:nvSpPr>
        <p:spPr>
          <a:xfrm>
            <a:off x="10736" y="1464690"/>
            <a:ext cx="12191996" cy="8417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AutoShape 2"/>
          <p:cNvSpPr/>
          <p:nvPr/>
        </p:nvSpPr>
        <p:spPr>
          <a:xfrm>
            <a:off x="-10732" y="5133644"/>
            <a:ext cx="12191996" cy="171856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6613" y="3061861"/>
            <a:ext cx="10839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Application à tous les lycées</a:t>
            </a:r>
            <a:endParaRPr lang="fr-FR" i="1" dirty="0"/>
          </a:p>
        </p:txBody>
      </p:sp>
      <p:sp>
        <p:nvSpPr>
          <p:cNvPr id="3" name="Rectangle 2"/>
          <p:cNvSpPr/>
          <p:nvPr/>
        </p:nvSpPr>
        <p:spPr>
          <a:xfrm>
            <a:off x="126611" y="912330"/>
            <a:ext cx="108669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5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Créer trois nouveaux dispositifs pour prévenir les risques de décrochage pendant et après le lycée</a:t>
            </a:r>
          </a:p>
          <a:p>
            <a:r>
              <a:rPr lang="fr-FR" dirty="0"/>
              <a:t>Premiers élèves « mentorés »  grâce au dispositif 1 jeune 1 mentor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126612" y="2503248"/>
            <a:ext cx="10839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5.1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dispositif « Tous droits ouverts » pour repérer les décrocheurs </a:t>
            </a:r>
            <a:r>
              <a:rPr lang="fr-FR" dirty="0"/>
              <a:t>confiés à des structures et qui conservent le statut scolaire quelques mois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6612" y="3510100"/>
            <a:ext cx="10839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5.2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dispositif « Ambition emploi » : les jeunes sans solution conservent le statut scolaire 4 mois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126612" y="3800456"/>
            <a:ext cx="10839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Application pour les jeunes (avec ou sans diplôme) sans solution</a:t>
            </a:r>
            <a:endParaRPr lang="fr-FR" i="1" dirty="0"/>
          </a:p>
        </p:txBody>
      </p:sp>
      <p:sp>
        <p:nvSpPr>
          <p:cNvPr id="17" name="Rectangle 16"/>
          <p:cNvSpPr/>
          <p:nvPr/>
        </p:nvSpPr>
        <p:spPr>
          <a:xfrm>
            <a:off x="126612" y="4305176"/>
            <a:ext cx="10839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- </a:t>
            </a:r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5.3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ouvrir un « Parcours de consolidation » pour aider bacheliers pro en difficultés en 1° année de BTS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126612" y="4574492"/>
            <a:ext cx="10839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Application dans les lycées professionnels volontaires</a:t>
            </a:r>
          </a:p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2024: </a:t>
            </a:r>
            <a:r>
              <a:rPr lang="fr-FR" i="1" dirty="0">
                <a:solidFill>
                  <a:srgbClr val="000000"/>
                </a:solidFill>
              </a:rPr>
              <a:t>Application dans tous les lycées professionnels</a:t>
            </a:r>
            <a:endParaRPr lang="fr-FR" i="1" dirty="0"/>
          </a:p>
        </p:txBody>
      </p:sp>
      <p:sp>
        <p:nvSpPr>
          <p:cNvPr id="14" name="Rectangle 13"/>
          <p:cNvSpPr/>
          <p:nvPr/>
        </p:nvSpPr>
        <p:spPr>
          <a:xfrm>
            <a:off x="59165" y="5540044"/>
            <a:ext cx="10974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13% des élèves sont décrocheurs en lycée professionnel (30% de taux de rupture pour l’apprentissage), des dispositifs de lutte existent déjà (réorientions rapides, </a:t>
            </a:r>
            <a:r>
              <a:rPr lang="fr-FR" b="1" i="1" dirty="0">
                <a:solidFill>
                  <a:schemeClr val="bg1"/>
                </a:solidFill>
              </a:rPr>
              <a:t>PAPS</a:t>
            </a:r>
            <a:r>
              <a:rPr lang="fr-FR" b="1" dirty="0">
                <a:solidFill>
                  <a:schemeClr val="bg1"/>
                </a:solidFill>
              </a:rPr>
              <a:t>, MLDS…). </a:t>
            </a:r>
          </a:p>
          <a:p>
            <a:r>
              <a:rPr lang="fr-FR" b="1" dirty="0">
                <a:solidFill>
                  <a:schemeClr val="bg1"/>
                </a:solidFill>
                <a:cs typeface="Arial" panose="020B0604020202020204" pitchFamily="34" charset="0"/>
              </a:rPr>
              <a:t>Destruction du service public d’orientation</a:t>
            </a:r>
          </a:p>
          <a:p>
            <a:r>
              <a:rPr lang="fr-FR" b="1" dirty="0">
                <a:solidFill>
                  <a:schemeClr val="bg1"/>
                </a:solidFill>
                <a:cs typeface="Arial" panose="020B0604020202020204" pitchFamily="34" charset="0"/>
              </a:rPr>
              <a:t>« Floutage » des statuts, entrées et sorties permanentes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5036E1-9D05-9452-7A6F-9401B6BA3494}"/>
              </a:ext>
            </a:extLst>
          </p:cNvPr>
          <p:cNvSpPr/>
          <p:nvPr/>
        </p:nvSpPr>
        <p:spPr>
          <a:xfrm>
            <a:off x="2166368" y="152250"/>
            <a:ext cx="78592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LA LUTTE CONTRE LE DÉCROCHAGE : UN PRÉTEXTE POUR DÉRÉGULER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3718" y="1662226"/>
            <a:ext cx="10839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En quoi un « mentor » extérieur a t-il la qualification pour lutter contre le décrochage? </a:t>
            </a:r>
          </a:p>
          <a:p>
            <a:r>
              <a:rPr lang="fr-FR" b="1" dirty="0">
                <a:solidFill>
                  <a:schemeClr val="bg1"/>
                </a:solidFill>
              </a:rPr>
              <a:t>L’entreprise n’est pas l’alpha et l’ oméga de la formation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288094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7" grpId="0"/>
      <p:bldP spid="3" grpId="0"/>
      <p:bldP spid="4" grpId="0"/>
      <p:bldP spid="15" grpId="0"/>
      <p:bldP spid="16" grpId="0"/>
      <p:bldP spid="17" grpId="0"/>
      <p:bldP spid="18" grpId="0"/>
      <p:bldP spid="1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2"/>
          <p:cNvSpPr/>
          <p:nvPr/>
        </p:nvSpPr>
        <p:spPr>
          <a:xfrm>
            <a:off x="4" y="4820886"/>
            <a:ext cx="12191996" cy="203711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0874" y="1673080"/>
            <a:ext cx="1068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rgbClr val="002060"/>
                </a:solidFill>
              </a:rPr>
              <a:t>MESURE</a:t>
            </a:r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 6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Mieux préparer l’insertion professionnelle grâce à des partenariats extérieurs : </a:t>
            </a:r>
          </a:p>
          <a:p>
            <a:r>
              <a:rPr lang="fr-FR" dirty="0"/>
              <a:t>Expérimentation </a:t>
            </a:r>
            <a:r>
              <a:rPr lang="fr-FR" dirty="0" err="1"/>
              <a:t>AvenirPro</a:t>
            </a:r>
            <a:r>
              <a:rPr lang="fr-FR" dirty="0"/>
              <a:t> en partenariat avec France Travail (ex Pôle Emploi)</a:t>
            </a:r>
          </a:p>
        </p:txBody>
      </p:sp>
      <p:sp>
        <p:nvSpPr>
          <p:cNvPr id="4" name="Rectangle 3"/>
          <p:cNvSpPr/>
          <p:nvPr/>
        </p:nvSpPr>
        <p:spPr>
          <a:xfrm>
            <a:off x="310874" y="2427916"/>
            <a:ext cx="1068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rgbClr val="002060"/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Accompagnement de 50 % des élèves en année terminale souhaitant s’insérer</a:t>
            </a:r>
          </a:p>
          <a:p>
            <a:r>
              <a:rPr lang="fr-FR" i="1" dirty="0">
                <a:solidFill>
                  <a:srgbClr val="000000"/>
                </a:solidFill>
              </a:rPr>
              <a:t>après leur diplôme</a:t>
            </a:r>
          </a:p>
          <a:p>
            <a:r>
              <a:rPr lang="fr-FR" b="1" i="1" dirty="0">
                <a:solidFill>
                  <a:srgbClr val="002060"/>
                </a:solidFill>
              </a:rPr>
              <a:t>Rentrée scolaire 2024: </a:t>
            </a:r>
            <a:r>
              <a:rPr lang="fr-FR" i="1" dirty="0">
                <a:solidFill>
                  <a:srgbClr val="000000"/>
                </a:solidFill>
              </a:rPr>
              <a:t>Accompagnement de 100 % des élèves en année terminale souhaitant s’insérer</a:t>
            </a:r>
          </a:p>
          <a:p>
            <a:r>
              <a:rPr lang="fr-FR" i="1" dirty="0">
                <a:solidFill>
                  <a:srgbClr val="000000"/>
                </a:solidFill>
              </a:rPr>
              <a:t>après leur diplôme</a:t>
            </a:r>
            <a:endParaRPr lang="fr-FR" i="1" dirty="0"/>
          </a:p>
        </p:txBody>
      </p:sp>
      <p:sp>
        <p:nvSpPr>
          <p:cNvPr id="7" name="Rectangle 6"/>
          <p:cNvSpPr/>
          <p:nvPr/>
        </p:nvSpPr>
        <p:spPr>
          <a:xfrm>
            <a:off x="481263" y="5446503"/>
            <a:ext cx="113417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Explosion du groupe classe en terminale</a:t>
            </a:r>
          </a:p>
          <a:p>
            <a:r>
              <a:rPr lang="fr-FR" b="1" dirty="0">
                <a:solidFill>
                  <a:schemeClr val="bg1"/>
                </a:solidFill>
              </a:rPr>
              <a:t>Différentes progressions </a:t>
            </a:r>
          </a:p>
          <a:p>
            <a:r>
              <a:rPr lang="fr-FR" b="1" dirty="0">
                <a:solidFill>
                  <a:schemeClr val="bg1"/>
                </a:solidFill>
              </a:rPr>
              <a:t>Partenariat : logique d’employabilité immédiate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3DD23C4-0498-205E-7F7C-1AE5E5DDC6D9}"/>
              </a:ext>
            </a:extLst>
          </p:cNvPr>
          <p:cNvSpPr/>
          <p:nvPr/>
        </p:nvSpPr>
        <p:spPr>
          <a:xfrm>
            <a:off x="2166368" y="152250"/>
            <a:ext cx="78592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LA LUTTE CONTRE LE DÉCROCHAGE : UN PRÉTEXTE POUR DÉRÉGULER </a:t>
            </a:r>
          </a:p>
        </p:txBody>
      </p:sp>
    </p:spTree>
    <p:extLst>
      <p:ext uri="{BB962C8B-B14F-4D97-AF65-F5344CB8AC3E}">
        <p14:creationId xmlns:p14="http://schemas.microsoft.com/office/powerpoint/2010/main" val="225760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11A2777F-7304-EE9C-429E-E4795DA51949}"/>
              </a:ext>
            </a:extLst>
          </p:cNvPr>
          <p:cNvSpPr/>
          <p:nvPr/>
        </p:nvSpPr>
        <p:spPr>
          <a:xfrm>
            <a:off x="4" y="5042517"/>
            <a:ext cx="12191996" cy="180475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40372" y="1815483"/>
            <a:ext cx="10766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75000"/>
                  </a:schemeClr>
                </a:solidFill>
              </a:rPr>
              <a:t>MESURE 7</a:t>
            </a:r>
            <a:r>
              <a:rPr lang="fr-FR" b="1" dirty="0">
                <a:solidFill>
                  <a:srgbClr val="002060"/>
                </a:solidFill>
              </a:rPr>
              <a:t>: </a:t>
            </a:r>
            <a:r>
              <a:rPr lang="fr-FR" b="1" dirty="0"/>
              <a:t>Adapter l’offre de formation aux besoins « du bassin d’emploi »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440372" y="2668340"/>
            <a:ext cx="7099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- Moderniser le contenu des diplômes, simplifier leurs intitulés:</a:t>
            </a:r>
          </a:p>
          <a:p>
            <a:r>
              <a:rPr lang="fr-FR" dirty="0"/>
              <a:t>50 diplômes rénovés en 2024, 100 diplômes en 2025</a:t>
            </a:r>
          </a:p>
          <a:p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929667" y="333858"/>
            <a:ext cx="103815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L’ADÉQUATIONNISME RADICAL : FERMER LES FORMATIONS PRÉTENDUMENT NON-INSÉRANTES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0718" y="5474349"/>
            <a:ext cx="11979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Qui a crée les familles de métiers ?</a:t>
            </a:r>
          </a:p>
          <a:p>
            <a:r>
              <a:rPr lang="fr-FR" b="1" dirty="0">
                <a:solidFill>
                  <a:srgbClr val="FFFFFF"/>
                </a:solidFill>
              </a:rPr>
              <a:t> Réécriture de tous les diplômes en blocs de compétences</a:t>
            </a:r>
          </a:p>
          <a:p>
            <a:r>
              <a:rPr lang="fr-FR" b="1" dirty="0">
                <a:solidFill>
                  <a:srgbClr val="FFFFFF"/>
                </a:solidFill>
              </a:rPr>
              <a:t> Danger de voir se mettre en place un enseignement modulaire</a:t>
            </a:r>
          </a:p>
          <a:p>
            <a:r>
              <a:rPr lang="fr-FR" b="1" dirty="0">
                <a:solidFill>
                  <a:srgbClr val="FFFFFF"/>
                </a:solidFill>
              </a:rPr>
              <a:t> Remise en cause des diplômes nationaux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04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5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CCC85D-BAB7-6579-744C-59556805C447}"/>
              </a:ext>
            </a:extLst>
          </p:cNvPr>
          <p:cNvSpPr/>
          <p:nvPr/>
        </p:nvSpPr>
        <p:spPr>
          <a:xfrm>
            <a:off x="236882" y="1945436"/>
            <a:ext cx="10766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- </a:t>
            </a:r>
            <a:r>
              <a:rPr lang="fr-FR" b="1" dirty="0"/>
              <a:t>Changer l’offre de formation des lycées avec l’appui de France 2030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66EF06-B7B2-7A62-08E9-C8329DE7492D}"/>
              </a:ext>
            </a:extLst>
          </p:cNvPr>
          <p:cNvSpPr/>
          <p:nvPr/>
        </p:nvSpPr>
        <p:spPr>
          <a:xfrm>
            <a:off x="223274" y="2718064"/>
            <a:ext cx="11316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Fermetures formations menant insuffisamment à l’emploi ou à la poursuite d’études (Orion);</a:t>
            </a:r>
          </a:p>
          <a:p>
            <a:r>
              <a:rPr lang="fr-FR" dirty="0">
                <a:solidFill>
                  <a:srgbClr val="000000"/>
                </a:solidFill>
              </a:rPr>
              <a:t>Ouvertures (nombre de places ? Statut ?)  dans des métiers en tension ou d’avenir (industrie, services à la personne, numérique, énergie, bâtiment durable, mobilités douces, etc.). </a:t>
            </a:r>
          </a:p>
          <a:p>
            <a:r>
              <a:rPr lang="fr-FR" dirty="0"/>
              <a:t>Appel à des </a:t>
            </a:r>
            <a:r>
              <a:rPr lang="fr-FR" dirty="0" err="1"/>
              <a:t>professeur·es</a:t>
            </a:r>
            <a:r>
              <a:rPr lang="fr-FR" dirty="0"/>
              <a:t> </a:t>
            </a:r>
            <a:r>
              <a:rPr lang="fr-FR" dirty="0" err="1"/>
              <a:t>associé·es</a:t>
            </a:r>
            <a:r>
              <a:rPr lang="fr-FR" dirty="0"/>
              <a:t>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C2E32D-6526-9753-12A0-238F48752C06}"/>
              </a:ext>
            </a:extLst>
          </p:cNvPr>
          <p:cNvSpPr/>
          <p:nvPr/>
        </p:nvSpPr>
        <p:spPr>
          <a:xfrm>
            <a:off x="223275" y="2449133"/>
            <a:ext cx="107662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Rentrée scolaire 2026 : « </a:t>
            </a:r>
            <a:r>
              <a:rPr lang="fr-FR" dirty="0">
                <a:solidFill>
                  <a:srgbClr val="000000"/>
                </a:solidFill>
              </a:rPr>
              <a:t>100 % de formations non </a:t>
            </a:r>
            <a:r>
              <a:rPr lang="fr-FR" dirty="0" err="1">
                <a:solidFill>
                  <a:srgbClr val="000000"/>
                </a:solidFill>
              </a:rPr>
              <a:t>insérantes</a:t>
            </a:r>
            <a:r>
              <a:rPr lang="fr-FR" dirty="0">
                <a:solidFill>
                  <a:srgbClr val="000000"/>
                </a:solidFill>
              </a:rPr>
              <a:t> fermées »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7D655-7AF5-4EB6-A2A7-572AD8FCAFFA}"/>
              </a:ext>
            </a:extLst>
          </p:cNvPr>
          <p:cNvSpPr/>
          <p:nvPr/>
        </p:nvSpPr>
        <p:spPr>
          <a:xfrm>
            <a:off x="209712" y="4125404"/>
            <a:ext cx="107662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DANGER</a:t>
            </a:r>
            <a:r>
              <a:rPr lang="fr-FR" dirty="0"/>
              <a:t> : Décision aux sous-préfectures, en lien avec les conseils régionaux et l’Etat. </a:t>
            </a: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EA2BFFC3-8027-5F5E-5410-A7F83BAEAC93}"/>
              </a:ext>
            </a:extLst>
          </p:cNvPr>
          <p:cNvSpPr/>
          <p:nvPr/>
        </p:nvSpPr>
        <p:spPr>
          <a:xfrm>
            <a:off x="4" y="4913962"/>
            <a:ext cx="12191996" cy="194403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25CA21-78F8-2408-3E8F-62829C6A894B}"/>
              </a:ext>
            </a:extLst>
          </p:cNvPr>
          <p:cNvSpPr/>
          <p:nvPr/>
        </p:nvSpPr>
        <p:spPr>
          <a:xfrm>
            <a:off x="223274" y="5340845"/>
            <a:ext cx="114319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Libéralisation de la carte des formations et Mise en concurrence des établissements</a:t>
            </a:r>
          </a:p>
          <a:p>
            <a:r>
              <a:rPr lang="fr-FR" b="1" dirty="0">
                <a:solidFill>
                  <a:srgbClr val="FFFFFF"/>
                </a:solidFill>
              </a:rPr>
              <a:t>Logique </a:t>
            </a:r>
            <a:r>
              <a:rPr lang="fr-FR" b="1" dirty="0" err="1">
                <a:solidFill>
                  <a:srgbClr val="FFFFFF"/>
                </a:solidFill>
              </a:rPr>
              <a:t>adéquationiste</a:t>
            </a:r>
            <a:r>
              <a:rPr lang="fr-FR" b="1" dirty="0">
                <a:solidFill>
                  <a:srgbClr val="FFFFFF"/>
                </a:solidFill>
              </a:rPr>
              <a:t> absolue : répondre aux besoins locaux de main-d’œuvre</a:t>
            </a:r>
          </a:p>
          <a:p>
            <a:r>
              <a:rPr lang="fr-FR" b="1" dirty="0">
                <a:solidFill>
                  <a:srgbClr val="FFFFFF"/>
                </a:solidFill>
              </a:rPr>
              <a:t>Filière tertiaire particulièrement dans le viseur</a:t>
            </a:r>
          </a:p>
          <a:p>
            <a:r>
              <a:rPr lang="fr-FR" b="1" dirty="0">
                <a:solidFill>
                  <a:srgbClr val="FFFFFF"/>
                </a:solidFill>
              </a:rPr>
              <a:t>Suppressions de postes / « Reconversion » </a:t>
            </a:r>
          </a:p>
          <a:p>
            <a:r>
              <a:rPr lang="fr-FR" b="1" dirty="0">
                <a:solidFill>
                  <a:srgbClr val="FFFFFF"/>
                </a:solidFill>
              </a:rPr>
              <a:t>Orientation contrainte des élèves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6E3C277-BD9F-21CB-201A-2F385BA4E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3177" y="0"/>
            <a:ext cx="1188823" cy="203624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BB4FF57-0BFF-3E31-9675-63F7F4997411}"/>
              </a:ext>
            </a:extLst>
          </p:cNvPr>
          <p:cNvSpPr/>
          <p:nvPr/>
        </p:nvSpPr>
        <p:spPr>
          <a:xfrm>
            <a:off x="786806" y="191816"/>
            <a:ext cx="103815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L’ADÉQUATIONNISME RADICAL : FERMER LES FORMATIONS PRÉTENDUMENT NON-INSÉRANTES  </a:t>
            </a:r>
          </a:p>
        </p:txBody>
      </p:sp>
    </p:spTree>
    <p:extLst>
      <p:ext uri="{BB962C8B-B14F-4D97-AF65-F5344CB8AC3E}">
        <p14:creationId xmlns:p14="http://schemas.microsoft.com/office/powerpoint/2010/main" val="328443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>
            <a:extLst>
              <a:ext uri="{FF2B5EF4-FFF2-40B4-BE49-F238E27FC236}">
                <a16:creationId xmlns:a16="http://schemas.microsoft.com/office/drawing/2014/main" id="{3256708F-64E5-EE21-2A80-FC5382642742}"/>
              </a:ext>
            </a:extLst>
          </p:cNvPr>
          <p:cNvSpPr/>
          <p:nvPr/>
        </p:nvSpPr>
        <p:spPr>
          <a:xfrm>
            <a:off x="4" y="2524464"/>
            <a:ext cx="12191996" cy="120032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AutoShape 2"/>
          <p:cNvSpPr/>
          <p:nvPr/>
        </p:nvSpPr>
        <p:spPr>
          <a:xfrm>
            <a:off x="-10732" y="5480877"/>
            <a:ext cx="12191996" cy="179611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5315" y="1033734"/>
            <a:ext cx="10828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8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Passer de 4 500 à 20 000 le nombre de places en formation de spécialisation en Bac + 1 (MC/FCIL) à la rentrée 2026, afin de faciliter l’insertion professionnelle des lycéens.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65308" y="1680065"/>
            <a:ext cx="10828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5 000 places dans les établissements volontaires</a:t>
            </a:r>
          </a:p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2024: </a:t>
            </a:r>
            <a:r>
              <a:rPr lang="fr-FR" i="1" dirty="0">
                <a:solidFill>
                  <a:srgbClr val="000000"/>
                </a:solidFill>
              </a:rPr>
              <a:t>10 000 places dans les établissements volontaires</a:t>
            </a:r>
          </a:p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2025: </a:t>
            </a:r>
            <a:r>
              <a:rPr lang="fr-FR" i="1" dirty="0">
                <a:solidFill>
                  <a:srgbClr val="000000"/>
                </a:solidFill>
              </a:rPr>
              <a:t>20 000 places dans les établissements volontaires</a:t>
            </a:r>
            <a:endParaRPr lang="fr-FR" i="1" dirty="0"/>
          </a:p>
        </p:txBody>
      </p:sp>
      <p:sp>
        <p:nvSpPr>
          <p:cNvPr id="7" name="Rectangle 6"/>
          <p:cNvSpPr/>
          <p:nvPr/>
        </p:nvSpPr>
        <p:spPr>
          <a:xfrm>
            <a:off x="165316" y="4059169"/>
            <a:ext cx="108282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9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b="1" dirty="0"/>
              <a:t>Créer un « bureau des entreprises »</a:t>
            </a:r>
          </a:p>
          <a:p>
            <a:r>
              <a:rPr lang="fr-FR" dirty="0"/>
              <a:t>Mise en place et suivi des partenariats avec les acteurs du territoire. Organisation des temps de stage et d’alternance. Intégration de la relation école/entreprise dans les parcours de formation des jeunes</a:t>
            </a:r>
          </a:p>
          <a:p>
            <a:r>
              <a:rPr lang="fr-FR" dirty="0"/>
              <a:t>Participation à la préparation des évolutions de l’offre de formation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165312" y="525592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2023: </a:t>
            </a:r>
            <a:r>
              <a:rPr lang="fr-FR" i="1" dirty="0">
                <a:solidFill>
                  <a:srgbClr val="000000"/>
                </a:solidFill>
              </a:rPr>
              <a:t>Application à tous les lycées</a:t>
            </a:r>
            <a:endParaRPr lang="fr-FR" i="1" dirty="0"/>
          </a:p>
        </p:txBody>
      </p:sp>
      <p:sp>
        <p:nvSpPr>
          <p:cNvPr id="10" name="Rectangle 9"/>
          <p:cNvSpPr/>
          <p:nvPr/>
        </p:nvSpPr>
        <p:spPr>
          <a:xfrm>
            <a:off x="165312" y="5886669"/>
            <a:ext cx="108282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Poste spécifique ? Lien avec le DDF ?</a:t>
            </a:r>
          </a:p>
          <a:p>
            <a:r>
              <a:rPr lang="fr-FR" b="1" dirty="0">
                <a:solidFill>
                  <a:schemeClr val="bg1"/>
                </a:solidFill>
              </a:rPr>
              <a:t>Reconversion / Fin de carrière</a:t>
            </a:r>
          </a:p>
          <a:p>
            <a:r>
              <a:rPr lang="fr-FR" b="1" dirty="0">
                <a:solidFill>
                  <a:schemeClr val="bg1"/>
                </a:solidFill>
              </a:rPr>
              <a:t>Hiérarchie intermédiaire Caporalisation</a:t>
            </a:r>
            <a:endParaRPr lang="fr-FR" dirty="0">
              <a:solidFill>
                <a:schemeClr val="bg1"/>
              </a:solidFill>
            </a:endParaRPr>
          </a:p>
          <a:p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2592BB-5BDB-02A3-8FC9-98B6B2FA373B}"/>
              </a:ext>
            </a:extLst>
          </p:cNvPr>
          <p:cNvSpPr/>
          <p:nvPr/>
        </p:nvSpPr>
        <p:spPr>
          <a:xfrm>
            <a:off x="929667" y="333858"/>
            <a:ext cx="103158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L’ADÉQUATIONNISME RADICAL : FERMER LES FORMATIONS PRÉTENDUMENT NON-INSÉRANTES  </a:t>
            </a:r>
          </a:p>
        </p:txBody>
      </p:sp>
      <p:sp>
        <p:nvSpPr>
          <p:cNvPr id="9" name="Rectangle 8"/>
          <p:cNvSpPr/>
          <p:nvPr/>
        </p:nvSpPr>
        <p:spPr>
          <a:xfrm>
            <a:off x="165308" y="2823986"/>
            <a:ext cx="10828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Bac +1 : pas de qualification supplémentaire</a:t>
            </a:r>
          </a:p>
          <a:p>
            <a:r>
              <a:rPr lang="fr-FR" b="1" dirty="0">
                <a:solidFill>
                  <a:schemeClr val="bg1"/>
                </a:solidFill>
              </a:rPr>
              <a:t>Réponse aux besoins immédiats des entreprises</a:t>
            </a:r>
          </a:p>
          <a:p>
            <a:r>
              <a:rPr lang="fr-FR" b="1" dirty="0">
                <a:solidFill>
                  <a:schemeClr val="bg1"/>
                </a:solidFill>
              </a:rPr>
              <a:t>Année prévue essentiellement en PFMP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0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5" grpId="0"/>
      <p:bldP spid="6" grpId="0"/>
      <p:bldP spid="8" grpId="0"/>
      <p:bldP spid="10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03" y="0"/>
            <a:ext cx="1187661" cy="20371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0703" y="1761937"/>
            <a:ext cx="10827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50000"/>
                  </a:schemeClr>
                </a:solidFill>
              </a:rPr>
              <a:t>MESURE 10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:  </a:t>
            </a:r>
            <a:r>
              <a:rPr lang="fr-FR" b="1" dirty="0"/>
              <a:t>pour les professeurs volontaires de </a:t>
            </a:r>
            <a:r>
              <a:rPr lang="fr-FR" b="1" dirty="0">
                <a:hlinkClick r:id="rId4" action="ppaction://hlinksldjump"/>
              </a:rPr>
              <a:t>« </a:t>
            </a:r>
            <a:r>
              <a:rPr lang="fr-FR" b="1" dirty="0">
                <a:solidFill>
                  <a:srgbClr val="0070C0"/>
                </a:solidFill>
                <a:hlinkClick r:id="rId4" action="ppaction://hlinksldjump"/>
              </a:rPr>
              <a:t>nouvelles missions » 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/>
              <a:t>rémunérées</a:t>
            </a:r>
            <a:endParaRPr lang="fr-FR" strike="sngStrike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703" y="2443752"/>
            <a:ext cx="107029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Rentrée scolaire 2023 : </a:t>
            </a:r>
            <a:r>
              <a:rPr lang="fr-FR" i="1" dirty="0">
                <a:solidFill>
                  <a:srgbClr val="000000"/>
                </a:solidFill>
              </a:rPr>
              <a:t>Application pour les professeurs volontaires en lycée professionnel</a:t>
            </a:r>
            <a:endParaRPr lang="fr-FR" i="1" dirty="0"/>
          </a:p>
        </p:txBody>
      </p:sp>
      <p:sp>
        <p:nvSpPr>
          <p:cNvPr id="9" name="Rectangle 8"/>
          <p:cNvSpPr/>
          <p:nvPr/>
        </p:nvSpPr>
        <p:spPr>
          <a:xfrm>
            <a:off x="120703" y="3660805"/>
            <a:ext cx="7490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Effets de l’augmentation de la </a:t>
            </a:r>
            <a:r>
              <a:rPr lang="fr-FR" b="1" dirty="0">
                <a:solidFill>
                  <a:srgbClr val="0070C0"/>
                </a:solidFill>
                <a:hlinkClick r:id="rId5" action="ppaction://hlinksldjump"/>
              </a:rPr>
              <a:t>rémunération</a:t>
            </a:r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 nette mensuelle</a:t>
            </a:r>
          </a:p>
        </p:txBody>
      </p:sp>
      <p:sp>
        <p:nvSpPr>
          <p:cNvPr id="10" name="AutoShape 2"/>
          <p:cNvSpPr/>
          <p:nvPr/>
        </p:nvSpPr>
        <p:spPr>
          <a:xfrm>
            <a:off x="4" y="4820887"/>
            <a:ext cx="12191996" cy="204960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5"/>
              <a:gd name="f7" fmla="val 1"/>
              <a:gd name="f8" fmla="+- 0 0 -360"/>
              <a:gd name="f9" fmla="*/ f3 1 5"/>
              <a:gd name="f10" fmla="*/ f4 1 5"/>
              <a:gd name="f11" fmla="val f5"/>
              <a:gd name="f12" fmla="val f6"/>
              <a:gd name="f13" fmla="*/ f8 f0 1"/>
              <a:gd name="f14" fmla="+- f12 0 f11"/>
              <a:gd name="f15" fmla="*/ f13 1 f2"/>
              <a:gd name="f16" fmla="*/ f14 1 5"/>
              <a:gd name="f17" fmla="*/ f14 1 10"/>
              <a:gd name="f18" fmla="*/ f14 1 2"/>
              <a:gd name="f19" fmla="+- f15 0 f1"/>
              <a:gd name="f20" fmla="+- f11 f18 0"/>
              <a:gd name="f21" fmla="*/ f17 1 f16"/>
              <a:gd name="f22" fmla="*/ f11 1 f16"/>
              <a:gd name="f23" fmla="*/ f12 1 f16"/>
              <a:gd name="f24" fmla="*/ f16 1 f16"/>
              <a:gd name="f25" fmla="*/ f20 1 f16"/>
              <a:gd name="f26" fmla="*/ f22 f9 1"/>
              <a:gd name="f27" fmla="*/ f23 f9 1"/>
              <a:gd name="f28" fmla="*/ f23 f10 1"/>
              <a:gd name="f29" fmla="*/ f24 f10 1"/>
              <a:gd name="f30" fmla="*/ f21 f10 1"/>
              <a:gd name="f31" fmla="*/ f25 f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9">
                <a:pos x="f31" y="f30"/>
              </a:cxn>
            </a:cxnLst>
            <a:rect l="f26" t="f29" r="f27" b="f28"/>
            <a:pathLst>
              <a:path w="5" h="5">
                <a:moveTo>
                  <a:pt x="f5" y="f7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close/>
              </a:path>
            </a:pathLst>
          </a:custGeom>
          <a:solidFill>
            <a:srgbClr val="C00000"/>
          </a:solidFill>
          <a:ln cap="flat">
            <a:noFill/>
            <a:prstDash val="solid"/>
          </a:ln>
        </p:spPr>
        <p:txBody>
          <a:bodyPr vert="horz" wrap="square" lIns="36576" tIns="36576" rIns="36576" bIns="36576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E3F80B-8DC4-4F99-951C-867A4B671D90}"/>
              </a:ext>
            </a:extLst>
          </p:cNvPr>
          <p:cNvSpPr/>
          <p:nvPr/>
        </p:nvSpPr>
        <p:spPr>
          <a:xfrm>
            <a:off x="2795423" y="236166"/>
            <a:ext cx="6548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/>
              <a:t>LE PACTE SPÉCIAL PLP : UN MOYEN POUR CASSER LE STATUT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TRAVAILLER PLUS POUR PERDRE MOINS !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0646" y="5330577"/>
            <a:ext cx="103179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Explosion du temps de travail et des ORS</a:t>
            </a:r>
          </a:p>
          <a:p>
            <a:r>
              <a:rPr lang="fr-FR" b="1" dirty="0">
                <a:solidFill>
                  <a:schemeClr val="bg1"/>
                </a:solidFill>
              </a:rPr>
              <a:t>Concurrence entre collègues</a:t>
            </a:r>
          </a:p>
          <a:p>
            <a:r>
              <a:rPr lang="fr-FR" b="1" dirty="0">
                <a:solidFill>
                  <a:schemeClr val="bg1"/>
                </a:solidFill>
              </a:rPr>
              <a:t>Augmentation des inégalités Femmes/Hommes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40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1781</Words>
  <Application>Microsoft Office PowerPoint</Application>
  <PresentationFormat>Grand écran</PresentationFormat>
  <Paragraphs>160</Paragraphs>
  <Slides>14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Baskerville Old Face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g5070</dc:creator>
  <cp:lastModifiedBy>bibi94 TIBIBI</cp:lastModifiedBy>
  <cp:revision>105</cp:revision>
  <dcterms:created xsi:type="dcterms:W3CDTF">2023-05-04T20:59:17Z</dcterms:created>
  <dcterms:modified xsi:type="dcterms:W3CDTF">2023-05-09T10:23:30Z</dcterms:modified>
</cp:coreProperties>
</file>