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66" r:id="rId2"/>
    <p:sldId id="277" r:id="rId3"/>
    <p:sldId id="278" r:id="rId4"/>
    <p:sldId id="279" r:id="rId5"/>
    <p:sldId id="281" r:id="rId6"/>
    <p:sldId id="294" r:id="rId7"/>
    <p:sldId id="295" r:id="rId8"/>
    <p:sldId id="296" r:id="rId9"/>
    <p:sldId id="301" r:id="rId10"/>
    <p:sldId id="290" r:id="rId11"/>
    <p:sldId id="289" r:id="rId12"/>
    <p:sldId id="292" r:id="rId13"/>
    <p:sldId id="293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3B1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81557" autoAdjust="0"/>
  </p:normalViewPr>
  <p:slideViewPr>
    <p:cSldViewPr snapToGrid="0">
      <p:cViewPr varScale="1">
        <p:scale>
          <a:sx n="91" d="100"/>
          <a:sy n="91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9E52-71FE-4156-951D-C0CF9B8D40FD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2EBDC-EC86-41C6-975F-C5069AAAA2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73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137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grands moyens sont mis en œuvre, contrôle très important.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</a:rPr>
              <a:t>Nomination d’un correspondant académique (parmi les IEN ou du Service Académique de la Formation Professionnelle Initiale et Continue, SAFPIC/DRAFPIC) + au niveau ministériel à la DGESCO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284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Lien école-entreprise renforcé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423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4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338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93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Mentorat</a:t>
            </a:r>
            <a:r>
              <a:rPr lang="fr-FR" dirty="0"/>
              <a:t>, progressivement (100% pour RS 2025)</a:t>
            </a:r>
          </a:p>
          <a:p>
            <a:r>
              <a:rPr lang="fr-FR" b="1" dirty="0"/>
              <a:t>Tous droits ouverts </a:t>
            </a:r>
            <a:r>
              <a:rPr lang="fr-FR" dirty="0"/>
              <a:t>: soit intègrent une autre structure, soit retourne au lycée. Objectif = déscolariser ces élèves. Quid du travail et de l’expertise des CPE ? GPDS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>
                <a:effectLst/>
                <a:latin typeface="Liberation Sans, sans-serif"/>
              </a:rPr>
              <a:t>Ambition emploi </a:t>
            </a:r>
            <a:r>
              <a:rPr lang="fr-FR" sz="1800" dirty="0">
                <a:effectLst/>
                <a:latin typeface="Liberation Sans, sans-serif"/>
              </a:rPr>
              <a:t>: conservation statut lycéen, stages, aide à la recherche d’emploi, immersion en classe de </a:t>
            </a:r>
            <a:r>
              <a:rPr lang="fr-FR" sz="1800" dirty="0" err="1">
                <a:effectLst/>
                <a:latin typeface="Liberation Sans, sans-serif"/>
              </a:rPr>
              <a:t>term</a:t>
            </a:r>
            <a:r>
              <a:rPr lang="fr-FR" sz="1800" dirty="0">
                <a:effectLst/>
                <a:latin typeface="Liberation Sans, sans-serif"/>
              </a:rPr>
              <a:t> (?)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43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800" dirty="0">
              <a:effectLst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143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bcp d’élèves, l’année de terminale sera finie en mars. Quid du contenu des cours pour les autres ? Vision utilitariste des enseignements des matières générales</a:t>
            </a:r>
          </a:p>
          <a:p>
            <a:r>
              <a:rPr lang="fr-FR" dirty="0"/>
              <a:t>Élèves </a:t>
            </a:r>
            <a:r>
              <a:rPr lang="fr-FR" dirty="0" err="1"/>
              <a:t>décrocheur⋅ses</a:t>
            </a:r>
            <a:r>
              <a:rPr lang="fr-FR" dirty="0"/>
              <a:t> </a:t>
            </a:r>
            <a:r>
              <a:rPr lang="fr-FR" dirty="0" err="1"/>
              <a:t>éloigné⋅es</a:t>
            </a:r>
            <a:r>
              <a:rPr lang="fr-FR" dirty="0"/>
              <a:t> du lycée</a:t>
            </a:r>
          </a:p>
          <a:p>
            <a:r>
              <a:rPr lang="fr-FR" dirty="0"/>
              <a:t>On fait goûter à la </a:t>
            </a:r>
            <a:r>
              <a:rPr lang="fr-FR" b="1" dirty="0"/>
              <a:t>rémunération</a:t>
            </a:r>
            <a:r>
              <a:rPr lang="fr-FR" dirty="0"/>
              <a:t>, façon d’éloigner les élèves de l’école</a:t>
            </a:r>
          </a:p>
          <a:p>
            <a:r>
              <a:rPr lang="fr-FR" b="1" dirty="0"/>
              <a:t>Moins de choix : </a:t>
            </a:r>
            <a:r>
              <a:rPr lang="fr-FR" b="0" dirty="0"/>
              <a:t>on ne s’intéresse pas réellement </a:t>
            </a:r>
            <a:r>
              <a:rPr lang="fr-FR" b="0"/>
              <a:t>aux projets </a:t>
            </a:r>
            <a:r>
              <a:rPr lang="fr-FR" b="0" dirty="0"/>
              <a:t>des élèves, risque d’augmenter le décrochage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4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Plan social particulièrement en tertiaire</a:t>
            </a:r>
            <a:endParaRPr lang="fr-FR" b="0" dirty="0"/>
          </a:p>
          <a:p>
            <a:r>
              <a:rPr lang="fr-FR" b="1" dirty="0"/>
              <a:t>Professeurs associés :</a:t>
            </a:r>
            <a:r>
              <a:rPr lang="fr-FR" b="0" dirty="0"/>
              <a:t> venus de l’entreprise, dogme de l’entreprise meilleure formatrice</a:t>
            </a:r>
          </a:p>
          <a:p>
            <a:r>
              <a:rPr lang="fr-FR" b="1" dirty="0" err="1"/>
              <a:t>ProFan</a:t>
            </a:r>
            <a:r>
              <a:rPr lang="fr-FR" b="0" dirty="0"/>
              <a:t> : expérimentation lancée en 2016. Pédagogie coopérative et collaborative, plateforme numérique. Découverte que le travail en petits groupes donne de bons résultats !</a:t>
            </a:r>
          </a:p>
          <a:p>
            <a:r>
              <a:rPr lang="fr-FR" b="1" dirty="0"/>
              <a:t>Annualisation</a:t>
            </a:r>
            <a:r>
              <a:rPr lang="fr-FR" b="0" dirty="0"/>
              <a:t> : missions du Pacte (surtout BDE), dérégulation de l’année de terminale</a:t>
            </a:r>
          </a:p>
          <a:p>
            <a:r>
              <a:rPr lang="fr-FR" b="1" dirty="0"/>
              <a:t>Formation des </a:t>
            </a:r>
            <a:r>
              <a:rPr lang="fr-FR" b="0" dirty="0"/>
              <a:t>profs d’EP dans les Campus des métiers  ou en entreprise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426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Distribuer</a:t>
            </a:r>
            <a:r>
              <a:rPr lang="fr-FR" baseline="0" dirty="0"/>
              <a:t> le 4 pages Pacte PLP qui détaille les missions.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489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296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773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3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18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17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5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64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38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1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99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3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32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05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90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D1E2-D2FC-4A7D-81CA-11CAB9D0DB79}" type="datetimeFigureOut">
              <a:rPr lang="fr-FR" smtClean="0"/>
              <a:t>31/08/2023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48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/>
          <p:nvPr/>
        </p:nvSpPr>
        <p:spPr>
          <a:xfrm>
            <a:off x="4" y="5166804"/>
            <a:ext cx="12191996" cy="16911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415681" y="1483992"/>
            <a:ext cx="9360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C00000"/>
                </a:solidFill>
              </a:rPr>
              <a:t>LE LYCÉE PROFESSIONNEL AU SERVICE DU MONDE ÉCONOMIQUE ET DES ENTREPRISES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568125" y="125938"/>
            <a:ext cx="90557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srgbClr val="C00000"/>
                </a:solidFill>
              </a:rPr>
              <a:t>LA RÉFORME MACRON </a:t>
            </a:r>
          </a:p>
          <a:p>
            <a:pPr algn="ctr"/>
            <a:r>
              <a:rPr lang="fr-FR" sz="2800" b="1" dirty="0">
                <a:solidFill>
                  <a:srgbClr val="C00000"/>
                </a:solidFill>
              </a:rPr>
              <a:t>UN PROJET LIBÉRAL DE DÉMANTÈLEMENT DE LA VOIE PRO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568121" y="2452652"/>
            <a:ext cx="4592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1 – CONCRÈTEMENT, POUR LES ÉLÈVES…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568121" y="2936681"/>
            <a:ext cx="6565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/>
              <a:t>2</a:t>
            </a:r>
            <a:r>
              <a:rPr lang="fr-FR" sz="2000" dirty="0"/>
              <a:t> </a:t>
            </a:r>
            <a:r>
              <a:rPr lang="fr-FR" sz="2000" b="1" dirty="0"/>
              <a:t>– CONCRÈTEMENT, POUR LES PERSONNELS</a:t>
            </a:r>
            <a:endParaRPr lang="fr-FR" sz="2000" dirty="0"/>
          </a:p>
          <a:p>
            <a:endParaRPr lang="fr-FR" sz="2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568121" y="3413071"/>
            <a:ext cx="70519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3 – LE PACTE SPÉCIAL PLP : UN MOYEN POUR CASSER LE STATUT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10111">
            <a:off x="1575062" y="5660952"/>
            <a:ext cx="983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MENER LA LUTTE POUR DÉFENDRE LES LYCÉES PROFESSIONNELS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F73B39-3E3A-FA5E-ECED-262BE34D206A}"/>
              </a:ext>
            </a:extLst>
          </p:cNvPr>
          <p:cNvSpPr/>
          <p:nvPr/>
        </p:nvSpPr>
        <p:spPr>
          <a:xfrm>
            <a:off x="1568121" y="4259937"/>
            <a:ext cx="4320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5 – LE BUREAU DES ENTREPRISES (BDE)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BF6B1-E9E6-2930-733A-D07538D71470}"/>
              </a:ext>
            </a:extLst>
          </p:cNvPr>
          <p:cNvSpPr/>
          <p:nvPr/>
        </p:nvSpPr>
        <p:spPr>
          <a:xfrm>
            <a:off x="1568121" y="3868957"/>
            <a:ext cx="49273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4 – ALERTE SUR LA CARTE DES FORMATIONS </a:t>
            </a:r>
          </a:p>
        </p:txBody>
      </p:sp>
      <p:pic>
        <p:nvPicPr>
          <p:cNvPr id="15" name="Image 1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C8A5AB1-9CD0-4084-199A-5B17FD368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986" y="0"/>
            <a:ext cx="1090663" cy="1881553"/>
          </a:xfrm>
          <a:prstGeom prst="rect">
            <a:avLst/>
          </a:prstGeom>
        </p:spPr>
      </p:pic>
      <p:pic>
        <p:nvPicPr>
          <p:cNvPr id="3074" name="Picture 2" descr="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317" y="2659604"/>
            <a:ext cx="3306085" cy="178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39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3" grpId="1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Le Bureau des entreprises (BDE)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713410"/>
            <a:ext cx="12191996" cy="114458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78A0829-691F-A62E-C4AD-E673D16EB102}"/>
              </a:ext>
            </a:extLst>
          </p:cNvPr>
          <p:cNvSpPr txBox="1"/>
          <p:nvPr/>
        </p:nvSpPr>
        <p:spPr>
          <a:xfrm>
            <a:off x="267798" y="1311236"/>
            <a:ext cx="1016518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Création d’une adresse fonctionnelle, bureau spécifique, mise en avant sur le site internet du lycée-entreprise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Un dans chaque LP (2100), pour la rentrée 2023, financement par seulement </a:t>
            </a:r>
            <a:br>
              <a:rPr lang="fr-FR" sz="2400" dirty="0"/>
            </a:br>
            <a:r>
              <a:rPr lang="fr-FR" sz="2400" dirty="0"/>
              <a:t> 410 ETP de la « filière administrative dédiés à la voie pro » et/ou profs déchargés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Pour le reste : mutualisation entre petits établissements ou avec CFA, Pacte PLP, ponction sur le fonds académique de mutualisation de la formation continue des adultes (FAM) auquel les GRETA cotisent (GIP FCIP)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C220C7C2-2A4D-8D03-B49B-049FABF3A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0721" y="0"/>
            <a:ext cx="1091279" cy="188382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90D5C73-2D47-E96B-6576-2041A2AAD27A}"/>
              </a:ext>
            </a:extLst>
          </p:cNvPr>
          <p:cNvSpPr/>
          <p:nvPr/>
        </p:nvSpPr>
        <p:spPr>
          <a:xfrm rot="21444220">
            <a:off x="2722135" y="6145087"/>
            <a:ext cx="7963721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2400" b="1" kern="1400" dirty="0">
                <a:solidFill>
                  <a:srgbClr val="FFFFFF"/>
                </a:solidFill>
              </a:rPr>
              <a:t>UN RECRUTEMENT ET UN FINANCEMENT CONTESTABLES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rgbClr val="FFFFFF"/>
                </a:solidFill>
              </a:rPr>
              <a:t> </a:t>
            </a:r>
            <a:endParaRPr lang="fr-FR" sz="2400" b="1" kern="1400" dirty="0">
              <a:ln>
                <a:noFill/>
              </a:ln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683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Le Bureau des entreprises (BDE) - Missions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584153"/>
            <a:ext cx="12191996" cy="13053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686C28-DE7F-6571-95F2-D6329B854761}"/>
              </a:ext>
            </a:extLst>
          </p:cNvPr>
          <p:cNvSpPr txBox="1"/>
          <p:nvPr/>
        </p:nvSpPr>
        <p:spPr>
          <a:xfrm>
            <a:off x="563525" y="1868083"/>
            <a:ext cx="1147969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préparation et suivi des stages (PFMP)</a:t>
            </a:r>
          </a:p>
          <a:p>
            <a:pPr marL="342900" indent="-34290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collecte taxe professionnelle et relation avec les entreprises</a:t>
            </a:r>
          </a:p>
          <a:p>
            <a:pPr marL="342900" indent="-34290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appui à l’équipe pédago pour la recherche de lieux de stage</a:t>
            </a:r>
          </a:p>
          <a:p>
            <a:pPr marL="342900" indent="-34290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mobilité européenne (Erasmus +)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AC744E2-71EF-8DD2-1998-6EF910E46FBC}"/>
              </a:ext>
            </a:extLst>
          </p:cNvPr>
          <p:cNvSpPr txBox="1"/>
          <p:nvPr/>
        </p:nvSpPr>
        <p:spPr>
          <a:xfrm>
            <a:off x="563525" y="1286540"/>
            <a:ext cx="921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  <a:spcAft>
                <a:spcPts val="1800"/>
              </a:spcAft>
            </a:pPr>
            <a:r>
              <a:rPr lang="fr-FR" sz="2400" b="1" dirty="0">
                <a:effectLst/>
              </a:rPr>
              <a:t>Missions qui se confondent avec celles des DDF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0B00A82-0050-6B8C-8D23-B7618F80CEB5}"/>
              </a:ext>
            </a:extLst>
          </p:cNvPr>
          <p:cNvSpPr txBox="1"/>
          <p:nvPr/>
        </p:nvSpPr>
        <p:spPr>
          <a:xfrm>
            <a:off x="563525" y="4024883"/>
            <a:ext cx="665598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fr-FR" sz="2400" b="1" dirty="0"/>
              <a:t>Nouvelles missions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56AA4FA-0D68-05FD-449A-D74FB9225392}"/>
              </a:ext>
            </a:extLst>
          </p:cNvPr>
          <p:cNvSpPr txBox="1"/>
          <p:nvPr/>
        </p:nvSpPr>
        <p:spPr>
          <a:xfrm>
            <a:off x="563525" y="4509631"/>
            <a:ext cx="1131956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établissement de la carte des formations avec sous-préfecture, Région</a:t>
            </a:r>
          </a:p>
          <a:p>
            <a:pPr marL="285750" indent="-285750" rtl="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</a:rPr>
              <a:t>lien avec France Travail pour l’insertion pro (</a:t>
            </a:r>
            <a:r>
              <a:rPr lang="fr-FR" sz="2400" dirty="0" err="1">
                <a:effectLst/>
              </a:rPr>
              <a:t>AvenirPro</a:t>
            </a:r>
            <a:r>
              <a:rPr lang="fr-FR" sz="2400" dirty="0">
                <a:effectLst/>
              </a:rPr>
              <a:t>)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11DBCF9E-4E1F-8382-B538-E72D88A6F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2959" y="15509"/>
            <a:ext cx="1091279" cy="18838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10111">
            <a:off x="3120083" y="5706177"/>
            <a:ext cx="9838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REMPLACER DES EMPLOIS PAR </a:t>
            </a:r>
          </a:p>
          <a:p>
            <a:r>
              <a:rPr lang="fr-FR" sz="2400" b="1" dirty="0">
                <a:solidFill>
                  <a:schemeClr val="bg1"/>
                </a:solidFill>
              </a:rPr>
              <a:t>DES CONTRATS DE MISSIONS SOUS-PAYÉS !</a:t>
            </a:r>
          </a:p>
        </p:txBody>
      </p:sp>
    </p:spTree>
    <p:extLst>
      <p:ext uri="{BB962C8B-B14F-4D97-AF65-F5344CB8AC3E}">
        <p14:creationId xmlns:p14="http://schemas.microsoft.com/office/powerpoint/2010/main" val="178802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Alerte sur la carte des formations !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749159"/>
            <a:ext cx="12191996" cy="1108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3A743E3-30A8-26F7-E297-6C8C8BDD1B1B}"/>
              </a:ext>
            </a:extLst>
          </p:cNvPr>
          <p:cNvSpPr txBox="1"/>
          <p:nvPr/>
        </p:nvSpPr>
        <p:spPr>
          <a:xfrm>
            <a:off x="478004" y="1684348"/>
            <a:ext cx="104358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 gouvernement annonce la « fermeture de 100% des formations menant insuffisamment à l’emploi ou à la poursuite d’études à la rentrée 2026 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 Les filières tertiaires (très féminisées) sont particulièrement menacées, avec l’annonce brutale d’un plan de reconversion.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E9988F3-BE49-6C71-CAAC-64396ACAA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3604" y="0"/>
            <a:ext cx="1091279" cy="18838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1419672">
            <a:off x="2441821" y="6051971"/>
            <a:ext cx="7623690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chemeClr val="bg1"/>
                </a:solidFill>
              </a:rPr>
              <a:t>UN PLAN SOCIAL PARTICULIEREMENT DANS LE TERTIAIRE !</a:t>
            </a:r>
          </a:p>
        </p:txBody>
      </p:sp>
    </p:spTree>
    <p:extLst>
      <p:ext uri="{BB962C8B-B14F-4D97-AF65-F5344CB8AC3E}">
        <p14:creationId xmlns:p14="http://schemas.microsoft.com/office/powerpoint/2010/main" val="38614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44105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Alerte sur la carte des formations !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749159"/>
            <a:ext cx="12191996" cy="1108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3A743E3-30A8-26F7-E297-6C8C8BDD1B1B}"/>
              </a:ext>
            </a:extLst>
          </p:cNvPr>
          <p:cNvSpPr txBox="1"/>
          <p:nvPr/>
        </p:nvSpPr>
        <p:spPr>
          <a:xfrm>
            <a:off x="662303" y="1321062"/>
            <a:ext cx="101470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Ouverture de formations vers des métiers identifiés comme « d’avenir » ou « en tension », comme les services à la personne (création d’un CAP « grand âge »), peinent à recruter en raison des conditions de travail et de salaires indécentes.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Dans les faits, ne pas tenir compte des envies des élèves et piloter uniquement avec les taux d’insertions dans l’emploi, c’est produire plus d’orientation subie pour les élèves 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Développement des Certificats de Spécialisation (ex MC) de 4500 à 20 000 places. Bac +1 non qualifiant!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E9988F3-BE49-6C71-CAAC-64396ACAA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576" y="0"/>
            <a:ext cx="1091279" cy="18838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1370051">
            <a:off x="4119699" y="6151564"/>
            <a:ext cx="3952621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chemeClr val="bg1"/>
                </a:solidFill>
              </a:rPr>
              <a:t>ADÉQUATIONNISME RADICAL</a:t>
            </a:r>
          </a:p>
        </p:txBody>
      </p:sp>
    </p:spTree>
    <p:extLst>
      <p:ext uri="{BB962C8B-B14F-4D97-AF65-F5344CB8AC3E}">
        <p14:creationId xmlns:p14="http://schemas.microsoft.com/office/powerpoint/2010/main" val="210573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/>
          <p:nvPr/>
        </p:nvSpPr>
        <p:spPr>
          <a:xfrm>
            <a:off x="4" y="4737834"/>
            <a:ext cx="12191996" cy="21201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3147053" y="336220"/>
            <a:ext cx="5897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CONSÉQUENCES DU PROJET MACRON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74D3C0-497A-423B-A0FD-95054A56526F}"/>
              </a:ext>
            </a:extLst>
          </p:cNvPr>
          <p:cNvSpPr/>
          <p:nvPr/>
        </p:nvSpPr>
        <p:spPr>
          <a:xfrm>
            <a:off x="1066800" y="1080096"/>
            <a:ext cx="94839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FORMATIONS FERMÉES ; PLAN DE RECONVERSIONS FORCEES </a:t>
            </a:r>
          </a:p>
          <a:p>
            <a:endParaRPr lang="fr-FR" b="1" dirty="0"/>
          </a:p>
          <a:p>
            <a:r>
              <a:rPr lang="fr-FR" b="1" dirty="0"/>
              <a:t>PERTES DE POSTES PRÉVUES ET ATTAQUE SUR LE STATUT AVEC ANNUALISATION DES SERVICES ET </a:t>
            </a:r>
          </a:p>
          <a:p>
            <a:r>
              <a:rPr lang="fr-FR" b="1" dirty="0"/>
              <a:t>REMISE EN CAUSE DES ORS</a:t>
            </a:r>
          </a:p>
          <a:p>
            <a:endParaRPr lang="fr-FR" b="1" dirty="0"/>
          </a:p>
          <a:p>
            <a:r>
              <a:rPr lang="fr-FR" b="1" dirty="0"/>
              <a:t>RÉDUCTION DU TEMPS DE FORMATION GÉNÉRALE ET PROFESSIONNELLE</a:t>
            </a:r>
          </a:p>
          <a:p>
            <a:endParaRPr lang="fr-FR" b="1" dirty="0"/>
          </a:p>
          <a:p>
            <a:r>
              <a:rPr lang="fr-FR" b="1" dirty="0"/>
              <a:t>RAPPROCHEMENT DU STATUT DE L’ÉLÈVE AVEC CELUI DE « SALARIÉ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fr-FR" b="1" dirty="0"/>
              <a:t>E » LOW-COST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DÉVELOPPEMENT DU MIXAGE DES PUBLICS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CE876B-0A92-4827-AA94-945015F39158}"/>
              </a:ext>
            </a:extLst>
          </p:cNvPr>
          <p:cNvSpPr/>
          <p:nvPr/>
        </p:nvSpPr>
        <p:spPr>
          <a:xfrm>
            <a:off x="1066800" y="3560160"/>
            <a:ext cx="11355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REMISE EN CAUSE DES DIPLÔMES NATIONAUX </a:t>
            </a:r>
            <a:endParaRPr lang="fr-FR" b="1" dirty="0">
              <a:latin typeface="+mj-lt"/>
            </a:endParaRP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6490A9C1-2700-FF2C-48A3-8C5A4A8B0628}"/>
              </a:ext>
            </a:extLst>
          </p:cNvPr>
          <p:cNvSpPr/>
          <p:nvPr/>
        </p:nvSpPr>
        <p:spPr>
          <a:xfrm>
            <a:off x="426128" y="1101804"/>
            <a:ext cx="509075" cy="31790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E9A57DF-9182-7440-ED2D-8AAC320F2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8" y="1647077"/>
            <a:ext cx="524301" cy="35359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EE44010-A735-975E-CF9A-C4703FB9B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8" y="2455419"/>
            <a:ext cx="524301" cy="35359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8230DFC-1F34-B62D-66BF-DB4537783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8" y="2979190"/>
            <a:ext cx="524301" cy="3535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67C74FB-BDE6-E52D-D4CF-B9D52AEF3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8" y="4134936"/>
            <a:ext cx="524301" cy="35359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8BB50E2-600E-5B87-4958-6FA9727EB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8" y="3532038"/>
            <a:ext cx="524301" cy="35359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88F0BA9-90CE-D4DF-629D-C57F98C570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112838"/>
            <a:ext cx="1091279" cy="188382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10111">
            <a:off x="1575062" y="5660952"/>
            <a:ext cx="983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MENER LA LUTTE POUR DÉFENDRE LES LYCÉES PROFESSIONNELS</a:t>
            </a:r>
          </a:p>
        </p:txBody>
      </p:sp>
      <p:pic>
        <p:nvPicPr>
          <p:cNvPr id="4098" name="Picture 2" descr="FormesDesLuttes-web-Loubbok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496" y="2484522"/>
            <a:ext cx="1292225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099" name="Picture 3" descr="po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47" y="5210175"/>
            <a:ext cx="1182688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2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Concrètement, pour les élèves…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749159"/>
            <a:ext cx="12191996" cy="1108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21B6CC-CDF7-F5E2-0A94-8BA52A09431C}"/>
              </a:ext>
            </a:extLst>
          </p:cNvPr>
          <p:cNvSpPr txBox="1"/>
          <p:nvPr/>
        </p:nvSpPr>
        <p:spPr>
          <a:xfrm>
            <a:off x="478004" y="2222660"/>
            <a:ext cx="11527098" cy="503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900" b="1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«</a:t>
            </a:r>
            <a:r>
              <a:rPr lang="fr-FR" sz="2800" dirty="0"/>
              <a:t> </a:t>
            </a:r>
            <a:r>
              <a:rPr lang="fr-FR" sz="2800" b="1" dirty="0"/>
              <a:t>Mentorat</a:t>
            </a:r>
            <a:r>
              <a:rPr lang="fr-FR" sz="2800" dirty="0"/>
              <a:t> </a:t>
            </a:r>
            <a:r>
              <a:rPr lang="fr-FR" sz="2800" b="1" dirty="0"/>
              <a:t>»</a:t>
            </a:r>
            <a:r>
              <a:rPr lang="fr-FR" sz="2800" dirty="0"/>
              <a:t> mis en place avec « des partenariats avec les principales associations dédiées à l’accompagnement des jeunes ». Organisation d’une sortie précoce du système scolaire.</a:t>
            </a: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fr-FR" sz="2800" b="1" dirty="0"/>
              <a:t>« </a:t>
            </a:r>
            <a:r>
              <a:rPr lang="fr-FR" sz="2800" b="1" dirty="0" err="1"/>
              <a:t>AvenirPro</a:t>
            </a:r>
            <a:r>
              <a:rPr lang="fr-FR" sz="2800" b="1" dirty="0"/>
              <a:t> »</a:t>
            </a:r>
            <a:r>
              <a:rPr lang="fr-FR" sz="2800" dirty="0"/>
              <a:t> : élèves suivis par « France Travail » (ex Pole Emploi) pour la préparation à l’insertion professionnelle</a:t>
            </a:r>
          </a:p>
          <a:p>
            <a:pPr marL="457200" lvl="0" indent="-457200" defTabSz="914400">
              <a:buFont typeface="Arial" panose="020B0604020202020204" pitchFamily="34" charset="0"/>
              <a:buChar char="•"/>
              <a:defRPr/>
            </a:pPr>
            <a:r>
              <a:rPr lang="fr-FR" sz="2800" b="1" dirty="0"/>
              <a:t>« Ambition emploi » </a:t>
            </a:r>
            <a:r>
              <a:rPr lang="fr-FR" sz="2800" dirty="0"/>
              <a:t>: conservation statut lycéen, stages, aide à la recherche d’emploi, immersion en classe de </a:t>
            </a:r>
            <a:r>
              <a:rPr lang="fr-FR" sz="2800" dirty="0" err="1"/>
              <a:t>term</a:t>
            </a:r>
            <a:r>
              <a:rPr lang="fr-FR" sz="2800" dirty="0"/>
              <a:t> (?)</a:t>
            </a:r>
          </a:p>
          <a:p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3A743E3-30A8-26F7-E297-6C8C8BDD1B1B}"/>
              </a:ext>
            </a:extLst>
          </p:cNvPr>
          <p:cNvSpPr txBox="1"/>
          <p:nvPr/>
        </p:nvSpPr>
        <p:spPr>
          <a:xfrm>
            <a:off x="478005" y="1342814"/>
            <a:ext cx="1026629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dirty="0"/>
              <a:t>PFMP : Gratification</a:t>
            </a:r>
            <a:r>
              <a:rPr lang="fr-FR" sz="2800" dirty="0"/>
              <a:t> de 1,4€/h en 2</a:t>
            </a:r>
            <a:r>
              <a:rPr lang="fr-FR" sz="2800" baseline="30000" dirty="0"/>
              <a:t>nde</a:t>
            </a:r>
            <a:r>
              <a:rPr lang="fr-FR" sz="2800" dirty="0"/>
              <a:t> Bac Pro et 1</a:t>
            </a:r>
            <a:r>
              <a:rPr lang="fr-FR" sz="2800" baseline="30000" dirty="0"/>
              <a:t>ère</a:t>
            </a:r>
            <a:r>
              <a:rPr lang="fr-FR" sz="2800" dirty="0"/>
              <a:t> année de CAP, 2,1€/h en 1</a:t>
            </a:r>
            <a:r>
              <a:rPr lang="fr-FR" sz="2800" baseline="30000" dirty="0"/>
              <a:t>ère</a:t>
            </a:r>
            <a:r>
              <a:rPr lang="fr-FR" sz="2800" dirty="0"/>
              <a:t> bac pro et 2</a:t>
            </a:r>
            <a:r>
              <a:rPr lang="fr-FR" sz="2800" baseline="30000" dirty="0"/>
              <a:t>e</a:t>
            </a:r>
            <a:r>
              <a:rPr lang="fr-FR" sz="2800" dirty="0"/>
              <a:t> année de CAP, 2,8€/h en </a:t>
            </a:r>
            <a:r>
              <a:rPr lang="fr-FR" sz="2800" dirty="0" err="1"/>
              <a:t>term</a:t>
            </a:r>
            <a:r>
              <a:rPr lang="fr-FR" sz="2800" dirty="0"/>
              <a:t> bac pro</a:t>
            </a:r>
          </a:p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E9988F3-BE49-6C71-CAAC-64396ACAA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576" y="0"/>
            <a:ext cx="1091279" cy="18838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1449928">
            <a:off x="2738728" y="6045613"/>
            <a:ext cx="8110823" cy="861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fr-FR" sz="2800" b="1" kern="1400" dirty="0">
                <a:solidFill>
                  <a:schemeClr val="bg1"/>
                </a:solidFill>
              </a:rPr>
              <a:t>EXIGEONS PLUS  D’ÉCOLE,  MOINS D’ENTREPRISE !</a:t>
            </a:r>
            <a:endParaRPr lang="fr-FR" sz="2800" kern="1400" dirty="0">
              <a:solidFill>
                <a:schemeClr val="bg1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fr-FR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4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Concrètement, pour les élèves…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648448"/>
            <a:ext cx="12191996" cy="120955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55D1083-D041-7918-8372-4FA74BB43E10}"/>
              </a:ext>
            </a:extLst>
          </p:cNvPr>
          <p:cNvSpPr txBox="1"/>
          <p:nvPr/>
        </p:nvSpPr>
        <p:spPr>
          <a:xfrm>
            <a:off x="679700" y="2233164"/>
            <a:ext cx="115122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/>
              <a:t>Epreuves anticipées et réduction de l’année de terminale [rentrée 2024]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/>
              <a:t>Parcours de consolidation</a:t>
            </a:r>
            <a:r>
              <a:rPr lang="fr-FR" sz="2800" dirty="0"/>
              <a:t> en STS, suite à un « pré-conseil de classe » (mais gratification de 600€ au lieu de 1200€)  ou </a:t>
            </a:r>
            <a:r>
              <a:rPr lang="fr-FR" sz="2800" b="1" dirty="0"/>
              <a:t>doublement des PFMP </a:t>
            </a:r>
            <a:r>
              <a:rPr lang="fr-FR" sz="2800" dirty="0"/>
              <a:t>en terminale.  </a:t>
            </a:r>
            <a:endParaRPr lang="fr-FR" sz="1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/>
              <a:t>Groupes à effectifs réduits </a:t>
            </a:r>
            <a:r>
              <a:rPr lang="fr-FR" sz="2800" dirty="0"/>
              <a:t>en français et mathématiques (heures dans EDT des élèves et des profs, pas d’heures en +), </a:t>
            </a:r>
            <a:r>
              <a:rPr lang="fr-FR" sz="2800" b="1" dirty="0"/>
              <a:t>« ateliers</a:t>
            </a:r>
            <a:r>
              <a:rPr lang="fr-FR" sz="2800" dirty="0"/>
              <a:t> </a:t>
            </a:r>
            <a:r>
              <a:rPr lang="fr-FR" sz="2800" b="1" dirty="0"/>
              <a:t>optionnels »</a:t>
            </a:r>
            <a:r>
              <a:rPr lang="fr-FR" sz="2800" dirty="0"/>
              <a:t> (codage, entreprenariat, LV2, art oratoire, philosophie, etc.). </a:t>
            </a:r>
            <a:r>
              <a:rPr lang="fr-FR" sz="2800" b="1" dirty="0">
                <a:solidFill>
                  <a:srgbClr val="FF0000"/>
                </a:solidFill>
              </a:rPr>
              <a:t>Liés au Pacte !</a:t>
            </a:r>
            <a:r>
              <a:rPr lang="fr-FR" sz="2800" dirty="0"/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747E50E-7C3C-4183-9C86-FE8771CB0F23}"/>
              </a:ext>
            </a:extLst>
          </p:cNvPr>
          <p:cNvSpPr txBox="1"/>
          <p:nvPr/>
        </p:nvSpPr>
        <p:spPr>
          <a:xfrm>
            <a:off x="478004" y="1144590"/>
            <a:ext cx="8389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Accompagnement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9C17EF6-D4F4-C9C4-EBF7-B84B1346A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0717" y="28074"/>
            <a:ext cx="1091279" cy="1883827"/>
          </a:xfrm>
          <a:prstGeom prst="rect">
            <a:avLst/>
          </a:prstGeom>
        </p:spPr>
      </p:pic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8272762" y="256317"/>
            <a:ext cx="1849599" cy="1790995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7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EXIGEONS</a:t>
            </a:r>
            <a:r>
              <a:rPr kumimoji="0" lang="fr-FR" altLang="fr-FR" sz="1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7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PLUS D’ÉCOLE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rPr>
              <a:t>MOINS   D’ENTREPRISE !</a:t>
            </a:r>
            <a:endParaRPr kumimoji="0" lang="fr-FR" altLang="fr-FR" sz="1200" b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49340">
            <a:off x="1516659" y="5984591"/>
            <a:ext cx="983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LE FAUX-SEMBLANT DES DISPOSITIFS D’AIDE ET DE SOUTIEN</a:t>
            </a:r>
          </a:p>
        </p:txBody>
      </p:sp>
    </p:spTree>
    <p:extLst>
      <p:ext uri="{BB962C8B-B14F-4D97-AF65-F5344CB8AC3E}">
        <p14:creationId xmlns:p14="http://schemas.microsoft.com/office/powerpoint/2010/main" val="272104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Les dangers pour les élèves…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513832"/>
            <a:ext cx="12191996" cy="134416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DFE1582-35B0-540B-EB68-AC34B76AEE20}"/>
              </a:ext>
            </a:extLst>
          </p:cNvPr>
          <p:cNvSpPr txBox="1"/>
          <p:nvPr/>
        </p:nvSpPr>
        <p:spPr>
          <a:xfrm>
            <a:off x="478004" y="2057373"/>
            <a:ext cx="10295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Une réduction supplémentaire du temps de formation (terminale)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Élèves poussés vers l’entreprise plutôt que vers l’école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Suppression de filières tertiaires : réduction des possibilités d’orientation, plus d’orientation subie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Généralisation de l’évaluation par 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Carte des formations adaptée au local : jeunesse assignée à résidence!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3C73B2B-B72B-8171-7206-C8C7C6ED2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0717" y="21058"/>
            <a:ext cx="1091279" cy="18838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49340">
            <a:off x="1516659" y="5984591"/>
            <a:ext cx="983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LES LP ET LES ÉLÈVES NE SONT PAS AU SERVICE 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95462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17140-ACA7-2450-DA5E-F0C7987A3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4" y="365126"/>
            <a:ext cx="10515600" cy="779464"/>
          </a:xfrm>
        </p:spPr>
        <p:txBody>
          <a:bodyPr>
            <a:normAutofit/>
          </a:bodyPr>
          <a:lstStyle/>
          <a:p>
            <a:r>
              <a:rPr lang="fr-FR" sz="3500" b="1" dirty="0">
                <a:latin typeface="+mn-lt"/>
              </a:rPr>
              <a:t>Concrètement, pour les personnels…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567058"/>
            <a:ext cx="12191996" cy="132247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D0D4531-BC22-BFCF-A7ED-68B4CE5E11BE}"/>
              </a:ext>
            </a:extLst>
          </p:cNvPr>
          <p:cNvSpPr txBox="1"/>
          <p:nvPr/>
        </p:nvSpPr>
        <p:spPr>
          <a:xfrm>
            <a:off x="674666" y="1028343"/>
            <a:ext cx="11517330" cy="561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Suppression de postes : </a:t>
            </a:r>
            <a:r>
              <a:rPr lang="fr-FR" sz="2400" dirty="0"/>
              <a:t>particulièrement</a:t>
            </a:r>
            <a:r>
              <a:rPr lang="fr-FR" sz="2400" b="1" dirty="0"/>
              <a:t> </a:t>
            </a:r>
            <a:r>
              <a:rPr lang="fr-FR" sz="2400" dirty="0"/>
              <a:t>en tertiaire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7F2F085-8B25-65A1-EB06-2D3B2C8404AE}"/>
              </a:ext>
            </a:extLst>
          </p:cNvPr>
          <p:cNvSpPr txBox="1"/>
          <p:nvPr/>
        </p:nvSpPr>
        <p:spPr>
          <a:xfrm>
            <a:off x="674664" y="1481267"/>
            <a:ext cx="10005237" cy="2629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Remise en cause des métiers de l’Éducation nationale</a:t>
            </a:r>
          </a:p>
          <a:p>
            <a:pPr marL="742950" lvl="1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Appel à des </a:t>
            </a:r>
            <a:r>
              <a:rPr lang="fr-FR" sz="2400" b="1" dirty="0"/>
              <a:t>« formateurs associés »  </a:t>
            </a:r>
          </a:p>
          <a:p>
            <a:pPr marL="742950" lvl="1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Pédagogie imposée </a:t>
            </a:r>
            <a:r>
              <a:rPr lang="fr-FR" sz="2400" dirty="0"/>
              <a:t>(</a:t>
            </a:r>
            <a:r>
              <a:rPr lang="fr-FR" sz="2400" dirty="0" err="1"/>
              <a:t>ProFan</a:t>
            </a:r>
            <a:r>
              <a:rPr lang="fr-FR" sz="2400" dirty="0"/>
              <a:t>)</a:t>
            </a:r>
          </a:p>
          <a:p>
            <a:pPr marL="742950" lvl="1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Suivi du décrochage par des</a:t>
            </a:r>
            <a:r>
              <a:rPr lang="fr-FR" sz="2400" b="1" dirty="0"/>
              <a:t> « mentors »</a:t>
            </a:r>
          </a:p>
          <a:p>
            <a:pPr marL="742950" lvl="1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Bureau des Entreprises </a:t>
            </a:r>
            <a:r>
              <a:rPr lang="fr-FR" sz="2400" dirty="0"/>
              <a:t>: et les DDF 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724744D-F9D9-4485-2AD5-4C3997265BF6}"/>
              </a:ext>
            </a:extLst>
          </p:cNvPr>
          <p:cNvSpPr txBox="1"/>
          <p:nvPr/>
        </p:nvSpPr>
        <p:spPr>
          <a:xfrm>
            <a:off x="674664" y="4654616"/>
            <a:ext cx="8250865" cy="561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Risque d’annualisation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86AFCBB-A894-F31D-6D8A-F98F5488DDDA}"/>
              </a:ext>
            </a:extLst>
          </p:cNvPr>
          <p:cNvSpPr txBox="1"/>
          <p:nvPr/>
        </p:nvSpPr>
        <p:spPr>
          <a:xfrm>
            <a:off x="674663" y="4093244"/>
            <a:ext cx="12274081" cy="561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2400" b="1" dirty="0"/>
              <a:t>Formation obligatoire </a:t>
            </a:r>
            <a:r>
              <a:rPr lang="fr-FR" sz="2400" dirty="0"/>
              <a:t>en entreprise ou en Campus des métiers pour les profs de pro</a:t>
            </a:r>
            <a:endParaRPr lang="fr-FR" sz="2400" b="1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470315-BDD6-6A92-A49F-D484CD234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0721" y="0"/>
            <a:ext cx="1091279" cy="18838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49340">
            <a:off x="3219335" y="5782323"/>
            <a:ext cx="983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ATTAQUE SUR LES POSTES ET LE STATUT</a:t>
            </a:r>
          </a:p>
        </p:txBody>
      </p:sp>
    </p:spTree>
    <p:extLst>
      <p:ext uri="{BB962C8B-B14F-4D97-AF65-F5344CB8AC3E}">
        <p14:creationId xmlns:p14="http://schemas.microsoft.com/office/powerpoint/2010/main" val="282913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4339" y="0"/>
            <a:ext cx="1187661" cy="2037114"/>
          </a:xfrm>
          <a:prstGeom prst="rect">
            <a:avLst/>
          </a:prstGeom>
        </p:spPr>
      </p:pic>
      <p:sp>
        <p:nvSpPr>
          <p:cNvPr id="10" name="AutoShape 2"/>
          <p:cNvSpPr/>
          <p:nvPr/>
        </p:nvSpPr>
        <p:spPr>
          <a:xfrm>
            <a:off x="4" y="4764973"/>
            <a:ext cx="12191996" cy="211916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2546611" y="77401"/>
            <a:ext cx="86400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cap="small" dirty="0"/>
              <a:t>pacte</a:t>
            </a:r>
            <a:r>
              <a:rPr lang="fr-FR" sz="2000" b="1" cap="small" dirty="0"/>
              <a:t> </a:t>
            </a:r>
            <a:r>
              <a:rPr lang="fr-FR" sz="2000" b="1" cap="small" dirty="0" err="1"/>
              <a:t>plp</a:t>
            </a:r>
            <a:r>
              <a:rPr lang="fr-FR" sz="2000" b="1" cap="small" dirty="0"/>
              <a:t> : arme de destruction massive de nos </a:t>
            </a:r>
            <a:r>
              <a:rPr lang="fr-FR" sz="2000" b="1" cap="small" dirty="0" err="1"/>
              <a:t>lp</a:t>
            </a:r>
            <a:r>
              <a:rPr lang="fr-FR" sz="2000" b="1" cap="small" dirty="0"/>
              <a:t> et de nos métiers</a:t>
            </a:r>
            <a:endParaRPr lang="fr-FR" sz="2000" dirty="0"/>
          </a:p>
          <a:p>
            <a:r>
              <a:rPr lang="fr-FR" sz="2000" dirty="0"/>
              <a:t>  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13388" y="1314933"/>
            <a:ext cx="4479329" cy="191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fr-FR" dirty="0"/>
              <a:t>Les PLP, les CPE et les  PSYEN , titulaires ou non, y compris les personnels sans élèves,  à temps partiel, quel que soit le cycle d’exercice, </a:t>
            </a:r>
            <a:r>
              <a:rPr lang="fr-FR" b="1" dirty="0"/>
              <a:t>sur la base du volontariat,</a:t>
            </a:r>
            <a:r>
              <a:rPr lang="fr-FR" dirty="0"/>
              <a:t> pour une durée d’une année scolaire.</a:t>
            </a:r>
          </a:p>
          <a:p>
            <a:pPr algn="just"/>
            <a:r>
              <a:rPr lang="fr-FR" b="1" dirty="0"/>
              <a:t>Pas de volontaires, pas de </a:t>
            </a:r>
            <a:r>
              <a:rPr lang="fr-FR" b="1" i="1" dirty="0"/>
              <a:t>Pacte</a:t>
            </a:r>
            <a:r>
              <a:rPr lang="fr-FR" b="1" dirty="0"/>
              <a:t> ! </a:t>
            </a:r>
            <a:endParaRPr lang="fr-FR" dirty="0"/>
          </a:p>
          <a:p>
            <a:r>
              <a:rPr lang="fr-FR" dirty="0"/>
              <a:t> 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602794" y="3355169"/>
            <a:ext cx="197802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En moyenne, </a:t>
            </a: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déjà 43h de temps de travail par semaine !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21386384">
            <a:off x="2865287" y="5003100"/>
            <a:ext cx="8669169" cy="2321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000" b="1" kern="1400" dirty="0">
                <a:solidFill>
                  <a:schemeClr val="bg1"/>
                </a:solidFill>
              </a:rPr>
              <a:t>SANS </a:t>
            </a:r>
            <a:r>
              <a:rPr lang="fr-FR" sz="2000" b="1" i="1" kern="1400" dirty="0">
                <a:solidFill>
                  <a:schemeClr val="bg1"/>
                </a:solidFill>
              </a:rPr>
              <a:t>PACTE</a:t>
            </a:r>
            <a:r>
              <a:rPr lang="fr-FR" sz="2000" b="1" kern="1400" dirty="0">
                <a:solidFill>
                  <a:schemeClr val="bg1"/>
                </a:solidFill>
              </a:rPr>
              <a:t>,</a:t>
            </a:r>
            <a:r>
              <a:rPr lang="fr-FR" sz="2000" kern="1400" dirty="0">
                <a:solidFill>
                  <a:schemeClr val="bg1"/>
                </a:solidFill>
              </a:rPr>
              <a:t> </a:t>
            </a:r>
            <a:r>
              <a:rPr lang="fr-FR" sz="2000" b="1" kern="1400" dirty="0">
                <a:solidFill>
                  <a:schemeClr val="bg1"/>
                </a:solidFill>
              </a:rPr>
              <a:t>PAS DE RÉFORME !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000" b="1" dirty="0">
                <a:solidFill>
                  <a:srgbClr val="FFFFFF"/>
                </a:solidFill>
              </a:rPr>
              <a:t>RENFORCE LE POUVOIR DES CE SUR LES PERSONNELS. PRESSION MANAGÉRIALE</a:t>
            </a:r>
          </a:p>
          <a:p>
            <a:r>
              <a:rPr lang="fr-FR" sz="2000" b="1" dirty="0">
                <a:solidFill>
                  <a:srgbClr val="FFFFFF"/>
                </a:solidFill>
              </a:rPr>
              <a:t>FAUX-SEMBLANT DES MISSIONS D’AIDE ET DE SOUTIEN </a:t>
            </a:r>
          </a:p>
          <a:p>
            <a:r>
              <a:rPr lang="fr-FR" sz="2000" b="1" dirty="0">
                <a:solidFill>
                  <a:srgbClr val="FFFFFF"/>
                </a:solidFill>
              </a:rPr>
              <a:t>DÉVELOPPEMENT DU LIEN LP/ENTREPPRISE</a:t>
            </a:r>
          </a:p>
          <a:p>
            <a:pPr>
              <a:spcBef>
                <a:spcPts val="600"/>
              </a:spcBef>
            </a:pPr>
            <a:r>
              <a:rPr lang="fr-FR" sz="2000" dirty="0"/>
              <a:t> 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fr-FR" sz="2000" kern="140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98179" y="833891"/>
            <a:ext cx="2382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QUI EST CONCERNÉ·E ?</a:t>
            </a:r>
          </a:p>
        </p:txBody>
      </p:sp>
      <p:sp>
        <p:nvSpPr>
          <p:cNvPr id="13" name="Oval 2"/>
          <p:cNvSpPr>
            <a:spLocks noChangeArrowheads="1"/>
          </p:cNvSpPr>
          <p:nvPr/>
        </p:nvSpPr>
        <p:spPr bwMode="auto">
          <a:xfrm>
            <a:off x="5432827" y="694197"/>
            <a:ext cx="1200150" cy="876300"/>
          </a:xfrm>
          <a:prstGeom prst="ellipse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Le pacte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      C'est...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 rot="-311931">
            <a:off x="5979947" y="1346510"/>
            <a:ext cx="4616299" cy="223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JUSQU’À 6 MISSIONS  (18H RCD + (3X24H)  + 2 UNITÉS FORFAITAIRES )</a:t>
            </a:r>
            <a:r>
              <a:rPr kumimoji="0" lang="fr-FR" altLang="fr-FR" sz="1400" b="1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: </a:t>
            </a:r>
            <a:r>
              <a:rPr lang="fr-FR" sz="1400" b="1" i="1" dirty="0"/>
              <a:t>RCD » (PRIORITAIRE)/PRISE EN CHARGE D’ÉLÈVES (24H)/PARTICIPATION AUX MISSIONS D’INNOVATION PÉDAGOGIQUE (ANNUEL-FORFAITAIRE ) /MISSIONS D’ACCOMPAGNEMENT ET D’ORIENTATION DES ÉLÈVES (ANNUEL-FORFAITAIRE). </a:t>
            </a:r>
            <a:r>
              <a:rPr lang="fr-FR" sz="1400" b="1" dirty="0"/>
              <a:t>LE PACTE PLP EST SÉCABLE...</a:t>
            </a:r>
            <a:endParaRPr kumimoji="0" lang="fr-FR" altLang="fr-FR" sz="14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UNE  MISSION = 1250€ EN PRIME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PART FONCTIONNELLE  DE L’ISOE VERSÉE SUR 9 MOIS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fr-FR" altLang="fr-FR" sz="1400" b="1" i="1" dirty="0">
                <a:solidFill>
                  <a:srgbClr val="000000"/>
                </a:solidFill>
              </a:rPr>
              <a:t>AUTORISE LA FRAGMENTATION DE L’ISOE HORS « RCD 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LE « RCD » EST PRIORITAIRE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UNE LETTRE DE MISSION CONTRACTUELLE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fr-FR" altLang="fr-FR" sz="1400" b="1" i="1" dirty="0">
                <a:solidFill>
                  <a:srgbClr val="000000"/>
                </a:solidFill>
              </a:rPr>
              <a:t>CALENDRIER DES SIGNATURES FIXÉES MI-OCTOBRE</a:t>
            </a:r>
            <a:endParaRPr kumimoji="0" lang="fr-FR" altLang="fr-FR" sz="14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UN CONTRÔLE STRICT DES MISSIONS EFFECTUÉES 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972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4" grpId="0"/>
      <p:bldP spid="2" grpId="0"/>
      <p:bldP spid="13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6005100"/>
            <a:ext cx="12191996" cy="8529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4045666" y="126336"/>
            <a:ext cx="4713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cap="small" dirty="0"/>
              <a:t>pacte</a:t>
            </a:r>
            <a:r>
              <a:rPr lang="fr-FR" sz="2000" b="1" cap="small" dirty="0"/>
              <a:t> </a:t>
            </a:r>
            <a:r>
              <a:rPr lang="fr-FR" sz="2000" b="1" cap="small" dirty="0" err="1"/>
              <a:t>plp</a:t>
            </a:r>
            <a:r>
              <a:rPr lang="fr-FR" sz="2000" b="1" cap="small" dirty="0"/>
              <a:t> : le bras armé de la réforme</a:t>
            </a:r>
            <a:endParaRPr lang="fr-FR" sz="2000" dirty="0"/>
          </a:p>
          <a:p>
            <a:r>
              <a:rPr lang="fr-FR" sz="2000" dirty="0"/>
              <a:t>  </a:t>
            </a:r>
          </a:p>
        </p:txBody>
      </p:sp>
      <p:sp>
        <p:nvSpPr>
          <p:cNvPr id="15" name="Control 7"/>
          <p:cNvSpPr>
            <a:spLocks noChangeArrowheads="1" noChangeShapeType="1"/>
          </p:cNvSpPr>
          <p:nvPr/>
        </p:nvSpPr>
        <p:spPr bwMode="auto">
          <a:xfrm>
            <a:off x="5308600" y="3079750"/>
            <a:ext cx="6681788" cy="8586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523749"/>
              </p:ext>
            </p:extLst>
          </p:nvPr>
        </p:nvGraphicFramePr>
        <p:xfrm>
          <a:off x="781716" y="658856"/>
          <a:ext cx="10010275" cy="5314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2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45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Groupe de missions dans l’arrêté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Missions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Quantum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Bilan d’activité (BA)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Libellé de la mission associée dans l’arrêté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Mise en place de la réforme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451">
                <a:tc rowSpan="7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Prise en charge d’élèves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Remplacement de courte durée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18 heures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Remplacement de courte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durée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Prioritaire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7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Intervenir auprès de petits groupes d’élèves selon les besoins et difficultés (troubles dys, handicaps, difficultés dans les enseignements généraux)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24 heures (BA)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Enseignement complémentaire en groupes d’effectifs réduits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Mesure 2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7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Permettre aux jeunes une ouverture et un épanouissement à travers un choix d’options (codage, entreprenariat, LV2, art oratoire, philosophie, etc.)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24 heures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Mesure 3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Intervenir dans des parcours de consolidation en STS pour augmenter les chances de réussite des étudiants fragiles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24 heures (BA et  Annualisation)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Enseignement et accompagnement dans les périodes post-bac professionnel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Mesure 5.3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0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Enseigner dans les spécialisations professionnelles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24 heures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Mesure 8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1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Intervention dans les dispositifs Stages de réussite / École ouverte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24 heures (BA et  Annualisation)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Intervention dans les dispositifs Stages de réussite / École ouverte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 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14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Intervenir dans le cadre de la découverte des métiers en 5e, 4e,3e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24 heures (BA et  Annualisation)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Intervention dans le cadre de la découverte des métiers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endParaRPr lang="fr-FR" sz="1000" kern="1400" dirty="0">
                        <a:effectLst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Réforme collège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782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Participation aux missions d’innovation pédagogique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Coordonner, prendre en charge et mettre en œuvre des projets pédagogiques innovants (dont CNR)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Annuel-forfaitaire Coordination et prise en charge des projets d’innovation pédagogique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CNR/SNU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691" marR="55691" marT="0" marB="0" anchor="ctr"/>
                </a:tc>
                <a:tc>
                  <a:txBody>
                    <a:bodyPr/>
                    <a:lstStyle/>
                    <a:p>
                      <a:endParaRPr lang="fr-FR" sz="1000" kern="1400" dirty="0">
                        <a:effectLst/>
                      </a:endParaRPr>
                    </a:p>
                    <a:p>
                      <a:pPr algn="ctr"/>
                      <a:r>
                        <a:rPr lang="fr-FR" sz="1000" kern="1400" dirty="0">
                          <a:effectLst/>
                        </a:rPr>
                        <a:t>Coordination et prise en charge des projets d’innovation pédagogique</a:t>
                      </a:r>
                      <a:endParaRPr lang="fr-FR" sz="1000" dirty="0"/>
                    </a:p>
                  </a:txBody>
                  <a:tcPr marL="74255" marR="74255" marT="37127" marB="371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endParaRPr lang="fr-FR" sz="1000" kern="1400" dirty="0">
                        <a:effectLst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CNR/SNU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55" marR="74255" marT="37127" marB="3712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21437147">
            <a:off x="3964775" y="6179943"/>
            <a:ext cx="4262449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chemeClr val="bg1"/>
                </a:solidFill>
              </a:rPr>
              <a:t>SANS PACTE,</a:t>
            </a:r>
            <a:r>
              <a:rPr lang="fr-FR" sz="2400" kern="1400" dirty="0">
                <a:solidFill>
                  <a:schemeClr val="bg1"/>
                </a:solidFill>
              </a:rPr>
              <a:t> </a:t>
            </a:r>
            <a:r>
              <a:rPr lang="fr-FR" sz="2400" b="1" kern="1400" dirty="0">
                <a:solidFill>
                  <a:schemeClr val="bg1"/>
                </a:solidFill>
              </a:rPr>
              <a:t>PAS DE RÉFORME !</a:t>
            </a:r>
          </a:p>
        </p:txBody>
      </p:sp>
    </p:spTree>
    <p:extLst>
      <p:ext uri="{BB962C8B-B14F-4D97-AF65-F5344CB8AC3E}">
        <p14:creationId xmlns:p14="http://schemas.microsoft.com/office/powerpoint/2010/main" val="84406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769448"/>
            <a:ext cx="12191996" cy="108855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42900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4045666" y="126336"/>
            <a:ext cx="4713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cap="small" dirty="0"/>
              <a:t>pacte</a:t>
            </a:r>
            <a:r>
              <a:rPr lang="fr-FR" sz="2000" b="1" cap="small" dirty="0"/>
              <a:t> </a:t>
            </a:r>
            <a:r>
              <a:rPr lang="fr-FR" sz="2000" b="1" cap="small" dirty="0" err="1"/>
              <a:t>plp</a:t>
            </a:r>
            <a:r>
              <a:rPr lang="fr-FR" sz="2000" b="1" cap="small" dirty="0"/>
              <a:t> : le bras armé de la réforme</a:t>
            </a:r>
            <a:endParaRPr lang="fr-FR" sz="2000" dirty="0"/>
          </a:p>
          <a:p>
            <a:r>
              <a:rPr lang="fr-FR" sz="2000" dirty="0"/>
              <a:t>  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203158" y="641682"/>
          <a:ext cx="9288379" cy="4982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68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Groupe de missions dans l’arrêté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Missions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Quantum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Bilan d’activité (BA)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Libellé de la mission associée dans l’arrêté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effectLst/>
                        </a:rPr>
                        <a:t>Mise en place de la réforme</a:t>
                      </a:r>
                      <a:endParaRPr lang="fr-FR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68">
                <a:tc rowSpan="7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Missions d’accompagnement et d’orientation des élèves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Appui à la prise en charge d’élèves à besoins particuliers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Appui à la prise en charge d’élèves à besoins particuliers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Coordination du dispositif de la découverte des métiers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Encadrement de la découverte des métiers dans les classes de 5e, 4e et 3e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Réforme collège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Tutorer un groupe d’élèves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Accompagnement des élèves en difficulté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Mesure 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Détecter les élèves en voie de décrochage et contribuer à leur prise en charge en lien avec les partenaires du lycée professionnel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Accompagnement des élèves en difficulté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endParaRPr lang="fr-F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Accompagnement vers l’emploi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Mesure 5.1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Accompagner les jeunes en année terminale avant, pendant et après le dispositif d’accompagnement personnalisé de Pôle emploi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Mesure 4 et 6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Accompagner après l’année terminale des jeunes ni en emploi ni en formation dans le cadre du dispositif Ambition emploi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Accompagnement vers l’emploi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Mesure 5.2</a:t>
                      </a:r>
                      <a:endParaRPr lang="fr-FR" sz="12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Lien établissement-entreprise (formation des tuteurs de stage, bureau des entreprises)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Annuel-forfaitaire 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(BA)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400" dirty="0">
                          <a:effectLst/>
                        </a:rPr>
                        <a:t>Accompagnement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vers l’emploi</a:t>
                      </a: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fr-FR" sz="10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Mesure 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 rot="21370051">
            <a:off x="3964778" y="6151564"/>
            <a:ext cx="4262449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chemeClr val="bg1"/>
                </a:solidFill>
              </a:rPr>
              <a:t>SANS PACTE,</a:t>
            </a:r>
            <a:r>
              <a:rPr lang="fr-FR" sz="2400" kern="1400" dirty="0">
                <a:solidFill>
                  <a:schemeClr val="bg1"/>
                </a:solidFill>
              </a:rPr>
              <a:t> </a:t>
            </a:r>
            <a:r>
              <a:rPr lang="fr-FR" sz="2400" b="1" kern="1400" dirty="0">
                <a:solidFill>
                  <a:schemeClr val="bg1"/>
                </a:solidFill>
              </a:rPr>
              <a:t>PAS DE RÉFORME !</a:t>
            </a:r>
          </a:p>
        </p:txBody>
      </p:sp>
    </p:spTree>
    <p:extLst>
      <p:ext uri="{BB962C8B-B14F-4D97-AF65-F5344CB8AC3E}">
        <p14:creationId xmlns:p14="http://schemas.microsoft.com/office/powerpoint/2010/main" val="6801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866CE11A-D461-3718-61A5-9893AB3DD7C5}"/>
              </a:ext>
            </a:extLst>
          </p:cNvPr>
          <p:cNvSpPr/>
          <p:nvPr/>
        </p:nvSpPr>
        <p:spPr>
          <a:xfrm>
            <a:off x="4" y="5166804"/>
            <a:ext cx="12191996" cy="16911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pic>
        <p:nvPicPr>
          <p:cNvPr id="5123" name="Picture 3" descr="unnam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19" y="149780"/>
            <a:ext cx="1382453" cy="166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 rot="21444220">
            <a:off x="2743629" y="5741120"/>
            <a:ext cx="7042056" cy="1108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2400" b="1" kern="1400" dirty="0">
                <a:solidFill>
                  <a:srgbClr val="FFFFFF"/>
                </a:solidFill>
              </a:rPr>
              <a:t>TRAVAILLER PLUS POUR PERDRE MOINS</a:t>
            </a:r>
          </a:p>
          <a:p>
            <a:pPr algn="ctr">
              <a:lnSpc>
                <a:spcPts val="1500"/>
              </a:lnSpc>
            </a:pPr>
            <a:endParaRPr lang="fr-FR" sz="2400" b="1" kern="1400" dirty="0">
              <a:solidFill>
                <a:srgbClr val="FFFFFF"/>
              </a:solidFill>
            </a:endParaRPr>
          </a:p>
          <a:p>
            <a:pPr algn="ctr">
              <a:lnSpc>
                <a:spcPts val="1500"/>
              </a:lnSpc>
            </a:pPr>
            <a:r>
              <a:rPr lang="fr-FR" sz="2400" b="1" kern="1400" dirty="0">
                <a:solidFill>
                  <a:srgbClr val="FFFFFF"/>
                </a:solidFill>
              </a:rPr>
              <a:t>PERTE DE SENS DU MÉTIER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2400" b="1" kern="1400" dirty="0">
                <a:solidFill>
                  <a:srgbClr val="FFFFFF"/>
                </a:solidFill>
              </a:rPr>
              <a:t> </a:t>
            </a:r>
            <a:endParaRPr lang="fr-FR" sz="2400" b="1" kern="1400" dirty="0">
              <a:ln>
                <a:noFill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25798" y="2198836"/>
            <a:ext cx="293048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EXPLOSION DES ORS (ANNUALISATION ET AUGMENTATION DU TEMPS DE TRAVAIL)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DÉVELOPPEMENT DES CONTRATS DE MISSION SOUS-PAYÉS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HIÉRARCHIES INTERMÉDIAIRES ET CAPORALISATION AU DÉTRIMENT DES COLLECTIFS DE TRAVAIL.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3" descr="1448-10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524" y="1961649"/>
            <a:ext cx="3560802" cy="243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80837" y="2834820"/>
            <a:ext cx="1614218" cy="100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des conséquences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ebas Neue Bold" panose="020B0606020202050201" pitchFamily="34" charset="0"/>
              </a:rPr>
              <a:t>désastreuses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790051" y="2136271"/>
            <a:ext cx="4034271" cy="2082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CONCURRENCE ENTRE COLLÈGUES ET INÉGALITÉS SALARIALES FEMMES/HOMMES RENFORCÉES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INDIVIDUALISATION DE LA RÉMUNÉRATION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NÉGATION DU TEMPS DE TRAVAIL  DIDACTIQUE ET</a:t>
            </a:r>
            <a:r>
              <a:rPr kumimoji="0" lang="fr-FR" altLang="fr-FR" sz="14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 PÉDAGOGIQUE</a:t>
            </a:r>
            <a:endParaRPr kumimoji="0" lang="fr-FR" altLang="fr-FR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5126" name="Picture 6" descr="fleche-dessinee-gauch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99780">
            <a:off x="4085200" y="3729740"/>
            <a:ext cx="538162" cy="14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7" name="Picture 7" descr="fleche-dessinee-gauch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95645">
            <a:off x="4023197" y="2587371"/>
            <a:ext cx="538162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8" name="Picture 8" descr="fleche-dessinee-gauch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99780">
            <a:off x="4048755" y="3121116"/>
            <a:ext cx="539750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29" name="Picture 9" descr="fleche-dessinee-gauch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4698">
            <a:off x="6723246" y="2476518"/>
            <a:ext cx="539750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30" name="Picture 10" descr="fleche-dessinee-gauch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4124">
            <a:off x="6862542" y="3037438"/>
            <a:ext cx="539750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131" name="Picture 11" descr="fleche-dessinee-gauch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4124">
            <a:off x="6836376" y="3645195"/>
            <a:ext cx="539750" cy="14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9647499" y="5309932"/>
            <a:ext cx="1501775" cy="1404937"/>
          </a:xfrm>
          <a:prstGeom prst="ellipse">
            <a:avLst/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Bebas Neue Bold" panose="020B0606020202050201" pitchFamily="34" charset="0"/>
              </a:rPr>
              <a:t>AGGRAVATION DE LA PERTE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Bebas Neue Bold" panose="020B0606020202050201" pitchFamily="34" charset="0"/>
              </a:rPr>
              <a:t>DE SENS DU METIER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8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4" grpId="0"/>
      <p:bldP spid="9" grpId="0"/>
      <p:bldP spid="1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1990</Words>
  <Application>Microsoft Office PowerPoint</Application>
  <PresentationFormat>Grand écran</PresentationFormat>
  <Paragraphs>299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Bebas Neue Bold</vt:lpstr>
      <vt:lpstr>Calibri</vt:lpstr>
      <vt:lpstr>Calibri Light</vt:lpstr>
      <vt:lpstr>Comic Sans MS</vt:lpstr>
      <vt:lpstr>Liberation Sans, sans-serif</vt:lpstr>
      <vt:lpstr>Thème Office</vt:lpstr>
      <vt:lpstr>Présentation PowerPoint</vt:lpstr>
      <vt:lpstr>Concrètement, pour les élèves…</vt:lpstr>
      <vt:lpstr>Concrètement, pour les élèves…</vt:lpstr>
      <vt:lpstr>Les dangers pour les élèves…</vt:lpstr>
      <vt:lpstr>Concrètement, pour les personnels…</vt:lpstr>
      <vt:lpstr>Présentation PowerPoint</vt:lpstr>
      <vt:lpstr>Présentation PowerPoint</vt:lpstr>
      <vt:lpstr>Présentation PowerPoint</vt:lpstr>
      <vt:lpstr>Présentation PowerPoint</vt:lpstr>
      <vt:lpstr>Le Bureau des entreprises (BDE)</vt:lpstr>
      <vt:lpstr>Le Bureau des entreprises (BDE) - Missions</vt:lpstr>
      <vt:lpstr>Alerte sur la carte des formations !</vt:lpstr>
      <vt:lpstr>Alerte sur la carte des formations !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g5070</dc:creator>
  <cp:lastModifiedBy>bibi94 TIBIBI</cp:lastModifiedBy>
  <cp:revision>223</cp:revision>
  <dcterms:created xsi:type="dcterms:W3CDTF">2023-05-04T20:59:17Z</dcterms:created>
  <dcterms:modified xsi:type="dcterms:W3CDTF">2023-08-31T14:09:42Z</dcterms:modified>
</cp:coreProperties>
</file>