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9" r:id="rId3"/>
    <p:sldId id="270" r:id="rId4"/>
    <p:sldId id="263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246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B08A-3A6E-45FD-9105-C9ED5C654F5D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738DB-7CE0-4801-8D64-5B37E1BEE8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heures d’enseignement en moins et annualisées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Passage de 32h à 30h d’enseignement hebdomadaire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Répartition: +1h Français (5h élève/6h profs) + 1h Maths (4,5h élève/5,5h profs)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-0,5h en Histoire-géo, -1h en enseignement artistique, -1,5h en enseignement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de sciences et de technologie.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200" dirty="0" smtClean="0"/>
              <a:t>Maintien de la dotation horaire supplémentaire (Art 6): 3h DHS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 h  annuelles d’orientation (tous les enseignements participent).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10h de vie de classe annualisées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PSC1, ASSR2 et certification numérique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personnalisation des parcours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L’enseignement de la découverte professionnelle</a:t>
            </a: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-1h (de 6h à 5h)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Séquence d’observation à concevoir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1 et 4 semaines de stage et période d’immersion (notamment en CFA), en fonction du projet de l’élève (donc les élèves n’auront pas le même nombre d’heures de cours sur l’année).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référent sera chargé du suivi individuel de 2 à 4 élèves.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augmentation de la charge de travail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 d’orientation dévolu aux professeurs principaux et aux collègues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Conception de période d’immersion (notamment en CFA) et relation avec les entreprises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Préparation au DNB sans les mêmes horaires et moins de dédoublements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01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HORAIRE DONNANT DROIT AU DEDOUBLEMENT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tableau indique, par matière, le volume horaire donnant lieu au dédoublement de la dotation horaire professeur, lorsque les effectifs suivants sont atteints: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18e élève: français et histoire-géographie, mathématiques, activités de laboratoire en physique- chimie, prévention-santé-environnement, arts appliqués et culture artistique, enseignement moral et civique, ainsi qu’en consolidation des acquis, accompagnement personnalisé et accompagnement au choix d’orientation;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16e élève: langue vivante, enseignement professionnel, à l’exception des spécialités de l’hôtellerie- restauration, de l’alimentation, de l’automobile et de la conduite;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13e élève: enseignement professionnel des spécialités de l’hôtellerie-restauration et de l’alimentation;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à partir du 11e élève: enseignement professionnel des spécialités de l’automobile; – à partir du 6e élève: enseignement professionnel des spécialités de la conduite. </a:t>
            </a:r>
            <a:endParaRPr lang="fr-FR" b="1" dirty="0" smtClean="0"/>
          </a:p>
          <a:p>
            <a:r>
              <a:rPr lang="fr-FR" b="1" dirty="0" smtClean="0"/>
              <a:t>HEURES DE CHEF D’OEUVRE 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l'article 6 de l’arrêté il est écrit « Pour la réalisation du chef d’œuvre, la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dotation horaire professeur est égale au double du volume horaire élève »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donc 3x2=6h profs :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dotation professeurs est égale à 6h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la grille horaire en annexe le (c) dit « 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horaire donnant droit au dédoublement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(donc groupe)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dotation horaire professeur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(6h dédoublées=6/2=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3h groupe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200" b="1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condition de seuil</a:t>
            </a: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élèves ont bien trois heures en groupe et les profs 6h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ACCOMPAGNEMENT</a:t>
            </a:r>
            <a:r>
              <a:rPr lang="fr-FR" sz="1200" b="1" baseline="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PERSONNALISE :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horaire dédié à la consolidation des acquis, à l’accompagnement personnalisé et à l’accompagnement au choix d’orientation, qui concerne tous les élèves selon leurs besoins. Il peut s’agir de soutien, d’aide individualisée, de tutorat, d’aide à la poursuite d’études ou de tout autre mode de prise en charge. 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0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99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1BE7-A9C7-43C8-8F29-367F81C99C9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6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28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6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6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2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0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0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4828-8CE1-4A0D-9B01-D858DAEF6127}" type="datetimeFigureOut">
              <a:rPr lang="fr-FR" smtClean="0"/>
              <a:t>03/01/2020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22CE-D089-415A-BF7A-25CF7B875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9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BO%203&#232;me%20pr&#233;pa%20m&#233;tiers.pdf" TargetMode="External"/><Relationship Id="rId5" Type="http://schemas.openxmlformats.org/officeDocument/2006/relationships/image" Target="../media/image4.JP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Arrete_20grilles_20CA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4_20-_20Arr_C3_AAt_C3_A9_20grilles_20horaires_20Bac_20Pro.pdf" TargetMode="External"/><Relationship Id="rId5" Type="http://schemas.openxmlformats.org/officeDocument/2006/relationships/image" Target="../media/image4.JPG"/><Relationship Id="rId4" Type="http://schemas.openxmlformats.org/officeDocument/2006/relationships/hyperlink" Target="Horairescompl&#233;mentaire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0" y="4784094"/>
            <a:ext cx="12179300" cy="2146344"/>
          </a:xfrm>
          <a:prstGeom prst="flowChartManualInpu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5" name="Picture 3" descr="megaphone-noisy_318-82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9283"/>
            <a:ext cx="1088165" cy="80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57600" y="190696"/>
            <a:ext cx="438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LA REFORME DANS LES GRILLES HORAIRES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1580" y="3133688"/>
            <a:ext cx="10950607" cy="8827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CO-INTERVENTION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 165h pour l’EP, 82,5 pour les lettres et 82,5 h pour les maths (50% du face à face pédagogique). En Bac pro 128h pour l’EP (12% de l’enseignement pro), 71h (21%) pour les lettres et 57 h (18%) pour les maths. Vision utilitariste de l’enseignement général.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41580" y="883557"/>
            <a:ext cx="10950607" cy="355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DRASTIQUE DU VOLUME DES HEURES ÉLÈVES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entre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- 100h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CAP,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- 380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- 296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bac pro.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32240">
            <a:off x="1753679" y="5489028"/>
            <a:ext cx="906211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APPAUVRISSEMENT DE LA FORMATION-SUPRESSION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POSTES-CHANGEMENT </a:t>
            </a:r>
            <a:r>
              <a:rPr lang="fr-FR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METIER</a:t>
            </a:r>
            <a:endParaRPr lang="fr-FR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579" y="1322738"/>
            <a:ext cx="10950608" cy="3558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BAISSE DU VOLUME DES HEURES PROFS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– 252 pour la grille « production » et -168 pour la grille « service »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579" y="1759752"/>
            <a:ext cx="1095060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ATTAQUE CONTRE LES HEURES PUREMENT DISCIPLINAIRES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BAC PRO pour la grille « production »  -113 pour les lettres, - 83 pour les maths, -13 pour LV1, -14h pour l’EPS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941579" y="2428199"/>
            <a:ext cx="10950608" cy="6192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CHEF D’ŒUVRE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fera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l’objet d’un oral en terminale : en CAP 165h pour l’EP et 165 pour l’EG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heures ne sont pas attribuées aux disciplines. En Bac pro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108h à partir de la première à répartir entre l’EP et l’EG. Concurrence entre les disciplines.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579" y="4102647"/>
            <a:ext cx="10950608" cy="8710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L’AP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en CAP augmentation spectaculaire des heures d’AP (de 30 h à 192,5 heures) pour faire passer la pilule de la modularité (cap en un, deux ou trois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ans).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Bac pro +55h d’AP dévolues à la consolidation des acquis, à l’insertion professionnelle ou à la poursuite d'études. L’orientation devient une des missions essentielles des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PP.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Concurrence entre les disciplines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51" y="0"/>
            <a:ext cx="841438" cy="14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6" y="1100419"/>
            <a:ext cx="6575450" cy="46306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9705" y="513115"/>
            <a:ext cx="62788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VOLUME HORAIRE ELEVES 3 PREPA METIERS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4231549" y="3700658"/>
            <a:ext cx="1302581" cy="382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598059" y="3793485"/>
            <a:ext cx="2161914" cy="5468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018283" y="4068495"/>
            <a:ext cx="17499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Moins 1 heure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1 à 4 semaines de stage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et périodes d’immersion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séquence d’observation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464870" y="3005653"/>
            <a:ext cx="712470" cy="26337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332702" y="3085396"/>
            <a:ext cx="2689767" cy="3696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114452" y="2930069"/>
            <a:ext cx="1088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1 heure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464869" y="3258882"/>
            <a:ext cx="712471" cy="24801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65741" y="3415750"/>
            <a:ext cx="2656728" cy="706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114452" y="328432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1,5h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425761" y="2479818"/>
            <a:ext cx="720268" cy="18534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687855" y="2538419"/>
            <a:ext cx="2368805" cy="3877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114452" y="2388165"/>
            <a:ext cx="88517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</a:rPr>
              <a:t>Moins 0,5h</a:t>
            </a: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94027" y="5736000"/>
            <a:ext cx="536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 TOTAL – 2 HEURES PAR RAPPORT A </a:t>
            </a:r>
            <a:r>
              <a:rPr lang="fr-FR" dirty="0" smtClean="0">
                <a:hlinkClick r:id="rId4" action="ppaction://hlinksldjump"/>
              </a:rPr>
              <a:t>LA 3 PREPA-PRO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3603010" y="1962942"/>
            <a:ext cx="2084846" cy="517617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5689492" y="2038564"/>
            <a:ext cx="2373706" cy="12935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8056660" y="1897191"/>
            <a:ext cx="151086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Plus 1h consolidation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= 2h profs</a:t>
            </a:r>
          </a:p>
        </p:txBody>
      </p:sp>
      <p:sp>
        <p:nvSpPr>
          <p:cNvPr id="38" name="Accolade fermante 37"/>
          <p:cNvSpPr/>
          <p:nvPr/>
        </p:nvSpPr>
        <p:spPr>
          <a:xfrm>
            <a:off x="9722885" y="1758863"/>
            <a:ext cx="441887" cy="19631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0164772" y="2249788"/>
            <a:ext cx="1663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Les fondamentaux </a:t>
            </a:r>
          </a:p>
          <a:p>
            <a:r>
              <a:rPr lang="fr-FR" sz="1400" dirty="0"/>
              <a:t>a</a:t>
            </a:r>
            <a:r>
              <a:rPr lang="fr-FR" sz="1400" dirty="0" smtClean="0"/>
              <a:t>u détriment </a:t>
            </a:r>
          </a:p>
          <a:p>
            <a:r>
              <a:rPr lang="fr-FR" sz="1400" dirty="0" smtClean="0"/>
              <a:t>de l’ouverture et de </a:t>
            </a:r>
          </a:p>
          <a:p>
            <a:r>
              <a:rPr lang="fr-FR" sz="1400" dirty="0" smtClean="0"/>
              <a:t>la culture</a:t>
            </a:r>
            <a:endParaRPr lang="fr-FR" sz="1400" dirty="0"/>
          </a:p>
        </p:txBody>
      </p:sp>
      <p:sp>
        <p:nvSpPr>
          <p:cNvPr id="41" name="Accolade fermante 40"/>
          <p:cNvSpPr/>
          <p:nvPr/>
        </p:nvSpPr>
        <p:spPr>
          <a:xfrm>
            <a:off x="9755043" y="3789855"/>
            <a:ext cx="441887" cy="24744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0266088" y="4439060"/>
            <a:ext cx="19259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Personnalisation du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arcours de l’élève</a:t>
            </a:r>
          </a:p>
          <a:p>
            <a:r>
              <a:rPr lang="fr-FR" sz="1400" dirty="0" smtClean="0"/>
              <a:t>Entreprise formatrice</a:t>
            </a:r>
          </a:p>
          <a:p>
            <a:r>
              <a:rPr lang="fr-FR" sz="1400" dirty="0" smtClean="0"/>
              <a:t>Employabilité des profs </a:t>
            </a:r>
          </a:p>
          <a:p>
            <a:r>
              <a:rPr lang="fr-FR" sz="1400" dirty="0"/>
              <a:t>(</a:t>
            </a:r>
            <a:r>
              <a:rPr lang="fr-FR" sz="1400" dirty="0" smtClean="0"/>
              <a:t>orientation)</a:t>
            </a:r>
            <a:endParaRPr lang="fr-FR" sz="1400" dirty="0"/>
          </a:p>
        </p:txBody>
      </p:sp>
      <p:sp>
        <p:nvSpPr>
          <p:cNvPr id="32" name="Ellipse 31"/>
          <p:cNvSpPr/>
          <p:nvPr/>
        </p:nvSpPr>
        <p:spPr>
          <a:xfrm>
            <a:off x="4114507" y="4043325"/>
            <a:ext cx="1218196" cy="2611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935744" y="4682966"/>
            <a:ext cx="4953384" cy="6817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001984" y="5006515"/>
            <a:ext cx="2008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</a:rPr>
              <a:t>36h </a:t>
            </a:r>
            <a:r>
              <a:rPr lang="fr-FR" sz="1200" b="1" dirty="0" smtClean="0">
                <a:solidFill>
                  <a:srgbClr val="FF0000"/>
                </a:solidFill>
              </a:rPr>
              <a:t>annuelles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d’accompagnement à 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l’orientation (Tous les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enseignements participent)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10h de vie de classe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PSC1, ASSR2 et certification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numérique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332702" y="4212013"/>
            <a:ext cx="2556426" cy="1062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9099775" y="6447149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6" action="ppaction://hlinkfile"/>
              </a:rPr>
              <a:t>ARRETE</a:t>
            </a:r>
            <a:r>
              <a:rPr lang="fr-FR" b="1" dirty="0" smtClean="0"/>
              <a:t> 3 PREPA-METIER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951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4" grpId="0" animBg="1"/>
      <p:bldP spid="16" grpId="0"/>
      <p:bldP spid="19" grpId="0" animBg="1"/>
      <p:bldP spid="21" grpId="0"/>
      <p:bldP spid="24" grpId="0" animBg="1"/>
      <p:bldP spid="27" grpId="0"/>
      <p:bldP spid="28" grpId="0"/>
      <p:bldP spid="29" grpId="0" animBg="1"/>
      <p:bldP spid="31" grpId="0" animBg="1"/>
      <p:bldP spid="38" grpId="0" animBg="1"/>
      <p:bldP spid="39" grpId="0"/>
      <p:bldP spid="41" grpId="0" animBg="1"/>
      <p:bldP spid="42" grpId="0"/>
      <p:bldP spid="32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03" y="900027"/>
            <a:ext cx="8105631" cy="57318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56084" y="277631"/>
            <a:ext cx="8839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COMPARAISON TROSIEME 3 PREPA-PRO/3 PREPA METIERS</a:t>
            </a:r>
            <a:endParaRPr lang="fr-FR" sz="24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5" y="1"/>
            <a:ext cx="1262293" cy="2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723" y="-400504"/>
            <a:ext cx="5479639" cy="77490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1033" y="221695"/>
            <a:ext cx="977509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VOLUME HORAIRE ELEVES CAP 55 SEMAINES D’ENSEIGNEMENT</a:t>
            </a:r>
          </a:p>
          <a:p>
            <a:pPr algn="ctr"/>
            <a:r>
              <a:rPr lang="fr-FR" sz="2400" b="1" dirty="0" smtClean="0"/>
              <a:t>14 SEMAINES DE PFMP ET 3 SEMAINES D’EXAMEN </a:t>
            </a:r>
            <a:endParaRPr lang="fr-FR" sz="2400" b="1" dirty="0"/>
          </a:p>
        </p:txBody>
      </p:sp>
      <p:sp>
        <p:nvSpPr>
          <p:cNvPr id="6" name="Ellipse 5"/>
          <p:cNvSpPr/>
          <p:nvPr/>
        </p:nvSpPr>
        <p:spPr>
          <a:xfrm>
            <a:off x="4312920" y="1943100"/>
            <a:ext cx="419100" cy="381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732020" y="1819062"/>
            <a:ext cx="3367074" cy="22415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151164" y="1619933"/>
            <a:ext cx="27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Horaire donnant droit au dédoublement</a:t>
            </a:r>
          </a:p>
          <a:p>
            <a:r>
              <a:rPr lang="fr-FR" sz="1200" dirty="0" smtClean="0"/>
              <a:t>de la dotation horaire professeur lorsque </a:t>
            </a:r>
          </a:p>
          <a:p>
            <a:r>
              <a:rPr lang="fr-FR" sz="1200" dirty="0" smtClean="0">
                <a:hlinkClick r:id="rId4" action="ppaction://hlinkfile"/>
              </a:rPr>
              <a:t>le seuil est atteint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11" name="Ellipse 10"/>
          <p:cNvSpPr/>
          <p:nvPr/>
        </p:nvSpPr>
        <p:spPr>
          <a:xfrm>
            <a:off x="2198039" y="2619375"/>
            <a:ext cx="419100" cy="3810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004132" y="2583292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385622" y="2809877"/>
            <a:ext cx="2746823" cy="906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224341" y="2409415"/>
            <a:ext cx="2887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87h EP/43,5 Français/43,5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78h EP/39 Français/39 Maths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004132" y="2972337"/>
            <a:ext cx="432487" cy="1172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317711" y="2924615"/>
            <a:ext cx="432487" cy="2127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85622" y="3096523"/>
            <a:ext cx="2855408" cy="57429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241030" y="3294998"/>
            <a:ext cx="3182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dotation horaire professeur est égale </a:t>
            </a:r>
            <a:endParaRPr lang="fr-FR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au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double du volume horaire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élève (ART6)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Dédoublement dotation horaire professeur sans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condition de seuil. Caractère pluridisciplinaire. 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87h EP/87h EG non ciblées.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78 EP/78h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EG non ciblées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3" name="Ellipse 22"/>
          <p:cNvSpPr/>
          <p:nvPr/>
        </p:nvSpPr>
        <p:spPr>
          <a:xfrm>
            <a:off x="3695700" y="4471176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56742" y="4488688"/>
            <a:ext cx="2386912" cy="280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6022553" y="4682794"/>
            <a:ext cx="2201534" cy="86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283344" y="4538031"/>
            <a:ext cx="4053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Dédoublement possible en fonction des besoins des élèves.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l’AP.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8231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69" y="1"/>
            <a:ext cx="1191219" cy="2043216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6025904" y="1931139"/>
            <a:ext cx="714529" cy="381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6818811" y="1971463"/>
            <a:ext cx="1432683" cy="1447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4885200" y="2591337"/>
            <a:ext cx="419100" cy="3810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864192" y="2978068"/>
            <a:ext cx="432487" cy="11726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88641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5515060" y="4401911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694270" y="6029158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4" action="ppaction://hlinkfile"/>
              </a:rPr>
              <a:t>ARRETE</a:t>
            </a:r>
            <a:r>
              <a:rPr lang="fr-FR" b="1" dirty="0" smtClean="0"/>
              <a:t> GRILLE CAP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554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 animBg="1"/>
      <p:bldP spid="12" grpId="0" animBg="1"/>
      <p:bldP spid="16" grpId="0"/>
      <p:bldP spid="18" grpId="0" animBg="1"/>
      <p:bldP spid="19" grpId="0" animBg="1"/>
      <p:bldP spid="22" grpId="0"/>
      <p:bldP spid="23" grpId="0" animBg="1"/>
      <p:bldP spid="24" grpId="0" animBg="1"/>
      <p:bldP spid="27" grpId="0"/>
      <p:bldP spid="26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75"/>
            <a:ext cx="8744300" cy="61834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13124" y="269245"/>
            <a:ext cx="7735643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GRILLES HEBDOMADAIRES CAP 14 SEMAINES 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55 semaines + 14 PFMP + 3 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362714" y="2096123"/>
            <a:ext cx="299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GROUPE : </a:t>
            </a:r>
          </a:p>
          <a:p>
            <a:r>
              <a:rPr lang="fr-FR" sz="1200" dirty="0" smtClean="0"/>
              <a:t>Horaire donnant droit au dédoublement</a:t>
            </a:r>
          </a:p>
          <a:p>
            <a:r>
              <a:rPr lang="fr-FR" sz="1200" dirty="0" smtClean="0"/>
              <a:t>de la dotation horaire professeur lorsque </a:t>
            </a:r>
          </a:p>
          <a:p>
            <a:r>
              <a:rPr lang="fr-FR" sz="1200" dirty="0" smtClean="0"/>
              <a:t>le seuil est atteint.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8362714" y="2927120"/>
            <a:ext cx="2887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ouble du volume horaire élève: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87h EP/43,5 Français/43,5 Maths.</a:t>
            </a:r>
          </a:p>
          <a:p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>78h EP/39 Français/39 Maths</a:t>
            </a:r>
            <a:endParaRPr lang="fr-F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62714" y="3712143"/>
            <a:ext cx="31820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La dotation horaire professeur est égale 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au double du volume horaire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élève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Dédoublement dotation horaire professeur sans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condition de seuil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87 EP/87 EG non ciblées.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78 EP/78 EG non ciblés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Caractère pluridisciplinaire.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65540" y="5158771"/>
            <a:ext cx="3899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Dédoublement possible en fonction des besoins des élèves.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Test de positionnement en seconde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l’AP.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4" y="-2152191"/>
            <a:ext cx="6175948" cy="87337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7018" y="88235"/>
            <a:ext cx="1033567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VOLUME HORAIRE ELEVES BAC PRO 84 SEMAINES D’ENSEIGNEMENT</a:t>
            </a:r>
          </a:p>
          <a:p>
            <a:pPr algn="ctr"/>
            <a:r>
              <a:rPr lang="fr-FR" sz="2000" b="1" dirty="0" smtClean="0"/>
              <a:t>22 SEMAINES DE PFMP ET 2 SEMAINES D’EXAMEN </a:t>
            </a:r>
            <a:endParaRPr lang="fr-FR" sz="2000" b="1" dirty="0"/>
          </a:p>
        </p:txBody>
      </p:sp>
      <p:sp>
        <p:nvSpPr>
          <p:cNvPr id="12" name="Ellipse 11"/>
          <p:cNvSpPr/>
          <p:nvPr/>
        </p:nvSpPr>
        <p:spPr>
          <a:xfrm>
            <a:off x="3006919" y="1562896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508812" y="1648575"/>
            <a:ext cx="748932" cy="7473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455194" y="1352966"/>
            <a:ext cx="3041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 smtClean="0">
                <a:solidFill>
                  <a:srgbClr val="0070C0"/>
                </a:solidFill>
              </a:rPr>
              <a:t>En terminale 26h EP/13h Français/13h Maths.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626211" y="2001956"/>
            <a:ext cx="432487" cy="21270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17409" y="2002761"/>
            <a:ext cx="1079218" cy="2321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508812" y="2133917"/>
            <a:ext cx="766003" cy="62610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463595" y="2344525"/>
            <a:ext cx="4628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Horaire non dédoublé contrairement au CAP.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aractère pluridisciplinaire (ART 4). Horaires pas réservés à l’EP mais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à 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en seconde, apparition en première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991402" y="4214628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382117" y="4299386"/>
            <a:ext cx="2386912" cy="2801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436289" y="4288468"/>
            <a:ext cx="933890" cy="105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459975" y="3685256"/>
            <a:ext cx="5276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Contenu de l’AP: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o </a:t>
            </a:r>
            <a:r>
              <a:rPr lang="fr-FR" sz="1200" dirty="0">
                <a:solidFill>
                  <a:srgbClr val="FF0000"/>
                </a:solidFill>
              </a:rPr>
              <a:t>en 2de, de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de préparer, grâce à un module, son projet 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68382" y="6110264"/>
            <a:ext cx="31403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hlinkClick r:id="rId4" action="ppaction://hlinkfile"/>
              </a:rPr>
              <a:t>HORAIRES COMPLÉMENTAIRES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217409" y="2468130"/>
            <a:ext cx="2034001" cy="15874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296628" y="1562896"/>
            <a:ext cx="1600736" cy="43906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536241" y="2600231"/>
            <a:ext cx="721503" cy="81131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57534" y="3273049"/>
            <a:ext cx="3120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Eco-gestion en Production/Eco-droit en Service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844" y="20774"/>
            <a:ext cx="1354774" cy="2323751"/>
          </a:xfrm>
          <a:prstGeom prst="rect">
            <a:avLst/>
          </a:prstGeom>
        </p:spPr>
      </p:pic>
      <p:sp>
        <p:nvSpPr>
          <p:cNvPr id="30" name="Ellipse 29"/>
          <p:cNvSpPr/>
          <p:nvPr/>
        </p:nvSpPr>
        <p:spPr>
          <a:xfrm>
            <a:off x="3611628" y="1560343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309098" y="1575191"/>
            <a:ext cx="419100" cy="3810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274251" y="1990106"/>
            <a:ext cx="432487" cy="233143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626211" y="4203709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274251" y="4216276"/>
            <a:ext cx="4191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8041141" y="5306434"/>
            <a:ext cx="272885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hlinkClick r:id="rId6" action="ppaction://hlinkfile"/>
              </a:rPr>
              <a:t>ARRETE</a:t>
            </a:r>
            <a:r>
              <a:rPr lang="fr-FR" b="1" dirty="0" smtClean="0"/>
              <a:t> GRILLE BAC PRO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498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 animBg="1"/>
      <p:bldP spid="19" grpId="0" animBg="1"/>
      <p:bldP spid="22" grpId="0"/>
      <p:bldP spid="23" grpId="0" animBg="1"/>
      <p:bldP spid="24" grpId="0" animBg="1"/>
      <p:bldP spid="27" grpId="0"/>
      <p:bldP spid="31" grpId="0" animBg="1"/>
      <p:bldP spid="36" grpId="0" animBg="1"/>
      <p:bldP spid="37" grpId="0" animBg="1"/>
      <p:bldP spid="28" grpId="0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95917" y="258871"/>
            <a:ext cx="956204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GRILLES HEBDOMADAIRES </a:t>
            </a:r>
            <a:r>
              <a:rPr lang="fr-FR" sz="2400" b="1" dirty="0" smtClean="0"/>
              <a:t>BAC PRO PRODUCTION 22 SEMAINES </a:t>
            </a:r>
            <a:r>
              <a:rPr lang="fr-FR" sz="2400" b="1" dirty="0"/>
              <a:t>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</a:t>
            </a:r>
            <a:r>
              <a:rPr lang="fr-FR" sz="2400" b="1" dirty="0" smtClean="0"/>
              <a:t>84 </a:t>
            </a:r>
            <a:r>
              <a:rPr lang="fr-FR" sz="2400" b="1" dirty="0"/>
              <a:t>semaines + </a:t>
            </a:r>
            <a:r>
              <a:rPr lang="fr-FR" sz="2400" b="1" dirty="0" smtClean="0"/>
              <a:t>22 </a:t>
            </a:r>
            <a:r>
              <a:rPr lang="fr-FR" sz="2400" b="1" dirty="0"/>
              <a:t>PFMP + </a:t>
            </a:r>
            <a:r>
              <a:rPr lang="fr-FR" sz="2400" b="1" dirty="0" smtClean="0"/>
              <a:t>2 </a:t>
            </a:r>
            <a:r>
              <a:rPr lang="fr-FR" sz="2400" b="1" dirty="0"/>
              <a:t>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616807" y="1302644"/>
            <a:ext cx="4132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Horaire non dédoublé contrairement au CAP: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Or caractère pluridisciplinaire. Horaires pas réservés à l’EP mais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à 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en seconde, apparition en première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56h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6807" y="3217401"/>
            <a:ext cx="447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2de, de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de préparer, grâce à un module, son projet 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3" y="1192575"/>
            <a:ext cx="5969476" cy="42212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616807" y="2165124"/>
            <a:ext cx="3008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terminale 26h EP/13h Français/13h Maths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21840" y="1311066"/>
            <a:ext cx="219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GRILLE PRODUCTION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15" y="0"/>
            <a:ext cx="1354774" cy="23237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2735" y="4974805"/>
            <a:ext cx="829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HORAIRES COMPLEMENTAIRES : Les </a:t>
            </a:r>
            <a:r>
              <a:rPr lang="fr-FR" sz="1200" dirty="0">
                <a:solidFill>
                  <a:srgbClr val="000000"/>
                </a:solidFill>
              </a:rPr>
              <a:t>volumes complémentaires d’heures-professeur ainsi calculés sont globalisés puis répartis par l’établissement, en tenant compte des besoins dans les enseignements généraux. 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1448907" y="6501352"/>
            <a:ext cx="875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autres divisions dont l’effectif est inférieur ou égal à </a:t>
            </a:r>
            <a:r>
              <a:rPr lang="fr-FR" sz="1200" dirty="0" smtClean="0"/>
              <a:t>15 </a:t>
            </a:r>
            <a:r>
              <a:rPr lang="fr-FR" sz="1200" dirty="0"/>
              <a:t>ne donnent droit à aucun volume complémentaire d’heures-professeur. 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1512938" y="5554258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de 15 élèves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élèves au moins  et regroupés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13,5/20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6,75/20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3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" y="845053"/>
            <a:ext cx="6315055" cy="44656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8569" y="140028"/>
            <a:ext cx="93233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GRILLES HEBDOMADAIRES </a:t>
            </a:r>
            <a:r>
              <a:rPr lang="fr-FR" sz="2400" b="1" dirty="0" smtClean="0"/>
              <a:t>BAC PRO SERVICE 22 SEMAINES </a:t>
            </a:r>
            <a:r>
              <a:rPr lang="fr-FR" sz="2400" b="1" dirty="0"/>
              <a:t>DE </a:t>
            </a:r>
            <a:r>
              <a:rPr lang="fr-FR" sz="2400" b="1" dirty="0" smtClean="0"/>
              <a:t>PFMP</a:t>
            </a:r>
          </a:p>
          <a:p>
            <a:pPr algn="ctr"/>
            <a:r>
              <a:rPr lang="fr-FR" sz="2400" b="1" dirty="0"/>
              <a:t>(Référence </a:t>
            </a:r>
            <a:r>
              <a:rPr lang="fr-FR" sz="2400" b="1" dirty="0" smtClean="0"/>
              <a:t>84 </a:t>
            </a:r>
            <a:r>
              <a:rPr lang="fr-FR" sz="2400" b="1" dirty="0"/>
              <a:t>semaines + </a:t>
            </a:r>
            <a:r>
              <a:rPr lang="fr-FR" sz="2400" b="1" dirty="0" smtClean="0"/>
              <a:t>22 </a:t>
            </a:r>
            <a:r>
              <a:rPr lang="fr-FR" sz="2400" b="1" dirty="0"/>
              <a:t>PFMP + </a:t>
            </a:r>
            <a:r>
              <a:rPr lang="fr-FR" sz="2400" b="1" dirty="0" smtClean="0"/>
              <a:t>2 </a:t>
            </a:r>
            <a:r>
              <a:rPr lang="fr-FR" sz="2400" b="1" dirty="0"/>
              <a:t>semaines d’examen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7090815" y="1318365"/>
            <a:ext cx="3804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Horaire non dédoublé contrairement au CAP:</a:t>
            </a:r>
          </a:p>
          <a:p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Or caractère pluridisciplinaire. Horaires pas réservés à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l’EP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mais à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répartir avec l’EG.</a:t>
            </a: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Pas </a:t>
            </a:r>
            <a:r>
              <a:rPr lang="fr-FR" sz="1200" dirty="0">
                <a:solidFill>
                  <a:schemeClr val="accent4">
                    <a:lumMod val="75000"/>
                  </a:schemeClr>
                </a:solidFill>
              </a:rPr>
              <a:t>en seconde, apparition en première </a:t>
            </a:r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 56h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fr-F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90815" y="3150383"/>
            <a:ext cx="4478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Test de positionnement en première année (Français/Maths).</a:t>
            </a:r>
          </a:p>
          <a:p>
            <a:r>
              <a:rPr lang="fr-FR" sz="1200" dirty="0">
                <a:solidFill>
                  <a:srgbClr val="FF0000"/>
                </a:solidFill>
              </a:rPr>
              <a:t>Contenu de l’AP: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2de, de consolider ses acquis en fonction de ses besoins à l’issue du test de positionnement et de conforter ou de déterminer son choix de spécialisation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1ère, de poursuivre la construction de son projet ;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o en terminale, de préparer, grâce à un module, son projet post bac d’insertion professionnelle ou de poursuite d’études supérieures. </a:t>
            </a:r>
          </a:p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90815" y="2165124"/>
            <a:ext cx="3008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La dotation horaire professeur est égale au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</a:t>
            </a:r>
            <a:r>
              <a:rPr lang="fr-FR" sz="1200" dirty="0" smtClean="0">
                <a:solidFill>
                  <a:srgbClr val="0070C0"/>
                </a:solidFill>
              </a:rPr>
              <a:t>ouble du volume horaire élève: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seconde 60h EP/30 Français/30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première 42h EP/28h Français/14h Maths.</a:t>
            </a:r>
          </a:p>
          <a:p>
            <a:r>
              <a:rPr lang="fr-FR" sz="1200" dirty="0">
                <a:solidFill>
                  <a:srgbClr val="0070C0"/>
                </a:solidFill>
              </a:rPr>
              <a:t>En terminale 26h EP/13h Français/13h Maths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3182" y="4974805"/>
            <a:ext cx="8298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HORAIRES COMPLEMENTAIRES : Les </a:t>
            </a:r>
            <a:r>
              <a:rPr lang="fr-FR" sz="1200" dirty="0">
                <a:solidFill>
                  <a:srgbClr val="000000"/>
                </a:solidFill>
              </a:rPr>
              <a:t>volumes complémentaires d’heures-professeur ainsi calculés sont globalisés puis répartis par l’établissement, en tenant compte des besoins dans les enseignements généraux. 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29747" y="1166203"/>
            <a:ext cx="16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GRILLE SERVICE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95" y="1"/>
            <a:ext cx="1262293" cy="21651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9354" y="6501352"/>
            <a:ext cx="8750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Les autres divisions dont l’effectif est inférieur ou égal à 18 ne donnent droit à aucun volume complémentaire d’heures-professeur.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413385" y="5554258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Plus de 18 élèves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 élèves au moins  et regroupés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13,5/24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d’élèves</a:t>
                      </a:r>
                      <a:r>
                        <a:rPr lang="fr-FR" baseline="0" dirty="0" smtClean="0"/>
                        <a:t> X 6,75/24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3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1294</Words>
  <Application>Microsoft Office PowerPoint</Application>
  <PresentationFormat>Grand écran</PresentationFormat>
  <Paragraphs>177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g5070</dc:creator>
  <cp:lastModifiedBy>g5070</cp:lastModifiedBy>
  <cp:revision>48</cp:revision>
  <dcterms:created xsi:type="dcterms:W3CDTF">2018-12-27T09:16:48Z</dcterms:created>
  <dcterms:modified xsi:type="dcterms:W3CDTF">2020-01-03T10:08:55Z</dcterms:modified>
</cp:coreProperties>
</file>