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73" r:id="rId3"/>
    <p:sldId id="257" r:id="rId4"/>
    <p:sldId id="258" r:id="rId5"/>
    <p:sldId id="259" r:id="rId6"/>
    <p:sldId id="260" r:id="rId7"/>
    <p:sldId id="277" r:id="rId8"/>
    <p:sldId id="262" r:id="rId9"/>
    <p:sldId id="261" r:id="rId10"/>
    <p:sldId id="272" r:id="rId11"/>
    <p:sldId id="263" r:id="rId12"/>
    <p:sldId id="264" r:id="rId13"/>
    <p:sldId id="265" r:id="rId14"/>
    <p:sldId id="267" r:id="rId15"/>
    <p:sldId id="268" r:id="rId16"/>
    <p:sldId id="266" r:id="rId17"/>
    <p:sldId id="271" r:id="rId18"/>
    <p:sldId id="274"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00" autoAdjust="0"/>
    <p:restoredTop sz="94660"/>
  </p:normalViewPr>
  <p:slideViewPr>
    <p:cSldViewPr snapToGrid="0">
      <p:cViewPr varScale="1">
        <p:scale>
          <a:sx n="90" d="100"/>
          <a:sy n="90" d="100"/>
        </p:scale>
        <p:origin x="8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AF66F0EE-5341-47C3-88B1-3D366D5DD37B}" type="datetimeFigureOut">
              <a:rPr lang="fr-FR" smtClean="0"/>
              <a:t>17/11/2018</a:t>
            </a:fld>
            <a:endParaRPr lang="fr-FR"/>
          </a:p>
        </p:txBody>
      </p:sp>
      <p:sp>
        <p:nvSpPr>
          <p:cNvPr id="5" name="Footer Placeholder 4"/>
          <p:cNvSpPr>
            <a:spLocks noGrp="1"/>
          </p:cNvSpPr>
          <p:nvPr>
            <p:ph type="ftr" sz="quarter" idx="11"/>
          </p:nvPr>
        </p:nvSpPr>
        <p:spPr>
          <a:xfrm>
            <a:off x="914400" y="4323846"/>
            <a:ext cx="4880610" cy="365125"/>
          </a:xfrm>
        </p:spPr>
        <p:txBody>
          <a:bodyPr/>
          <a:lstStyle/>
          <a:p>
            <a:endParaRPr lang="fr-FR"/>
          </a:p>
        </p:txBody>
      </p:sp>
      <p:sp>
        <p:nvSpPr>
          <p:cNvPr id="6" name="Slide Number Placeholder 5"/>
          <p:cNvSpPr>
            <a:spLocks noGrp="1"/>
          </p:cNvSpPr>
          <p:nvPr>
            <p:ph type="sldNum" sz="quarter" idx="12"/>
          </p:nvPr>
        </p:nvSpPr>
        <p:spPr>
          <a:xfrm>
            <a:off x="6057900" y="1430867"/>
            <a:ext cx="2171700" cy="365125"/>
          </a:xfrm>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192988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F66F0EE-5341-47C3-88B1-3D366D5DD37B}" type="datetimeFigureOut">
              <a:rPr lang="fr-FR" smtClean="0"/>
              <a:t>17/11/2018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36889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F66F0EE-5341-47C3-88B1-3D366D5DD37B}" type="datetimeFigureOut">
              <a:rPr lang="fr-FR" smtClean="0"/>
              <a:t>17/11/2018</a:t>
            </a:fld>
            <a:endParaRPr lang="fr-FR"/>
          </a:p>
        </p:txBody>
      </p:sp>
      <p:sp>
        <p:nvSpPr>
          <p:cNvPr id="6" name="Footer Placeholder 5"/>
          <p:cNvSpPr>
            <a:spLocks noGrp="1"/>
          </p:cNvSpPr>
          <p:nvPr>
            <p:ph type="ftr" sz="quarter" idx="11"/>
          </p:nvPr>
        </p:nvSpPr>
        <p:spPr>
          <a:xfrm>
            <a:off x="594360" y="381001"/>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79398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F66F0EE-5341-47C3-88B1-3D366D5DD37B}" type="datetimeFigureOut">
              <a:rPr lang="fr-FR" smtClean="0"/>
              <a:t>17/11/2018</a:t>
            </a:fld>
            <a:endParaRPr lang="fr-FR"/>
          </a:p>
        </p:txBody>
      </p:sp>
      <p:sp>
        <p:nvSpPr>
          <p:cNvPr id="6" name="Footer Placeholder 5"/>
          <p:cNvSpPr>
            <a:spLocks noGrp="1"/>
          </p:cNvSpPr>
          <p:nvPr>
            <p:ph type="ftr" sz="quarter" idx="11"/>
          </p:nvPr>
        </p:nvSpPr>
        <p:spPr>
          <a:xfrm>
            <a:off x="594360" y="379438"/>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8035C52D-F351-459E-8057-3448319825E0}" type="slidenum">
              <a:rPr lang="fr-FR" smtClean="0"/>
              <a:t>‹N°›</a:t>
            </a:fld>
            <a:endParaRPr lang="fr-F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6248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F66F0EE-5341-47C3-88B1-3D366D5DD37B}" type="datetimeFigureOut">
              <a:rPr lang="fr-FR" smtClean="0"/>
              <a:t>17/11/2018</a:t>
            </a:fld>
            <a:endParaRPr lang="fr-FR"/>
          </a:p>
        </p:txBody>
      </p:sp>
      <p:sp>
        <p:nvSpPr>
          <p:cNvPr id="6" name="Footer Placeholder 5"/>
          <p:cNvSpPr>
            <a:spLocks noGrp="1"/>
          </p:cNvSpPr>
          <p:nvPr>
            <p:ph type="ftr" sz="quarter" idx="11"/>
          </p:nvPr>
        </p:nvSpPr>
        <p:spPr>
          <a:xfrm>
            <a:off x="594360" y="378884"/>
            <a:ext cx="4830656" cy="365125"/>
          </a:xfrm>
        </p:spPr>
        <p:txBody>
          <a:bodyPr/>
          <a:lstStyle/>
          <a:p>
            <a:endParaRPr lang="fr-FR"/>
          </a:p>
        </p:txBody>
      </p:sp>
      <p:sp>
        <p:nvSpPr>
          <p:cNvPr id="7" name="Slide Number Placeholder 6"/>
          <p:cNvSpPr>
            <a:spLocks noGrp="1"/>
          </p:cNvSpPr>
          <p:nvPr>
            <p:ph type="sldNum" sz="quarter" idx="12"/>
          </p:nvPr>
        </p:nvSpPr>
        <p:spPr>
          <a:xfrm>
            <a:off x="7882466" y="381001"/>
            <a:ext cx="667174" cy="365125"/>
          </a:xfrm>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95759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AF66F0EE-5341-47C3-88B1-3D366D5DD37B}" type="datetimeFigureOut">
              <a:rPr lang="fr-FR" smtClean="0"/>
              <a:t>17/11/2018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166941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AF66F0EE-5341-47C3-88B1-3D366D5DD37B}" type="datetimeFigureOut">
              <a:rPr lang="fr-FR" smtClean="0"/>
              <a:t>17/11/2018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744328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66F0EE-5341-47C3-88B1-3D366D5DD37B}" type="datetimeFigureOut">
              <a:rPr lang="fr-FR" smtClean="0"/>
              <a:t>17/11/2018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2542197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F66F0EE-5341-47C3-88B1-3D366D5DD37B}" type="datetimeFigureOut">
              <a:rPr lang="fr-FR" smtClean="0"/>
              <a:t>17/11/2018</a:t>
            </a:fld>
            <a:endParaRPr lang="fr-FR"/>
          </a:p>
        </p:txBody>
      </p:sp>
      <p:sp>
        <p:nvSpPr>
          <p:cNvPr id="5" name="Footer Placeholder 4"/>
          <p:cNvSpPr>
            <a:spLocks noGrp="1"/>
          </p:cNvSpPr>
          <p:nvPr>
            <p:ph type="ftr" sz="quarter" idx="11"/>
          </p:nvPr>
        </p:nvSpPr>
        <p:spPr>
          <a:xfrm>
            <a:off x="594360" y="381001"/>
            <a:ext cx="4830656" cy="365125"/>
          </a:xfrm>
        </p:spPr>
        <p:txBody>
          <a:bodyPr/>
          <a:lstStyle/>
          <a:p>
            <a:endParaRPr lang="fr-FR"/>
          </a:p>
        </p:txBody>
      </p:sp>
      <p:sp>
        <p:nvSpPr>
          <p:cNvPr id="6" name="Slide Number Placeholder 5"/>
          <p:cNvSpPr>
            <a:spLocks noGrp="1"/>
          </p:cNvSpPr>
          <p:nvPr>
            <p:ph type="sldNum" sz="quarter" idx="12"/>
          </p:nvPr>
        </p:nvSpPr>
        <p:spPr>
          <a:xfrm>
            <a:off x="7882466" y="381001"/>
            <a:ext cx="667174" cy="365125"/>
          </a:xfrm>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51323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66F0EE-5341-47C3-88B1-3D366D5DD37B}" type="datetimeFigureOut">
              <a:rPr lang="fr-FR" smtClean="0"/>
              <a:t>17/11/2018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83209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F66F0EE-5341-47C3-88B1-3D366D5DD37B}" type="datetimeFigureOut">
              <a:rPr lang="fr-FR" smtClean="0"/>
              <a:t>17/11/2018</a:t>
            </a:fld>
            <a:endParaRPr lang="fr-FR"/>
          </a:p>
        </p:txBody>
      </p:sp>
      <p:sp>
        <p:nvSpPr>
          <p:cNvPr id="5" name="Footer Placeholder 4"/>
          <p:cNvSpPr>
            <a:spLocks noGrp="1"/>
          </p:cNvSpPr>
          <p:nvPr>
            <p:ph type="ftr" sz="quarter" idx="11"/>
          </p:nvPr>
        </p:nvSpPr>
        <p:spPr>
          <a:xfrm>
            <a:off x="594360" y="381001"/>
            <a:ext cx="4830656" cy="365125"/>
          </a:xfrm>
        </p:spPr>
        <p:txBody>
          <a:bodyPr/>
          <a:lstStyle/>
          <a:p>
            <a:endParaRPr lang="fr-FR"/>
          </a:p>
        </p:txBody>
      </p:sp>
      <p:sp>
        <p:nvSpPr>
          <p:cNvPr id="6" name="Slide Number Placeholder 5"/>
          <p:cNvSpPr>
            <a:spLocks noGrp="1"/>
          </p:cNvSpPr>
          <p:nvPr>
            <p:ph type="sldNum" sz="quarter" idx="12"/>
          </p:nvPr>
        </p:nvSpPr>
        <p:spPr>
          <a:xfrm>
            <a:off x="7882466" y="381001"/>
            <a:ext cx="667173" cy="365125"/>
          </a:xfrm>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84889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F66F0EE-5341-47C3-88B1-3D366D5DD37B}" type="datetimeFigureOut">
              <a:rPr lang="fr-FR" smtClean="0"/>
              <a:t>17/11/2018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15867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94359" y="3132667"/>
            <a:ext cx="3910579" cy="31309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42098" y="3132667"/>
            <a:ext cx="3907541" cy="31309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F66F0EE-5341-47C3-88B1-3D366D5DD37B}" type="datetimeFigureOut">
              <a:rPr lang="fr-FR" smtClean="0"/>
              <a:t>17/11/2018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338040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F66F0EE-5341-47C3-88B1-3D366D5DD37B}" type="datetimeFigureOut">
              <a:rPr lang="fr-FR" smtClean="0"/>
              <a:t>17/11/2018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97326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6F0EE-5341-47C3-88B1-3D366D5DD37B}" type="datetimeFigureOut">
              <a:rPr lang="fr-FR" smtClean="0"/>
              <a:t>17/11/2018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232028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F66F0EE-5341-47C3-88B1-3D366D5DD37B}" type="datetimeFigureOut">
              <a:rPr lang="fr-FR" smtClean="0"/>
              <a:t>17/11/2018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407113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F66F0EE-5341-47C3-88B1-3D366D5DD37B}" type="datetimeFigureOut">
              <a:rPr lang="fr-FR" smtClean="0"/>
              <a:t>17/11/2018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35C52D-F351-459E-8057-3448319825E0}" type="slidenum">
              <a:rPr lang="fr-FR" smtClean="0"/>
              <a:t>‹N°›</a:t>
            </a:fld>
            <a:endParaRPr lang="fr-FR"/>
          </a:p>
        </p:txBody>
      </p:sp>
    </p:spTree>
    <p:extLst>
      <p:ext uri="{BB962C8B-B14F-4D97-AF65-F5344CB8AC3E}">
        <p14:creationId xmlns:p14="http://schemas.microsoft.com/office/powerpoint/2010/main" val="20426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66F0EE-5341-47C3-88B1-3D366D5DD37B}" type="datetimeFigureOut">
              <a:rPr lang="fr-FR" smtClean="0"/>
              <a:t>17/11/2018</a:t>
            </a:fld>
            <a:endParaRPr lang="fr-F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35C52D-F351-459E-8057-3448319825E0}" type="slidenum">
              <a:rPr lang="fr-FR" smtClean="0"/>
              <a:t>‹N°›</a:t>
            </a:fld>
            <a:endParaRPr lang="fr-FR"/>
          </a:p>
        </p:txBody>
      </p:sp>
    </p:spTree>
    <p:extLst>
      <p:ext uri="{BB962C8B-B14F-4D97-AF65-F5344CB8AC3E}">
        <p14:creationId xmlns:p14="http://schemas.microsoft.com/office/powerpoint/2010/main" val="300118487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23FE3-2E12-45D9-8808-B95FDF852E03}"/>
              </a:ext>
            </a:extLst>
          </p:cNvPr>
          <p:cNvSpPr>
            <a:spLocks noGrp="1"/>
          </p:cNvSpPr>
          <p:nvPr>
            <p:ph type="ctrTitle"/>
          </p:nvPr>
        </p:nvSpPr>
        <p:spPr/>
        <p:txBody>
          <a:bodyPr>
            <a:normAutofit/>
          </a:bodyPr>
          <a:lstStyle/>
          <a:p>
            <a:r>
              <a:rPr lang="fr-FR" sz="5800" dirty="0"/>
              <a:t>Réforme du Lycée</a:t>
            </a:r>
          </a:p>
        </p:txBody>
      </p:sp>
      <p:sp>
        <p:nvSpPr>
          <p:cNvPr id="3" name="Sous-titre 2">
            <a:extLst>
              <a:ext uri="{FF2B5EF4-FFF2-40B4-BE49-F238E27FC236}">
                <a16:creationId xmlns:a16="http://schemas.microsoft.com/office/drawing/2014/main" id="{9883C998-DFA7-49F7-9C49-F8F72B5DA8E0}"/>
              </a:ext>
            </a:extLst>
          </p:cNvPr>
          <p:cNvSpPr>
            <a:spLocks noGrp="1"/>
          </p:cNvSpPr>
          <p:nvPr>
            <p:ph type="subTitle" idx="1"/>
          </p:nvPr>
        </p:nvSpPr>
        <p:spPr/>
        <p:txBody>
          <a:bodyPr/>
          <a:lstStyle/>
          <a:p>
            <a:r>
              <a:rPr lang="fr-FR" dirty="0"/>
              <a:t>L’analyse de la CGT </a:t>
            </a:r>
            <a:r>
              <a:rPr lang="fr-FR" dirty="0" err="1"/>
              <a:t>Educ’action</a:t>
            </a:r>
            <a:endParaRPr lang="fr-FR" dirty="0"/>
          </a:p>
        </p:txBody>
      </p:sp>
      <p:sp>
        <p:nvSpPr>
          <p:cNvPr id="7" name="ZoneTexte 6">
            <a:extLst>
              <a:ext uri="{FF2B5EF4-FFF2-40B4-BE49-F238E27FC236}">
                <a16:creationId xmlns:a16="http://schemas.microsoft.com/office/drawing/2014/main" id="{87130E28-D4B8-4581-8237-E9EBD46A598D}"/>
              </a:ext>
            </a:extLst>
          </p:cNvPr>
          <p:cNvSpPr txBox="1"/>
          <p:nvPr/>
        </p:nvSpPr>
        <p:spPr>
          <a:xfrm>
            <a:off x="6235546" y="6488668"/>
            <a:ext cx="2423711" cy="338554"/>
          </a:xfrm>
          <a:prstGeom prst="rect">
            <a:avLst/>
          </a:prstGeom>
          <a:noFill/>
        </p:spPr>
        <p:txBody>
          <a:bodyPr wrap="square" rtlCol="0">
            <a:spAutoFit/>
          </a:bodyPr>
          <a:lstStyle/>
          <a:p>
            <a:r>
              <a:rPr lang="fr-FR" sz="1600" dirty="0"/>
              <a:t>Septembre 2018</a:t>
            </a:r>
          </a:p>
        </p:txBody>
      </p:sp>
      <p:pic>
        <p:nvPicPr>
          <p:cNvPr id="5" name="Image 4">
            <a:extLst>
              <a:ext uri="{FF2B5EF4-FFF2-40B4-BE49-F238E27FC236}">
                <a16:creationId xmlns:a16="http://schemas.microsoft.com/office/drawing/2014/main" id="{2A843760-F509-419F-8678-F0B6D292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769" y="543922"/>
            <a:ext cx="1075027" cy="1835224"/>
          </a:xfrm>
          <a:prstGeom prst="rect">
            <a:avLst/>
          </a:prstGeom>
        </p:spPr>
      </p:pic>
    </p:spTree>
    <p:extLst>
      <p:ext uri="{BB962C8B-B14F-4D97-AF65-F5344CB8AC3E}">
        <p14:creationId xmlns:p14="http://schemas.microsoft.com/office/powerpoint/2010/main" val="397248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925416"/>
            <a:ext cx="7573573" cy="1046714"/>
          </a:xfrm>
        </p:spPr>
        <p:txBody>
          <a:bodyPr>
            <a:normAutofit/>
          </a:bodyPr>
          <a:lstStyle/>
          <a:p>
            <a:r>
              <a:rPr lang="fr-FR" cap="all" dirty="0">
                <a:sym typeface="Wingdings" panose="05000000000000000000" pitchFamily="2" charset="2"/>
              </a:rPr>
              <a:t>Des choix, mais quels choix ?</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6" y="2394542"/>
            <a:ext cx="7800493" cy="3796938"/>
          </a:xfrm>
        </p:spPr>
        <p:txBody>
          <a:bodyPr>
            <a:normAutofit fontScale="85000" lnSpcReduction="20000"/>
          </a:bodyPr>
          <a:lstStyle/>
          <a:p>
            <a:pPr marL="0" indent="0">
              <a:buNone/>
            </a:pPr>
            <a:r>
              <a:rPr lang="fr-FR" b="1" dirty="0">
                <a:solidFill>
                  <a:srgbClr val="002060"/>
                </a:solidFill>
                <a:latin typeface="Bradley Hand ITC" panose="03070402050302030203" pitchFamily="66" charset="0"/>
              </a:rPr>
              <a:t>« le discours du ministre prétend renforcer les fondamentaux, l’organisation, elle, en laissant l’élève choisir ses disciplines pour construire son « plan de carrière », pourrait favoriser ce qui, parmi les matières enseignées, sera utile et rentable (voire simplement plus immédiatement agréable). »</a:t>
            </a:r>
          </a:p>
          <a:p>
            <a:pPr marL="0" indent="0">
              <a:buNone/>
            </a:pPr>
            <a:r>
              <a:rPr lang="fr-FR" b="1" dirty="0">
                <a:solidFill>
                  <a:srgbClr val="002060"/>
                </a:solidFill>
                <a:latin typeface="Bradley Hand ITC" panose="03070402050302030203" pitchFamily="66" charset="0"/>
              </a:rPr>
              <a:t>[…]</a:t>
            </a:r>
          </a:p>
          <a:p>
            <a:pPr marL="0" indent="0">
              <a:buNone/>
            </a:pPr>
            <a:r>
              <a:rPr lang="fr-FR" b="1" dirty="0">
                <a:solidFill>
                  <a:srgbClr val="002060"/>
                </a:solidFill>
                <a:latin typeface="Bradley Hand ITC" panose="03070402050302030203" pitchFamily="66" charset="0"/>
              </a:rPr>
              <a:t>« Rien d’étonnant à cela, car c’est bien la logique de l’employabilité, couplée à celle d’économies budgétaires par la réduction des postes, qui pourrait être le ressort caché de cette réforme. »</a:t>
            </a:r>
          </a:p>
          <a:p>
            <a:pPr marL="0" indent="0">
              <a:buNone/>
            </a:pPr>
            <a:r>
              <a:rPr lang="fr-FR" b="1" dirty="0">
                <a:solidFill>
                  <a:srgbClr val="002060"/>
                </a:solidFill>
                <a:latin typeface="Bradley Hand ITC" panose="03070402050302030203" pitchFamily="66" charset="0"/>
              </a:rPr>
              <a:t>[…]</a:t>
            </a:r>
          </a:p>
          <a:p>
            <a:pPr marL="0" indent="0">
              <a:buNone/>
            </a:pPr>
            <a:r>
              <a:rPr lang="fr-FR" b="1" dirty="0">
                <a:solidFill>
                  <a:srgbClr val="002060"/>
                </a:solidFill>
                <a:latin typeface="Bradley Hand ITC" panose="03070402050302030203" pitchFamily="66" charset="0"/>
              </a:rPr>
              <a:t>« C’est donc le but traditionnel de l’école et du lycée qui est ici revisité, passant de la culture, et donc d’une authentique formation de soi, à la fabrique d’individus qui correspondent à la demande du marché de l’emploi. »</a:t>
            </a:r>
          </a:p>
          <a:p>
            <a:pPr marL="0" indent="0">
              <a:buNone/>
            </a:pPr>
            <a:r>
              <a:rPr lang="fr-FR" b="1" dirty="0">
                <a:solidFill>
                  <a:srgbClr val="002060"/>
                </a:solidFill>
                <a:latin typeface="Bradley Hand ITC" panose="03070402050302030203" pitchFamily="66" charset="0"/>
              </a:rPr>
              <a:t>			Michel Bouton, professeur de philosophie</a:t>
            </a:r>
          </a:p>
          <a:p>
            <a:pPr marL="0" indent="0" algn="r">
              <a:buNone/>
            </a:pPr>
            <a:endParaRPr lang="fr-FR" b="1" dirty="0">
              <a:solidFill>
                <a:srgbClr val="002060"/>
              </a:solidFill>
              <a:latin typeface="Bradley Hand ITC" panose="03070402050302030203" pitchFamily="66" charset="0"/>
            </a:endParaRPr>
          </a:p>
        </p:txBody>
      </p:sp>
    </p:spTree>
    <p:extLst>
      <p:ext uri="{BB962C8B-B14F-4D97-AF65-F5344CB8AC3E}">
        <p14:creationId xmlns:p14="http://schemas.microsoft.com/office/powerpoint/2010/main" val="248606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B3A8737-8643-46A5-9A70-D222F0A723FC}"/>
              </a:ext>
            </a:extLst>
          </p:cNvPr>
          <p:cNvPicPr>
            <a:picLocks noChangeAspect="1"/>
          </p:cNvPicPr>
          <p:nvPr/>
        </p:nvPicPr>
        <p:blipFill>
          <a:blip r:embed="rId2"/>
          <a:stretch>
            <a:fillRect/>
          </a:stretch>
        </p:blipFill>
        <p:spPr>
          <a:xfrm>
            <a:off x="3805524" y="2758061"/>
            <a:ext cx="5124450" cy="3038475"/>
          </a:xfrm>
          <a:prstGeom prst="rect">
            <a:avLst/>
          </a:prstGeom>
        </p:spPr>
      </p:pic>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980500"/>
            <a:ext cx="7573573" cy="572989"/>
          </a:xfrm>
        </p:spPr>
        <p:txBody>
          <a:bodyPr>
            <a:normAutofit/>
          </a:bodyPr>
          <a:lstStyle/>
          <a:p>
            <a:r>
              <a:rPr lang="fr-FR" cap="all" dirty="0">
                <a:sym typeface="Wingdings" panose="05000000000000000000" pitchFamily="2" charset="2"/>
              </a:rPr>
              <a:t>Vendre son lycée, Qu’en pensez-Vous ?</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1975902"/>
            <a:ext cx="3910579" cy="3130973"/>
          </a:xfrm>
        </p:spPr>
        <p:txBody>
          <a:bodyPr>
            <a:normAutofit/>
          </a:bodyPr>
          <a:lstStyle/>
          <a:p>
            <a:pPr>
              <a:buFont typeface="Wingdings" panose="05000000000000000000" pitchFamily="2" charset="2"/>
              <a:buChar char="à"/>
            </a:pPr>
            <a:r>
              <a:rPr lang="fr-FR" dirty="0"/>
              <a:t> </a:t>
            </a:r>
            <a:r>
              <a:rPr lang="fr-FR" b="1" dirty="0">
                <a:solidFill>
                  <a:srgbClr val="FF0000"/>
                </a:solidFill>
              </a:rPr>
              <a:t>Concurrence</a:t>
            </a:r>
            <a:r>
              <a:rPr lang="fr-FR" dirty="0"/>
              <a:t> entre établissements publics</a:t>
            </a:r>
          </a:p>
          <a:p>
            <a:pPr>
              <a:buFont typeface="Wingdings" panose="05000000000000000000" pitchFamily="2" charset="2"/>
              <a:buChar char="à"/>
            </a:pPr>
            <a:r>
              <a:rPr lang="fr-FR" dirty="0"/>
              <a:t> </a:t>
            </a:r>
            <a:r>
              <a:rPr lang="fr-FR" b="1" dirty="0">
                <a:solidFill>
                  <a:srgbClr val="FF0000"/>
                </a:solidFill>
              </a:rPr>
              <a:t>Concurrence</a:t>
            </a:r>
            <a:r>
              <a:rPr lang="fr-FR" dirty="0"/>
              <a:t> entre public et privé</a:t>
            </a:r>
          </a:p>
          <a:p>
            <a:pPr>
              <a:buFont typeface="Wingdings" panose="05000000000000000000" pitchFamily="2" charset="2"/>
              <a:buChar char="à"/>
            </a:pPr>
            <a:r>
              <a:rPr lang="fr-FR" dirty="0"/>
              <a:t> </a:t>
            </a:r>
            <a:r>
              <a:rPr lang="fr-FR" b="1" dirty="0">
                <a:solidFill>
                  <a:srgbClr val="FF0000"/>
                </a:solidFill>
              </a:rPr>
              <a:t>Concurrence</a:t>
            </a:r>
            <a:r>
              <a:rPr lang="fr-FR" dirty="0"/>
              <a:t> entre disciplines</a:t>
            </a:r>
          </a:p>
          <a:p>
            <a:pPr>
              <a:buFont typeface="Wingdings" panose="05000000000000000000" pitchFamily="2" charset="2"/>
              <a:buChar char="à"/>
            </a:pPr>
            <a:r>
              <a:rPr lang="fr-FR" dirty="0"/>
              <a:t> </a:t>
            </a:r>
            <a:r>
              <a:rPr lang="fr-FR" b="1" dirty="0">
                <a:solidFill>
                  <a:srgbClr val="FF0000"/>
                </a:solidFill>
              </a:rPr>
              <a:t>Concurrence</a:t>
            </a:r>
            <a:r>
              <a:rPr lang="fr-FR" dirty="0"/>
              <a:t> entre collègues</a:t>
            </a:r>
          </a:p>
        </p:txBody>
      </p:sp>
    </p:spTree>
    <p:extLst>
      <p:ext uri="{BB962C8B-B14F-4D97-AF65-F5344CB8AC3E}">
        <p14:creationId xmlns:p14="http://schemas.microsoft.com/office/powerpoint/2010/main" val="98127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267F9E5-1F2C-43E7-A69A-269DA69E4A5D}"/>
              </a:ext>
            </a:extLst>
          </p:cNvPr>
          <p:cNvPicPr>
            <a:picLocks noChangeAspect="1"/>
          </p:cNvPicPr>
          <p:nvPr/>
        </p:nvPicPr>
        <p:blipFill>
          <a:blip r:embed="rId2"/>
          <a:stretch>
            <a:fillRect/>
          </a:stretch>
        </p:blipFill>
        <p:spPr>
          <a:xfrm>
            <a:off x="3912575" y="4069606"/>
            <a:ext cx="3717859" cy="2788394"/>
          </a:xfrm>
          <a:prstGeom prst="rect">
            <a:avLst/>
          </a:prstGeom>
        </p:spPr>
      </p:pic>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FF0000"/>
                </a:solidFill>
              </a:rPr>
              <a:t>Avenir compromis</a:t>
            </a:r>
            <a:endParaRPr lang="fr-FR" dirty="0">
              <a:solidFill>
                <a:srgbClr val="FF0000"/>
              </a:solidFill>
            </a:endParaRPr>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1046054"/>
            <a:ext cx="7573573" cy="573426"/>
          </a:xfrm>
        </p:spPr>
        <p:txBody>
          <a:bodyPr>
            <a:normAutofit/>
          </a:bodyPr>
          <a:lstStyle/>
          <a:p>
            <a:r>
              <a:rPr lang="fr-FR" cap="all" dirty="0">
                <a:sym typeface="Wingdings" panose="05000000000000000000" pitchFamily="2" charset="2"/>
              </a:rPr>
              <a:t>Bilan de </a:t>
            </a:r>
            <a:r>
              <a:rPr lang="fr-FR" cap="all" dirty="0" err="1">
                <a:sym typeface="Wingdings" panose="05000000000000000000" pitchFamily="2" charset="2"/>
              </a:rPr>
              <a:t>Parcoursup</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1975903"/>
            <a:ext cx="3910579" cy="3130973"/>
          </a:xfrm>
        </p:spPr>
        <p:txBody>
          <a:bodyPr/>
          <a:lstStyle/>
          <a:p>
            <a:pPr>
              <a:buFont typeface="Wingdings" panose="05000000000000000000" pitchFamily="2" charset="2"/>
              <a:buChar char="à"/>
            </a:pPr>
            <a:r>
              <a:rPr lang="fr-FR" dirty="0"/>
              <a:t> 9 000 bacheliers sans affectation</a:t>
            </a:r>
          </a:p>
          <a:p>
            <a:pPr>
              <a:buFont typeface="Wingdings" panose="05000000000000000000" pitchFamily="2" charset="2"/>
              <a:buChar char="à"/>
            </a:pPr>
            <a:r>
              <a:rPr lang="fr-FR" dirty="0"/>
              <a:t>40 000 sur liste d’attente</a:t>
            </a:r>
          </a:p>
          <a:p>
            <a:pPr>
              <a:buFont typeface="Wingdings" panose="05000000000000000000" pitchFamily="2" charset="2"/>
              <a:buChar char="à"/>
            </a:pPr>
            <a:r>
              <a:rPr lang="fr-FR" dirty="0"/>
              <a:t> 70 000 à espérer autre chose</a:t>
            </a:r>
          </a:p>
          <a:p>
            <a:pPr>
              <a:buFont typeface="Wingdings" panose="05000000000000000000" pitchFamily="2" charset="2"/>
              <a:buChar char="à"/>
            </a:pPr>
            <a:r>
              <a:rPr lang="fr-FR" dirty="0"/>
              <a:t> 180 000 … disparus</a:t>
            </a:r>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1964886"/>
            <a:ext cx="3907541" cy="3130973"/>
          </a:xfrm>
        </p:spPr>
        <p:txBody>
          <a:bodyPr/>
          <a:lstStyle/>
          <a:p>
            <a:pPr>
              <a:buFont typeface="Wingdings" panose="05000000000000000000" pitchFamily="2" charset="2"/>
              <a:buChar char="à"/>
            </a:pPr>
            <a:r>
              <a:rPr lang="fr-FR" dirty="0">
                <a:sym typeface="Wingdings" panose="05000000000000000000" pitchFamily="2" charset="2"/>
              </a:rPr>
              <a:t> Conçu pour </a:t>
            </a:r>
            <a:r>
              <a:rPr lang="fr-FR" b="1" dirty="0">
                <a:solidFill>
                  <a:srgbClr val="FF0000"/>
                </a:solidFill>
                <a:sym typeface="Wingdings" panose="05000000000000000000" pitchFamily="2" charset="2"/>
              </a:rPr>
              <a:t>sélectionner</a:t>
            </a:r>
            <a:r>
              <a:rPr lang="fr-FR" dirty="0">
                <a:sym typeface="Wingdings" panose="05000000000000000000" pitchFamily="2" charset="2"/>
              </a:rPr>
              <a:t>, trier socialement et barrer l’accès de milliers de jeunes à une formation universitaire</a:t>
            </a:r>
            <a:endParaRPr lang="fr-FR" dirty="0"/>
          </a:p>
        </p:txBody>
      </p:sp>
    </p:spTree>
    <p:extLst>
      <p:ext uri="{BB962C8B-B14F-4D97-AF65-F5344CB8AC3E}">
        <p14:creationId xmlns:p14="http://schemas.microsoft.com/office/powerpoint/2010/main" val="86479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FF0000"/>
                </a:solidFill>
              </a:rPr>
              <a:t>Avenir compromis</a:t>
            </a:r>
            <a:endParaRPr lang="fr-FR" dirty="0">
              <a:solidFill>
                <a:srgbClr val="FF0000"/>
              </a:solidFill>
            </a:endParaRPr>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1046054"/>
            <a:ext cx="7573573" cy="573426"/>
          </a:xfrm>
        </p:spPr>
        <p:txBody>
          <a:bodyPr>
            <a:normAutofit/>
          </a:bodyPr>
          <a:lstStyle/>
          <a:p>
            <a:r>
              <a:rPr lang="fr-FR" cap="all" dirty="0">
                <a:sym typeface="Wingdings" panose="05000000000000000000" pitchFamily="2" charset="2"/>
              </a:rPr>
              <a:t>Et le bac dans tout ça ?</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1975903"/>
            <a:ext cx="3910579" cy="3130973"/>
          </a:xfrm>
        </p:spPr>
        <p:txBody>
          <a:bodyPr>
            <a:normAutofit/>
          </a:bodyPr>
          <a:lstStyle/>
          <a:p>
            <a:pPr>
              <a:buFont typeface="Wingdings" panose="05000000000000000000" pitchFamily="2" charset="2"/>
              <a:buChar char="à"/>
            </a:pPr>
            <a:r>
              <a:rPr lang="fr-FR" dirty="0"/>
              <a:t> 40% de CCF</a:t>
            </a:r>
            <a:endParaRPr lang="fr-FR" sz="1600" dirty="0"/>
          </a:p>
          <a:p>
            <a:pPr>
              <a:buFont typeface="Wingdings" panose="05000000000000000000" pitchFamily="2" charset="2"/>
              <a:buChar char="à"/>
            </a:pPr>
            <a:r>
              <a:rPr lang="fr-FR" dirty="0"/>
              <a:t> Surcharge de travail pour les enseignants et les administratifs</a:t>
            </a:r>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1964886"/>
            <a:ext cx="3907541" cy="3130973"/>
          </a:xfrm>
        </p:spPr>
        <p:txBody>
          <a:bodyPr>
            <a:normAutofit/>
          </a:bodyPr>
          <a:lstStyle/>
          <a:p>
            <a:pPr>
              <a:buFont typeface="Wingdings" panose="05000000000000000000" pitchFamily="2" charset="2"/>
              <a:buChar char="à"/>
            </a:pPr>
            <a:endParaRPr lang="fr-FR" dirty="0">
              <a:sym typeface="Wingdings" panose="05000000000000000000" pitchFamily="2" charset="2"/>
            </a:endParaRPr>
          </a:p>
          <a:p>
            <a:pPr>
              <a:buFont typeface="Wingdings" panose="05000000000000000000" pitchFamily="2" charset="2"/>
              <a:buChar char="à"/>
            </a:pPr>
            <a:r>
              <a:rPr lang="fr-FR" dirty="0"/>
              <a:t> Ce n’est plus un diplôme national</a:t>
            </a:r>
          </a:p>
          <a:p>
            <a:pPr>
              <a:buFont typeface="Wingdings" panose="05000000000000000000" pitchFamily="2" charset="2"/>
              <a:buChar char="à"/>
            </a:pPr>
            <a:r>
              <a:rPr lang="fr-FR" dirty="0"/>
              <a:t> </a:t>
            </a:r>
            <a:r>
              <a:rPr lang="fr-FR" b="1" dirty="0">
                <a:solidFill>
                  <a:srgbClr val="FF0000"/>
                </a:solidFill>
              </a:rPr>
              <a:t>Inégalités de traitement </a:t>
            </a:r>
            <a:r>
              <a:rPr lang="fr-FR" dirty="0"/>
              <a:t>des dossiers selon le lycée d’origine</a:t>
            </a:r>
          </a:p>
          <a:p>
            <a:pPr>
              <a:buFont typeface="Wingdings" panose="05000000000000000000" pitchFamily="2" charset="2"/>
              <a:buChar char="à"/>
            </a:pPr>
            <a:endParaRPr lang="fr-FR" dirty="0"/>
          </a:p>
        </p:txBody>
      </p:sp>
      <p:pic>
        <p:nvPicPr>
          <p:cNvPr id="3" name="Image 2">
            <a:extLst>
              <a:ext uri="{FF2B5EF4-FFF2-40B4-BE49-F238E27FC236}">
                <a16:creationId xmlns:a16="http://schemas.microsoft.com/office/drawing/2014/main" id="{7DCAAA75-24A0-4A6D-909E-5D86CE807BC6}"/>
              </a:ext>
            </a:extLst>
          </p:cNvPr>
          <p:cNvPicPr>
            <a:picLocks noChangeAspect="1"/>
          </p:cNvPicPr>
          <p:nvPr/>
        </p:nvPicPr>
        <p:blipFill>
          <a:blip r:embed="rId2"/>
          <a:stretch>
            <a:fillRect/>
          </a:stretch>
        </p:blipFill>
        <p:spPr>
          <a:xfrm rot="548940">
            <a:off x="1862885" y="4530035"/>
            <a:ext cx="5621353" cy="1131651"/>
          </a:xfrm>
          <a:prstGeom prst="rect">
            <a:avLst/>
          </a:prstGeom>
        </p:spPr>
      </p:pic>
    </p:spTree>
    <p:extLst>
      <p:ext uri="{BB962C8B-B14F-4D97-AF65-F5344CB8AC3E}">
        <p14:creationId xmlns:p14="http://schemas.microsoft.com/office/powerpoint/2010/main" val="374312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FF0000"/>
                </a:solidFill>
              </a:rPr>
              <a:t>Avenir compromis</a:t>
            </a:r>
            <a:endParaRPr lang="fr-FR" dirty="0">
              <a:solidFill>
                <a:srgbClr val="FF0000"/>
              </a:solidFill>
            </a:endParaRPr>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1046054"/>
            <a:ext cx="7573573" cy="573426"/>
          </a:xfrm>
        </p:spPr>
        <p:txBody>
          <a:bodyPr>
            <a:normAutofit fontScale="85000" lnSpcReduction="10000"/>
          </a:bodyPr>
          <a:lstStyle/>
          <a:p>
            <a:r>
              <a:rPr lang="fr-FR" cap="all" dirty="0">
                <a:sym typeface="Wingdings" panose="05000000000000000000" pitchFamily="2" charset="2"/>
              </a:rPr>
              <a:t>Ne vous inquiétez pas, nous avons les CIO !</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2317427"/>
            <a:ext cx="3910579" cy="3130973"/>
          </a:xfrm>
        </p:spPr>
        <p:txBody>
          <a:bodyPr>
            <a:normAutofit lnSpcReduction="10000"/>
          </a:bodyPr>
          <a:lstStyle/>
          <a:p>
            <a:pPr>
              <a:buFont typeface="Wingdings" panose="05000000000000000000" pitchFamily="2" charset="2"/>
              <a:buChar char="à"/>
            </a:pPr>
            <a:r>
              <a:rPr lang="fr-FR" dirty="0"/>
              <a:t> Et bien non, </a:t>
            </a:r>
            <a:r>
              <a:rPr lang="fr-FR" b="1" dirty="0">
                <a:solidFill>
                  <a:srgbClr val="FF0000"/>
                </a:solidFill>
              </a:rPr>
              <a:t>ils disparaissent !</a:t>
            </a:r>
          </a:p>
          <a:p>
            <a:pPr>
              <a:buFont typeface="Wingdings" panose="05000000000000000000" pitchFamily="2" charset="2"/>
              <a:buChar char="à"/>
            </a:pPr>
            <a:r>
              <a:rPr lang="fr-FR" dirty="0"/>
              <a:t> L’orientation est très </a:t>
            </a:r>
            <a:r>
              <a:rPr lang="fr-FR" b="1" dirty="0">
                <a:solidFill>
                  <a:srgbClr val="FF0000"/>
                </a:solidFill>
              </a:rPr>
              <a:t>complexe</a:t>
            </a:r>
            <a:r>
              <a:rPr lang="fr-FR" dirty="0"/>
              <a:t>, elle devient même </a:t>
            </a:r>
            <a:r>
              <a:rPr lang="fr-FR" b="1" dirty="0">
                <a:solidFill>
                  <a:srgbClr val="FF0000"/>
                </a:solidFill>
              </a:rPr>
              <a:t>illisible</a:t>
            </a:r>
            <a:r>
              <a:rPr lang="fr-FR" dirty="0"/>
              <a:t>, et ne parlons plus de </a:t>
            </a:r>
            <a:r>
              <a:rPr lang="fr-FR" dirty="0" err="1"/>
              <a:t>Parcoursup</a:t>
            </a:r>
            <a:r>
              <a:rPr lang="fr-FR" dirty="0"/>
              <a:t> !</a:t>
            </a:r>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2306410"/>
            <a:ext cx="3907541" cy="3130973"/>
          </a:xfrm>
        </p:spPr>
        <p:txBody>
          <a:bodyPr>
            <a:normAutofit lnSpcReduction="10000"/>
          </a:bodyPr>
          <a:lstStyle/>
          <a:p>
            <a:pPr>
              <a:buFont typeface="Wingdings" panose="05000000000000000000" pitchFamily="2" charset="2"/>
              <a:buChar char="à"/>
            </a:pPr>
            <a:r>
              <a:rPr lang="fr-FR" dirty="0">
                <a:sym typeface="Wingdings" panose="05000000000000000000" pitchFamily="2" charset="2"/>
              </a:rPr>
              <a:t> L’orientation est un travail à part entière qui doit être effectué par </a:t>
            </a:r>
            <a:r>
              <a:rPr lang="fr-FR" b="1" dirty="0">
                <a:solidFill>
                  <a:srgbClr val="FF0000"/>
                </a:solidFill>
                <a:sym typeface="Wingdings" panose="05000000000000000000" pitchFamily="2" charset="2"/>
              </a:rPr>
              <a:t>des professionnels de l’orientation</a:t>
            </a:r>
            <a:r>
              <a:rPr lang="fr-FR" dirty="0">
                <a:sym typeface="Wingdings" panose="05000000000000000000" pitchFamily="2" charset="2"/>
              </a:rPr>
              <a:t> et non par les professeurs et les administratifs</a:t>
            </a:r>
          </a:p>
          <a:p>
            <a:pPr>
              <a:buFont typeface="Wingdings" panose="05000000000000000000" pitchFamily="2" charset="2"/>
              <a:buChar char="à"/>
            </a:pPr>
            <a:r>
              <a:rPr lang="fr-FR" dirty="0">
                <a:sym typeface="Wingdings" panose="05000000000000000000" pitchFamily="2" charset="2"/>
              </a:rPr>
              <a:t> L’orientation se fait souvent par défaut faute d’information</a:t>
            </a:r>
          </a:p>
        </p:txBody>
      </p:sp>
      <p:pic>
        <p:nvPicPr>
          <p:cNvPr id="3" name="Image 2">
            <a:extLst>
              <a:ext uri="{FF2B5EF4-FFF2-40B4-BE49-F238E27FC236}">
                <a16:creationId xmlns:a16="http://schemas.microsoft.com/office/drawing/2014/main" id="{A9B5BCF6-D994-4257-BE9E-218700104F61}"/>
              </a:ext>
            </a:extLst>
          </p:cNvPr>
          <p:cNvPicPr>
            <a:picLocks noChangeAspect="1"/>
          </p:cNvPicPr>
          <p:nvPr/>
        </p:nvPicPr>
        <p:blipFill>
          <a:blip r:embed="rId2"/>
          <a:stretch>
            <a:fillRect/>
          </a:stretch>
        </p:blipFill>
        <p:spPr>
          <a:xfrm rot="20736895">
            <a:off x="1248376" y="4611588"/>
            <a:ext cx="3614606" cy="1596814"/>
          </a:xfrm>
          <a:prstGeom prst="rect">
            <a:avLst/>
          </a:prstGeom>
        </p:spPr>
      </p:pic>
      <p:sp>
        <p:nvSpPr>
          <p:cNvPr id="2" name="ZoneTexte 1">
            <a:extLst>
              <a:ext uri="{FF2B5EF4-FFF2-40B4-BE49-F238E27FC236}">
                <a16:creationId xmlns:a16="http://schemas.microsoft.com/office/drawing/2014/main" id="{87A9548C-9B4F-4AAB-9070-B2385A0CD666}"/>
              </a:ext>
            </a:extLst>
          </p:cNvPr>
          <p:cNvSpPr txBox="1"/>
          <p:nvPr/>
        </p:nvSpPr>
        <p:spPr>
          <a:xfrm>
            <a:off x="5034708" y="1531345"/>
            <a:ext cx="4466789" cy="338554"/>
          </a:xfrm>
          <a:prstGeom prst="rect">
            <a:avLst/>
          </a:prstGeom>
          <a:noFill/>
        </p:spPr>
        <p:txBody>
          <a:bodyPr wrap="square" rtlCol="0">
            <a:spAutoFit/>
          </a:bodyPr>
          <a:lstStyle/>
          <a:p>
            <a:r>
              <a:rPr lang="fr-FR" sz="1600" dirty="0"/>
              <a:t>Centres d’Information et d’Orientation</a:t>
            </a:r>
          </a:p>
        </p:txBody>
      </p:sp>
    </p:spTree>
    <p:extLst>
      <p:ext uri="{BB962C8B-B14F-4D97-AF65-F5344CB8AC3E}">
        <p14:creationId xmlns:p14="http://schemas.microsoft.com/office/powerpoint/2010/main" val="380584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FF0000"/>
                </a:solidFill>
              </a:rPr>
              <a:t>Avenir compromis</a:t>
            </a:r>
            <a:endParaRPr lang="fr-FR" dirty="0">
              <a:solidFill>
                <a:srgbClr val="FF0000"/>
              </a:solidFill>
            </a:endParaRPr>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1046054"/>
            <a:ext cx="7573573" cy="573426"/>
          </a:xfrm>
        </p:spPr>
        <p:txBody>
          <a:bodyPr>
            <a:normAutofit/>
          </a:bodyPr>
          <a:lstStyle/>
          <a:p>
            <a:r>
              <a:rPr lang="fr-FR" cap="all" dirty="0">
                <a:sym typeface="Wingdings" panose="05000000000000000000" pitchFamily="2" charset="2"/>
              </a:rPr>
              <a:t>A chacun son parcours !</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1975903"/>
            <a:ext cx="3910579" cy="3130973"/>
          </a:xfrm>
        </p:spPr>
        <p:txBody>
          <a:bodyPr>
            <a:normAutofit/>
          </a:bodyPr>
          <a:lstStyle/>
          <a:p>
            <a:pPr>
              <a:buFont typeface="Wingdings" panose="05000000000000000000" pitchFamily="2" charset="2"/>
              <a:buChar char="à"/>
            </a:pPr>
            <a:r>
              <a:rPr lang="fr-FR" dirty="0"/>
              <a:t> Si tu choisis mal et bien tant pis pour toi !</a:t>
            </a:r>
            <a:endParaRPr lang="fr-FR" b="1" dirty="0">
              <a:solidFill>
                <a:srgbClr val="FF0000"/>
              </a:solidFill>
            </a:endParaRPr>
          </a:p>
          <a:p>
            <a:pPr>
              <a:buFont typeface="Wingdings" panose="05000000000000000000" pitchFamily="2" charset="2"/>
              <a:buChar char="à"/>
            </a:pPr>
            <a:r>
              <a:rPr lang="fr-FR" dirty="0"/>
              <a:t> Les passerelles entre les filières sont peu existantes</a:t>
            </a:r>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1964886"/>
            <a:ext cx="3907541" cy="3130973"/>
          </a:xfrm>
        </p:spPr>
        <p:txBody>
          <a:bodyPr>
            <a:normAutofit/>
          </a:bodyPr>
          <a:lstStyle/>
          <a:p>
            <a:pPr>
              <a:buFont typeface="Wingdings" panose="05000000000000000000" pitchFamily="2" charset="2"/>
              <a:buChar char="à"/>
            </a:pPr>
            <a:r>
              <a:rPr lang="fr-FR" dirty="0">
                <a:sym typeface="Wingdings" panose="05000000000000000000" pitchFamily="2" charset="2"/>
              </a:rPr>
              <a:t> individualisation des parcours = </a:t>
            </a:r>
            <a:r>
              <a:rPr lang="fr-FR" b="1" dirty="0">
                <a:solidFill>
                  <a:srgbClr val="FF0000"/>
                </a:solidFill>
                <a:sym typeface="Wingdings" panose="05000000000000000000" pitchFamily="2" charset="2"/>
              </a:rPr>
              <a:t>INDIVIDUALISATION DE LA SOCIETE !</a:t>
            </a:r>
          </a:p>
        </p:txBody>
      </p:sp>
    </p:spTree>
    <p:extLst>
      <p:ext uri="{BB962C8B-B14F-4D97-AF65-F5344CB8AC3E}">
        <p14:creationId xmlns:p14="http://schemas.microsoft.com/office/powerpoint/2010/main" val="303700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8B076-5997-4AFF-9BB2-8761B9CD6A05}"/>
              </a:ext>
            </a:extLst>
          </p:cNvPr>
          <p:cNvSpPr>
            <a:spLocks noGrp="1"/>
          </p:cNvSpPr>
          <p:nvPr>
            <p:ph type="title"/>
          </p:nvPr>
        </p:nvSpPr>
        <p:spPr/>
        <p:txBody>
          <a:bodyPr/>
          <a:lstStyle/>
          <a:p>
            <a:r>
              <a:rPr lang="fr-FR" dirty="0"/>
              <a:t>Notre avenir à nous</a:t>
            </a:r>
          </a:p>
        </p:txBody>
      </p:sp>
      <p:sp>
        <p:nvSpPr>
          <p:cNvPr id="9" name="Espace réservé du contenu 8">
            <a:extLst>
              <a:ext uri="{FF2B5EF4-FFF2-40B4-BE49-F238E27FC236}">
                <a16:creationId xmlns:a16="http://schemas.microsoft.com/office/drawing/2014/main" id="{B6421428-B4C0-4847-BFCB-1D1FEB2F7BCF}"/>
              </a:ext>
            </a:extLst>
          </p:cNvPr>
          <p:cNvSpPr>
            <a:spLocks noGrp="1"/>
          </p:cNvSpPr>
          <p:nvPr>
            <p:ph sz="half" idx="2"/>
          </p:nvPr>
        </p:nvSpPr>
        <p:spPr/>
        <p:txBody>
          <a:bodyPr>
            <a:normAutofit fontScale="92500" lnSpcReduction="20000"/>
          </a:bodyPr>
          <a:lstStyle/>
          <a:p>
            <a:pPr>
              <a:buFont typeface="Wingdings" panose="05000000000000000000" pitchFamily="2" charset="2"/>
              <a:buChar char="à"/>
            </a:pPr>
            <a:r>
              <a:rPr lang="fr-FR" dirty="0">
                <a:sym typeface="Wingdings" panose="05000000000000000000" pitchFamily="2" charset="2"/>
              </a:rPr>
              <a:t> - 2 600 postes alors que les effectifs augmentent</a:t>
            </a:r>
          </a:p>
          <a:p>
            <a:pPr>
              <a:buFont typeface="Wingdings" panose="05000000000000000000" pitchFamily="2" charset="2"/>
              <a:buChar char="à"/>
            </a:pPr>
            <a:r>
              <a:rPr lang="fr-FR" dirty="0">
                <a:sym typeface="Wingdings" panose="05000000000000000000" pitchFamily="2" charset="2"/>
              </a:rPr>
              <a:t> 2 h sup imposées</a:t>
            </a:r>
          </a:p>
          <a:p>
            <a:pPr>
              <a:buFont typeface="Wingdings" panose="05000000000000000000" pitchFamily="2" charset="2"/>
              <a:buChar char="à"/>
            </a:pPr>
            <a:r>
              <a:rPr lang="fr-FR" dirty="0">
                <a:sym typeface="Wingdings" panose="05000000000000000000" pitchFamily="2" charset="2"/>
              </a:rPr>
              <a:t> CAP 2022 : une attaque contre les statuts</a:t>
            </a:r>
          </a:p>
          <a:p>
            <a:pPr marL="0" indent="0">
              <a:buNone/>
            </a:pPr>
            <a:r>
              <a:rPr lang="fr-FR" sz="1700" dirty="0">
                <a:sym typeface="Wingdings" panose="05000000000000000000" pitchFamily="2" charset="2"/>
              </a:rPr>
              <a:t>(augmentation du nombre de contractuels, utilisation des AED et des stagiaires comme moyens d’enseignement…)</a:t>
            </a:r>
            <a:endParaRPr lang="fr-FR" dirty="0">
              <a:sym typeface="Wingdings" panose="05000000000000000000" pitchFamily="2" charset="2"/>
            </a:endParaRPr>
          </a:p>
          <a:p>
            <a:pPr>
              <a:buFont typeface="Wingdings" panose="05000000000000000000" pitchFamily="2" charset="2"/>
              <a:buChar char="à"/>
            </a:pPr>
            <a:r>
              <a:rPr lang="fr-FR" dirty="0">
                <a:sym typeface="Wingdings" panose="05000000000000000000" pitchFamily="2" charset="2"/>
              </a:rPr>
              <a:t> Baisse de 34% du nombre de postes au concours en 2019</a:t>
            </a:r>
          </a:p>
          <a:p>
            <a:pPr>
              <a:buFont typeface="Wingdings" panose="05000000000000000000" pitchFamily="2" charset="2"/>
              <a:buChar char="à"/>
            </a:pPr>
            <a:endParaRPr lang="fr-FR" dirty="0"/>
          </a:p>
        </p:txBody>
      </p:sp>
      <p:sp>
        <p:nvSpPr>
          <p:cNvPr id="10" name="Espace réservé du texte 2">
            <a:extLst>
              <a:ext uri="{FF2B5EF4-FFF2-40B4-BE49-F238E27FC236}">
                <a16:creationId xmlns:a16="http://schemas.microsoft.com/office/drawing/2014/main" id="{B35517A9-EC60-42F8-90A1-68902020DC3A}"/>
              </a:ext>
            </a:extLst>
          </p:cNvPr>
          <p:cNvSpPr>
            <a:spLocks noGrp="1"/>
          </p:cNvSpPr>
          <p:nvPr>
            <p:ph type="body" idx="1"/>
          </p:nvPr>
        </p:nvSpPr>
        <p:spPr>
          <a:xfrm>
            <a:off x="821279" y="2183802"/>
            <a:ext cx="3683659" cy="823912"/>
          </a:xfrm>
        </p:spPr>
        <p:txBody>
          <a:bodyPr>
            <a:normAutofit lnSpcReduction="10000"/>
          </a:bodyPr>
          <a:lstStyle/>
          <a:p>
            <a:r>
              <a:rPr lang="fr-FR" dirty="0"/>
              <a:t>Augmentation de la charge de travail</a:t>
            </a:r>
          </a:p>
        </p:txBody>
      </p:sp>
      <p:pic>
        <p:nvPicPr>
          <p:cNvPr id="15" name="Image 14">
            <a:extLst>
              <a:ext uri="{FF2B5EF4-FFF2-40B4-BE49-F238E27FC236}">
                <a16:creationId xmlns:a16="http://schemas.microsoft.com/office/drawing/2014/main" id="{A8A8AABB-FF7A-45D7-B663-955502CDA6B7}"/>
              </a:ext>
            </a:extLst>
          </p:cNvPr>
          <p:cNvPicPr>
            <a:picLocks noChangeAspect="1"/>
          </p:cNvPicPr>
          <p:nvPr/>
        </p:nvPicPr>
        <p:blipFill>
          <a:blip r:embed="rId2"/>
          <a:stretch>
            <a:fillRect/>
          </a:stretch>
        </p:blipFill>
        <p:spPr>
          <a:xfrm>
            <a:off x="4362680" y="2601232"/>
            <a:ext cx="4659690" cy="3494767"/>
          </a:xfrm>
          <a:prstGeom prst="rect">
            <a:avLst/>
          </a:prstGeom>
        </p:spPr>
      </p:pic>
    </p:spTree>
    <p:extLst>
      <p:ext uri="{BB962C8B-B14F-4D97-AF65-F5344CB8AC3E}">
        <p14:creationId xmlns:p14="http://schemas.microsoft.com/office/powerpoint/2010/main" val="226837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8B076-5997-4AFF-9BB2-8761B9CD6A05}"/>
              </a:ext>
            </a:extLst>
          </p:cNvPr>
          <p:cNvSpPr>
            <a:spLocks noGrp="1"/>
          </p:cNvSpPr>
          <p:nvPr>
            <p:ph type="title"/>
          </p:nvPr>
        </p:nvSpPr>
        <p:spPr/>
        <p:txBody>
          <a:bodyPr/>
          <a:lstStyle/>
          <a:p>
            <a:r>
              <a:rPr lang="fr-FR" dirty="0"/>
              <a:t>Notre avenir à nous</a:t>
            </a:r>
          </a:p>
        </p:txBody>
      </p:sp>
      <p:sp>
        <p:nvSpPr>
          <p:cNvPr id="6" name="Espace réservé du contenu 5">
            <a:extLst>
              <a:ext uri="{FF2B5EF4-FFF2-40B4-BE49-F238E27FC236}">
                <a16:creationId xmlns:a16="http://schemas.microsoft.com/office/drawing/2014/main" id="{70DC0D47-184B-476A-B43D-307C9EBE4B97}"/>
              </a:ext>
            </a:extLst>
          </p:cNvPr>
          <p:cNvSpPr>
            <a:spLocks noGrp="1"/>
          </p:cNvSpPr>
          <p:nvPr>
            <p:ph sz="quarter" idx="4"/>
          </p:nvPr>
        </p:nvSpPr>
        <p:spPr>
          <a:xfrm>
            <a:off x="598899" y="3132667"/>
            <a:ext cx="3907541" cy="3130973"/>
          </a:xfrm>
        </p:spPr>
        <p:txBody>
          <a:bodyPr>
            <a:normAutofit fontScale="85000" lnSpcReduction="20000"/>
          </a:bodyPr>
          <a:lstStyle/>
          <a:p>
            <a:pPr>
              <a:buFont typeface="Wingdings" panose="05000000000000000000" pitchFamily="2" charset="2"/>
              <a:buChar char="à"/>
            </a:pPr>
            <a:r>
              <a:rPr lang="fr-FR" dirty="0">
                <a:sym typeface="Wingdings" panose="05000000000000000000" pitchFamily="2" charset="2"/>
              </a:rPr>
              <a:t> Evaluation de l’école par une commission non indépendante, directement affiliée au ministère</a:t>
            </a:r>
          </a:p>
          <a:p>
            <a:pPr>
              <a:buFont typeface="Wingdings" panose="05000000000000000000" pitchFamily="2" charset="2"/>
              <a:buChar char="à"/>
            </a:pPr>
            <a:r>
              <a:rPr lang="fr-FR" dirty="0">
                <a:sym typeface="Wingdings" panose="05000000000000000000" pitchFamily="2" charset="2"/>
              </a:rPr>
              <a:t> </a:t>
            </a:r>
            <a:r>
              <a:rPr lang="fr-FR" b="1" dirty="0">
                <a:solidFill>
                  <a:srgbClr val="FF0000"/>
                </a:solidFill>
                <a:sym typeface="Wingdings" panose="05000000000000000000" pitchFamily="2" charset="2"/>
              </a:rPr>
              <a:t>PPCR</a:t>
            </a:r>
            <a:r>
              <a:rPr lang="fr-FR" dirty="0">
                <a:sym typeface="Wingdings" panose="05000000000000000000" pitchFamily="2" charset="2"/>
              </a:rPr>
              <a:t> et évaluation des agents</a:t>
            </a:r>
          </a:p>
          <a:p>
            <a:pPr marL="0" indent="0">
              <a:buNone/>
            </a:pPr>
            <a:r>
              <a:rPr lang="fr-FR" sz="1700" dirty="0">
                <a:sym typeface="Wingdings" panose="05000000000000000000" pitchFamily="2" charset="2"/>
              </a:rPr>
              <a:t>(rémunération au mérite totalement déconnectée du travail en classe, aucune revalorisation des salaires…)</a:t>
            </a:r>
          </a:p>
          <a:p>
            <a:pPr marL="0" indent="0">
              <a:buNone/>
            </a:pPr>
            <a:r>
              <a:rPr lang="fr-FR" dirty="0">
                <a:sym typeface="Wingdings" panose="05000000000000000000" pitchFamily="2" charset="2"/>
              </a:rPr>
              <a:t> La </a:t>
            </a:r>
            <a:r>
              <a:rPr lang="fr-FR" b="1" dirty="0">
                <a:solidFill>
                  <a:srgbClr val="FF0000"/>
                </a:solidFill>
                <a:sym typeface="Wingdings" panose="05000000000000000000" pitchFamily="2" charset="2"/>
              </a:rPr>
              <a:t>retraite</a:t>
            </a:r>
            <a:r>
              <a:rPr lang="fr-FR" dirty="0">
                <a:sym typeface="Wingdings" panose="05000000000000000000" pitchFamily="2" charset="2"/>
              </a:rPr>
              <a:t> par points</a:t>
            </a:r>
          </a:p>
          <a:p>
            <a:pPr>
              <a:buFont typeface="Wingdings" panose="05000000000000000000" pitchFamily="2" charset="2"/>
              <a:buChar char="à"/>
            </a:pPr>
            <a:r>
              <a:rPr lang="fr-FR" dirty="0">
                <a:sym typeface="Wingdings" panose="05000000000000000000" pitchFamily="2" charset="2"/>
              </a:rPr>
              <a:t> Les </a:t>
            </a:r>
            <a:r>
              <a:rPr lang="fr-FR" b="1" dirty="0">
                <a:solidFill>
                  <a:srgbClr val="FF0000"/>
                </a:solidFill>
                <a:sym typeface="Wingdings" panose="05000000000000000000" pitchFamily="2" charset="2"/>
              </a:rPr>
              <a:t>salaires</a:t>
            </a:r>
          </a:p>
          <a:p>
            <a:pPr>
              <a:buFont typeface="Wingdings" panose="05000000000000000000" pitchFamily="2" charset="2"/>
              <a:buChar char="à"/>
            </a:pPr>
            <a:r>
              <a:rPr lang="fr-FR" dirty="0">
                <a:sym typeface="Wingdings" panose="05000000000000000000" pitchFamily="2" charset="2"/>
              </a:rPr>
              <a:t> La </a:t>
            </a:r>
            <a:r>
              <a:rPr lang="fr-FR" b="1" dirty="0">
                <a:solidFill>
                  <a:srgbClr val="FF0000"/>
                </a:solidFill>
                <a:sym typeface="Wingdings" panose="05000000000000000000" pitchFamily="2" charset="2"/>
              </a:rPr>
              <a:t>réforme du Lycée Pro</a:t>
            </a:r>
            <a:r>
              <a:rPr lang="fr-FR" dirty="0">
                <a:sym typeface="Wingdings" panose="05000000000000000000" pitchFamily="2" charset="2"/>
              </a:rPr>
              <a:t>…</a:t>
            </a:r>
            <a:endParaRPr lang="fr-FR" dirty="0"/>
          </a:p>
        </p:txBody>
      </p:sp>
      <p:sp>
        <p:nvSpPr>
          <p:cNvPr id="11" name="Espace réservé du texte 2">
            <a:extLst>
              <a:ext uri="{FF2B5EF4-FFF2-40B4-BE49-F238E27FC236}">
                <a16:creationId xmlns:a16="http://schemas.microsoft.com/office/drawing/2014/main" id="{2548503B-63D6-4545-9298-22FB33B26B95}"/>
              </a:ext>
            </a:extLst>
          </p:cNvPr>
          <p:cNvSpPr txBox="1">
            <a:spLocks/>
          </p:cNvSpPr>
          <p:nvPr/>
        </p:nvSpPr>
        <p:spPr>
          <a:xfrm>
            <a:off x="822781" y="2183077"/>
            <a:ext cx="3683659" cy="823912"/>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prstClr val="black"/>
                </a:solidFill>
                <a:effectLst/>
                <a:uLnTx/>
                <a:uFillTx/>
                <a:latin typeface="Century Gothic" panose="020B0502020202020204"/>
                <a:ea typeface="+mn-ea"/>
                <a:cs typeface="+mn-cs"/>
              </a:rPr>
              <a:t>Modification du système</a:t>
            </a:r>
          </a:p>
        </p:txBody>
      </p:sp>
      <p:pic>
        <p:nvPicPr>
          <p:cNvPr id="8" name="Image 7">
            <a:extLst>
              <a:ext uri="{FF2B5EF4-FFF2-40B4-BE49-F238E27FC236}">
                <a16:creationId xmlns:a16="http://schemas.microsoft.com/office/drawing/2014/main" id="{EC161E4A-1EF6-4298-9223-AAAB382FEFC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06440" y="2205424"/>
            <a:ext cx="4395189" cy="3012003"/>
          </a:xfrm>
          <a:prstGeom prst="rect">
            <a:avLst/>
          </a:prstGeom>
        </p:spPr>
      </p:pic>
      <p:sp>
        <p:nvSpPr>
          <p:cNvPr id="12" name="ZoneTexte 11">
            <a:extLst>
              <a:ext uri="{FF2B5EF4-FFF2-40B4-BE49-F238E27FC236}">
                <a16:creationId xmlns:a16="http://schemas.microsoft.com/office/drawing/2014/main" id="{4BD348AA-9C88-4E4A-BEBD-0092BA605C92}"/>
              </a:ext>
            </a:extLst>
          </p:cNvPr>
          <p:cNvSpPr txBox="1"/>
          <p:nvPr/>
        </p:nvSpPr>
        <p:spPr>
          <a:xfrm>
            <a:off x="6704034" y="2296081"/>
            <a:ext cx="2016626" cy="307777"/>
          </a:xfrm>
          <a:prstGeom prst="rect">
            <a:avLst/>
          </a:prstGeom>
          <a:noFill/>
        </p:spPr>
        <p:txBody>
          <a:bodyPr wrap="square" rtlCol="0">
            <a:spAutoFit/>
          </a:bodyPr>
          <a:lstStyle/>
          <a:p>
            <a:r>
              <a:rPr lang="fr-FR" sz="1400" dirty="0">
                <a:solidFill>
                  <a:srgbClr val="FF0000"/>
                </a:solidFill>
              </a:rPr>
              <a:t>Inflation cumulée</a:t>
            </a:r>
          </a:p>
        </p:txBody>
      </p:sp>
      <p:sp>
        <p:nvSpPr>
          <p:cNvPr id="13" name="ZoneTexte 12">
            <a:extLst>
              <a:ext uri="{FF2B5EF4-FFF2-40B4-BE49-F238E27FC236}">
                <a16:creationId xmlns:a16="http://schemas.microsoft.com/office/drawing/2014/main" id="{8CFCB9C9-675F-4FF3-A254-C19CC56D77E9}"/>
              </a:ext>
            </a:extLst>
          </p:cNvPr>
          <p:cNvSpPr txBox="1"/>
          <p:nvPr/>
        </p:nvSpPr>
        <p:spPr>
          <a:xfrm>
            <a:off x="7189316" y="4018091"/>
            <a:ext cx="1531344" cy="523220"/>
          </a:xfrm>
          <a:prstGeom prst="rect">
            <a:avLst/>
          </a:prstGeom>
          <a:noFill/>
        </p:spPr>
        <p:txBody>
          <a:bodyPr wrap="square" rtlCol="0">
            <a:spAutoFit/>
          </a:bodyPr>
          <a:lstStyle/>
          <a:p>
            <a:r>
              <a:rPr lang="fr-FR" sz="1400" dirty="0">
                <a:solidFill>
                  <a:srgbClr val="002060"/>
                </a:solidFill>
              </a:rPr>
              <a:t>Valeur du point d’indice brut</a:t>
            </a:r>
          </a:p>
        </p:txBody>
      </p:sp>
      <p:sp>
        <p:nvSpPr>
          <p:cNvPr id="14" name="ZoneTexte 13">
            <a:extLst>
              <a:ext uri="{FF2B5EF4-FFF2-40B4-BE49-F238E27FC236}">
                <a16:creationId xmlns:a16="http://schemas.microsoft.com/office/drawing/2014/main" id="{1E61020B-939D-410B-A3D6-9737FDD87DE6}"/>
              </a:ext>
            </a:extLst>
          </p:cNvPr>
          <p:cNvSpPr txBox="1"/>
          <p:nvPr/>
        </p:nvSpPr>
        <p:spPr>
          <a:xfrm>
            <a:off x="4506440" y="5242323"/>
            <a:ext cx="4637560" cy="253916"/>
          </a:xfrm>
          <a:prstGeom prst="rect">
            <a:avLst/>
          </a:prstGeom>
          <a:noFill/>
        </p:spPr>
        <p:txBody>
          <a:bodyPr wrap="square" rtlCol="0">
            <a:spAutoFit/>
          </a:bodyPr>
          <a:lstStyle/>
          <a:p>
            <a:pPr algn="r"/>
            <a:r>
              <a:rPr lang="fr-FR" sz="1050" i="1" dirty="0"/>
              <a:t>Valeur 1 en 1985 : année de désindexation des salaires sur les prix</a:t>
            </a:r>
          </a:p>
        </p:txBody>
      </p:sp>
      <p:sp>
        <p:nvSpPr>
          <p:cNvPr id="15" name="Espace réservé du contenu 5">
            <a:extLst>
              <a:ext uri="{FF2B5EF4-FFF2-40B4-BE49-F238E27FC236}">
                <a16:creationId xmlns:a16="http://schemas.microsoft.com/office/drawing/2014/main" id="{94390641-9915-4FB4-A6B3-8E3DF9BA0D70}"/>
              </a:ext>
            </a:extLst>
          </p:cNvPr>
          <p:cNvSpPr txBox="1">
            <a:spLocks/>
          </p:cNvSpPr>
          <p:nvPr/>
        </p:nvSpPr>
        <p:spPr>
          <a:xfrm>
            <a:off x="4409719" y="5805891"/>
            <a:ext cx="4310941" cy="3212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Wingdings" panose="05000000000000000000" pitchFamily="2" charset="2"/>
              <a:buChar char="à"/>
            </a:pPr>
            <a:r>
              <a:rPr lang="fr-FR" dirty="0">
                <a:solidFill>
                  <a:srgbClr val="FF0000"/>
                </a:solidFill>
                <a:sym typeface="Wingdings" panose="05000000000000000000" pitchFamily="2" charset="2"/>
              </a:rPr>
              <a:t> 25 % de perte de pouvoir d’achat depuis 1985 !!!</a:t>
            </a:r>
            <a:endParaRPr lang="fr-FR" dirty="0">
              <a:solidFill>
                <a:srgbClr val="FF0000"/>
              </a:solidFill>
            </a:endParaRPr>
          </a:p>
        </p:txBody>
      </p:sp>
    </p:spTree>
    <p:extLst>
      <p:ext uri="{BB962C8B-B14F-4D97-AF65-F5344CB8AC3E}">
        <p14:creationId xmlns:p14="http://schemas.microsoft.com/office/powerpoint/2010/main" val="45509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A060394-1569-4DC8-B991-151188DB47BD}"/>
              </a:ext>
            </a:extLst>
          </p:cNvPr>
          <p:cNvSpPr>
            <a:spLocks noGrp="1"/>
          </p:cNvSpPr>
          <p:nvPr>
            <p:ph type="body" sz="half" idx="15"/>
          </p:nvPr>
        </p:nvSpPr>
        <p:spPr>
          <a:xfrm>
            <a:off x="594360" y="2386770"/>
            <a:ext cx="2560320" cy="2227258"/>
          </a:xfrm>
        </p:spPr>
        <p:txBody>
          <a:bodyPr>
            <a:normAutofit lnSpcReduction="10000"/>
          </a:bodyPr>
          <a:lstStyle/>
          <a:p>
            <a:r>
              <a:rPr lang="fr-FR" dirty="0"/>
              <a:t>Des classes avec des effectifs réduits</a:t>
            </a:r>
          </a:p>
          <a:p>
            <a:r>
              <a:rPr lang="fr-FR" dirty="0"/>
              <a:t>Un accompagnement vraiment personnalisé</a:t>
            </a:r>
          </a:p>
          <a:p>
            <a:r>
              <a:rPr lang="fr-FR" dirty="0"/>
              <a:t>Des dispositifs variés pour prévenir l'échec scolaire </a:t>
            </a:r>
          </a:p>
          <a:p>
            <a:r>
              <a:rPr lang="fr-FR" dirty="0"/>
              <a:t>Le rétablissement de l’éducation prioritaire </a:t>
            </a:r>
          </a:p>
          <a:p>
            <a:r>
              <a:rPr lang="fr-FR" dirty="0"/>
              <a:t>Le maintien des CIO</a:t>
            </a:r>
          </a:p>
        </p:txBody>
      </p:sp>
      <p:sp>
        <p:nvSpPr>
          <p:cNvPr id="8" name="Espace réservé du texte 7">
            <a:extLst>
              <a:ext uri="{FF2B5EF4-FFF2-40B4-BE49-F238E27FC236}">
                <a16:creationId xmlns:a16="http://schemas.microsoft.com/office/drawing/2014/main" id="{DE0C6635-612A-4DDC-ABBB-3AB7211FA052}"/>
              </a:ext>
            </a:extLst>
          </p:cNvPr>
          <p:cNvSpPr>
            <a:spLocks noGrp="1"/>
          </p:cNvSpPr>
          <p:nvPr>
            <p:ph type="body" sz="quarter" idx="3"/>
          </p:nvPr>
        </p:nvSpPr>
        <p:spPr>
          <a:xfrm>
            <a:off x="3291111" y="1683538"/>
            <a:ext cx="2560320" cy="626534"/>
          </a:xfrm>
        </p:spPr>
        <p:txBody>
          <a:bodyPr/>
          <a:lstStyle/>
          <a:p>
            <a:r>
              <a:rPr lang="fr-FR" sz="1600" b="1" dirty="0">
                <a:solidFill>
                  <a:srgbClr val="FF0000"/>
                </a:solidFill>
              </a:rPr>
              <a:t>Pour garantir l’égalité territoriale et sociale</a:t>
            </a:r>
          </a:p>
        </p:txBody>
      </p:sp>
      <p:sp>
        <p:nvSpPr>
          <p:cNvPr id="11" name="Espace réservé du texte 10">
            <a:extLst>
              <a:ext uri="{FF2B5EF4-FFF2-40B4-BE49-F238E27FC236}">
                <a16:creationId xmlns:a16="http://schemas.microsoft.com/office/drawing/2014/main" id="{44A2F02B-8A1E-43DC-8075-D1880B9A65FE}"/>
              </a:ext>
            </a:extLst>
          </p:cNvPr>
          <p:cNvSpPr>
            <a:spLocks noGrp="1"/>
          </p:cNvSpPr>
          <p:nvPr>
            <p:ph type="body" sz="half" idx="16"/>
          </p:nvPr>
        </p:nvSpPr>
        <p:spPr>
          <a:xfrm>
            <a:off x="3289655" y="2386273"/>
            <a:ext cx="2560320" cy="3359572"/>
          </a:xfrm>
        </p:spPr>
        <p:txBody>
          <a:bodyPr/>
          <a:lstStyle/>
          <a:p>
            <a:r>
              <a:rPr lang="fr-FR" dirty="0"/>
              <a:t>Le maintien des heures disciplinaires </a:t>
            </a:r>
          </a:p>
          <a:p>
            <a:r>
              <a:rPr lang="fr-FR" dirty="0"/>
              <a:t>Le maintien de plus d'enseignements </a:t>
            </a:r>
            <a:br>
              <a:rPr lang="fr-FR" dirty="0"/>
            </a:br>
            <a:r>
              <a:rPr lang="fr-FR" dirty="0"/>
              <a:t>dans le tronc commun</a:t>
            </a:r>
          </a:p>
          <a:p>
            <a:r>
              <a:rPr lang="fr-FR" dirty="0"/>
              <a:t>Le droit de chaque élève à avoir un parcours dans le public, nous ne voulons pas de "partenariat" public/privé</a:t>
            </a:r>
          </a:p>
          <a:p>
            <a:r>
              <a:rPr lang="fr-FR" dirty="0"/>
              <a:t>L’abandon de la sélection à l'entrée à l'université</a:t>
            </a:r>
          </a:p>
          <a:p>
            <a:r>
              <a:rPr lang="fr-FR" dirty="0"/>
              <a:t>L’abandon des CCF pour le bac</a:t>
            </a:r>
          </a:p>
          <a:p>
            <a:endParaRPr lang="fr-FR" dirty="0"/>
          </a:p>
          <a:p>
            <a:endParaRPr lang="fr-FR" dirty="0"/>
          </a:p>
          <a:p>
            <a:endParaRPr lang="fr-FR" dirty="0"/>
          </a:p>
        </p:txBody>
      </p:sp>
      <p:sp>
        <p:nvSpPr>
          <p:cNvPr id="9" name="Espace réservé du texte 8">
            <a:extLst>
              <a:ext uri="{FF2B5EF4-FFF2-40B4-BE49-F238E27FC236}">
                <a16:creationId xmlns:a16="http://schemas.microsoft.com/office/drawing/2014/main" id="{3F59D345-01C7-4CBA-8106-0AB532C1EFEF}"/>
              </a:ext>
            </a:extLst>
          </p:cNvPr>
          <p:cNvSpPr>
            <a:spLocks noGrp="1"/>
          </p:cNvSpPr>
          <p:nvPr>
            <p:ph type="body" sz="quarter" idx="13"/>
          </p:nvPr>
        </p:nvSpPr>
        <p:spPr>
          <a:xfrm>
            <a:off x="5989320" y="1683538"/>
            <a:ext cx="2560320" cy="626534"/>
          </a:xfrm>
        </p:spPr>
        <p:txBody>
          <a:bodyPr/>
          <a:lstStyle/>
          <a:p>
            <a:r>
              <a:rPr lang="fr-FR" sz="1600" b="1" dirty="0">
                <a:solidFill>
                  <a:srgbClr val="FF0000"/>
                </a:solidFill>
              </a:rPr>
              <a:t>Pour améliorer nos conditions de travail</a:t>
            </a:r>
          </a:p>
        </p:txBody>
      </p:sp>
      <p:sp>
        <p:nvSpPr>
          <p:cNvPr id="12" name="Espace réservé du texte 11">
            <a:extLst>
              <a:ext uri="{FF2B5EF4-FFF2-40B4-BE49-F238E27FC236}">
                <a16:creationId xmlns:a16="http://schemas.microsoft.com/office/drawing/2014/main" id="{D1775F19-3273-4F7A-A452-8BFD8E4D6AD3}"/>
              </a:ext>
            </a:extLst>
          </p:cNvPr>
          <p:cNvSpPr>
            <a:spLocks noGrp="1"/>
          </p:cNvSpPr>
          <p:nvPr>
            <p:ph type="body" sz="half" idx="17"/>
          </p:nvPr>
        </p:nvSpPr>
        <p:spPr>
          <a:xfrm>
            <a:off x="5989320" y="2308159"/>
            <a:ext cx="2560320" cy="3359079"/>
          </a:xfrm>
        </p:spPr>
        <p:txBody>
          <a:bodyPr>
            <a:normAutofit lnSpcReduction="10000"/>
          </a:bodyPr>
          <a:lstStyle/>
          <a:p>
            <a:r>
              <a:rPr lang="fr-FR" dirty="0"/>
              <a:t> Une formation initiale et continue de qualité</a:t>
            </a:r>
          </a:p>
          <a:p>
            <a:r>
              <a:rPr lang="fr-FR" dirty="0"/>
              <a:t>Une formation et la titularisation sans condition de tous les précaires</a:t>
            </a:r>
          </a:p>
          <a:p>
            <a:r>
              <a:rPr lang="fr-FR" dirty="0"/>
              <a:t>La mise en place d’heures de concertations pour pouvoir monter des projets</a:t>
            </a:r>
          </a:p>
          <a:p>
            <a:r>
              <a:rPr lang="fr-FR" dirty="0"/>
              <a:t>L’abandons des CCF pour le bac</a:t>
            </a:r>
          </a:p>
          <a:p>
            <a:r>
              <a:rPr lang="fr-FR" dirty="0"/>
              <a:t>Pas d'heures supplémentaires imposées</a:t>
            </a:r>
          </a:p>
          <a:p>
            <a:r>
              <a:rPr lang="fr-FR" dirty="0"/>
              <a:t>La fin du management des chefs d’établissements</a:t>
            </a:r>
          </a:p>
          <a:p>
            <a:endParaRPr lang="fr-FR" dirty="0"/>
          </a:p>
        </p:txBody>
      </p:sp>
      <p:sp>
        <p:nvSpPr>
          <p:cNvPr id="18" name="Espace réservé du texte 7">
            <a:extLst>
              <a:ext uri="{FF2B5EF4-FFF2-40B4-BE49-F238E27FC236}">
                <a16:creationId xmlns:a16="http://schemas.microsoft.com/office/drawing/2014/main" id="{155ED421-F087-4855-A717-B9ADFEAE4342}"/>
              </a:ext>
            </a:extLst>
          </p:cNvPr>
          <p:cNvSpPr txBox="1">
            <a:spLocks/>
          </p:cNvSpPr>
          <p:nvPr/>
        </p:nvSpPr>
        <p:spPr>
          <a:xfrm>
            <a:off x="594360" y="1683538"/>
            <a:ext cx="2560320" cy="62653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1600" b="1" dirty="0">
                <a:solidFill>
                  <a:srgbClr val="FF0000"/>
                </a:solidFill>
              </a:rPr>
              <a:t>Pour garantir la réussite de nos élèves :</a:t>
            </a:r>
          </a:p>
        </p:txBody>
      </p:sp>
      <p:sp>
        <p:nvSpPr>
          <p:cNvPr id="21" name="Titre 1">
            <a:extLst>
              <a:ext uri="{FF2B5EF4-FFF2-40B4-BE49-F238E27FC236}">
                <a16:creationId xmlns:a16="http://schemas.microsoft.com/office/drawing/2014/main" id="{67346BDD-2654-48F5-B7BC-0CFD7CC3B95B}"/>
              </a:ext>
            </a:extLst>
          </p:cNvPr>
          <p:cNvSpPr txBox="1">
            <a:spLocks/>
          </p:cNvSpPr>
          <p:nvPr/>
        </p:nvSpPr>
        <p:spPr>
          <a:xfrm>
            <a:off x="2171700" y="762000"/>
            <a:ext cx="6377940" cy="1295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fr-FR" dirty="0"/>
              <a:t>Nous revendiquons :</a:t>
            </a:r>
          </a:p>
        </p:txBody>
      </p:sp>
    </p:spTree>
    <p:extLst>
      <p:ext uri="{BB962C8B-B14F-4D97-AF65-F5344CB8AC3E}">
        <p14:creationId xmlns:p14="http://schemas.microsoft.com/office/powerpoint/2010/main" val="357128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A0A64B28-BA7B-4504-B730-A1C63B34DBCD}"/>
              </a:ext>
            </a:extLst>
          </p:cNvPr>
          <p:cNvSpPr>
            <a:spLocks noGrp="1"/>
          </p:cNvSpPr>
          <p:nvPr>
            <p:ph type="ctrTitle"/>
          </p:nvPr>
        </p:nvSpPr>
        <p:spPr>
          <a:xfrm>
            <a:off x="771180" y="1399141"/>
            <a:ext cx="7601639" cy="2141224"/>
          </a:xfrm>
        </p:spPr>
        <p:txBody>
          <a:bodyPr>
            <a:noAutofit/>
          </a:bodyPr>
          <a:lstStyle/>
          <a:p>
            <a:r>
              <a:rPr lang="fr-FR" sz="2800" cap="none" dirty="0">
                <a:solidFill>
                  <a:srgbClr val="FF0000"/>
                </a:solidFill>
              </a:rPr>
              <a:t>Le choix de la CGT est celui d’une </a:t>
            </a:r>
            <a:r>
              <a:rPr lang="fr-FR" sz="2800" b="1" cap="none" dirty="0">
                <a:solidFill>
                  <a:srgbClr val="FF0000"/>
                </a:solidFill>
              </a:rPr>
              <a:t>Ecole publique, gratuite et laïque</a:t>
            </a:r>
            <a:r>
              <a:rPr lang="fr-FR" sz="2800" cap="none" dirty="0">
                <a:solidFill>
                  <a:srgbClr val="FF0000"/>
                </a:solidFill>
              </a:rPr>
              <a:t> dont l’objectif premier est </a:t>
            </a:r>
            <a:r>
              <a:rPr lang="fr-FR" sz="2800" b="1" cap="none" dirty="0">
                <a:solidFill>
                  <a:srgbClr val="FF0000"/>
                </a:solidFill>
              </a:rPr>
              <a:t>la réussite de toutes et tous</a:t>
            </a:r>
            <a:r>
              <a:rPr lang="fr-FR" sz="2800" cap="none" dirty="0">
                <a:solidFill>
                  <a:srgbClr val="FF0000"/>
                </a:solidFill>
              </a:rPr>
              <a:t>, en matière d’éducation, de qualification et d’</a:t>
            </a:r>
            <a:r>
              <a:rPr lang="fr-FR" sz="2800" b="1" cap="none" dirty="0">
                <a:solidFill>
                  <a:srgbClr val="FF0000"/>
                </a:solidFill>
              </a:rPr>
              <a:t>émancipation</a:t>
            </a:r>
            <a:endParaRPr lang="fr-FR" sz="2800" b="1" cap="none" dirty="0"/>
          </a:p>
        </p:txBody>
      </p:sp>
      <p:pic>
        <p:nvPicPr>
          <p:cNvPr id="11" name="Espace réservé du contenu 14">
            <a:extLst>
              <a:ext uri="{FF2B5EF4-FFF2-40B4-BE49-F238E27FC236}">
                <a16:creationId xmlns:a16="http://schemas.microsoft.com/office/drawing/2014/main" id="{7262807E-FE8A-4331-B70A-E9E0003E342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238249" y="3684798"/>
            <a:ext cx="6667500" cy="1685925"/>
          </a:xfrm>
          <a:prstGeom prst="rect">
            <a:avLst/>
          </a:prstGeom>
        </p:spPr>
      </p:pic>
    </p:spTree>
    <p:extLst>
      <p:ext uri="{BB962C8B-B14F-4D97-AF65-F5344CB8AC3E}">
        <p14:creationId xmlns:p14="http://schemas.microsoft.com/office/powerpoint/2010/main" val="426792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A876E-979D-4331-AC4A-8852168DE265}"/>
              </a:ext>
            </a:extLst>
          </p:cNvPr>
          <p:cNvSpPr>
            <a:spLocks noGrp="1"/>
          </p:cNvSpPr>
          <p:nvPr>
            <p:ph type="title"/>
          </p:nvPr>
        </p:nvSpPr>
        <p:spPr/>
        <p:txBody>
          <a:bodyPr/>
          <a:lstStyle/>
          <a:p>
            <a:r>
              <a:rPr lang="fr-FR" dirty="0"/>
              <a:t>Rapport du </a:t>
            </a:r>
            <a:r>
              <a:rPr lang="fr-FR" dirty="0" err="1"/>
              <a:t>cnesco</a:t>
            </a:r>
            <a:endParaRPr lang="fr-FR" dirty="0"/>
          </a:p>
        </p:txBody>
      </p:sp>
      <p:sp>
        <p:nvSpPr>
          <p:cNvPr id="4" name="Espace réservé du contenu 3">
            <a:extLst>
              <a:ext uri="{FF2B5EF4-FFF2-40B4-BE49-F238E27FC236}">
                <a16:creationId xmlns:a16="http://schemas.microsoft.com/office/drawing/2014/main" id="{260E49C2-0944-4844-B21A-E5732E65DEEA}"/>
              </a:ext>
            </a:extLst>
          </p:cNvPr>
          <p:cNvSpPr>
            <a:spLocks noGrp="1"/>
          </p:cNvSpPr>
          <p:nvPr>
            <p:ph sz="half" idx="2"/>
          </p:nvPr>
        </p:nvSpPr>
        <p:spPr>
          <a:xfrm>
            <a:off x="385039" y="1863513"/>
            <a:ext cx="4344701" cy="3130973"/>
          </a:xfrm>
        </p:spPr>
        <p:txBody>
          <a:bodyPr>
            <a:noAutofit/>
          </a:bodyPr>
          <a:lstStyle/>
          <a:p>
            <a:pPr marL="0" indent="0">
              <a:buNone/>
            </a:pPr>
            <a:r>
              <a:rPr lang="fr-FR" sz="1800" dirty="0">
                <a:latin typeface="Bradley Hand ITC" panose="03070402050302030203" pitchFamily="66" charset="0"/>
              </a:rPr>
              <a:t>« </a:t>
            </a:r>
            <a:r>
              <a:rPr lang="fr-FR" sz="1800" b="1" dirty="0">
                <a:latin typeface="Bradley Hand ITC" panose="03070402050302030203" pitchFamily="66" charset="0"/>
              </a:rPr>
              <a:t>Les inégalités sociales à l’école empruntent des formes multiples</a:t>
            </a:r>
            <a:r>
              <a:rPr lang="fr-FR" sz="1800" dirty="0">
                <a:latin typeface="Bradley Hand ITC" panose="03070402050302030203" pitchFamily="66" charset="0"/>
              </a:rPr>
              <a:t> : inégalités de traitement dans les ressources d’apprentissage dont les élèves disposent réellement à l’école, inégalités dans les résultats scolaires, inégalités sociales dans les orientations, dans les diplômes et même dans le rendement des diplômes sur le marché du travail.</a:t>
            </a:r>
          </a:p>
          <a:p>
            <a:pPr marL="0" indent="0">
              <a:buNone/>
            </a:pPr>
            <a:r>
              <a:rPr lang="fr-FR" sz="1800" dirty="0">
                <a:latin typeface="Bradley Hand ITC" panose="03070402050302030203" pitchFamily="66" charset="0"/>
              </a:rPr>
              <a:t>L’école hérite d’inégalités sociales et familiales, mais produit à chaque étape de la scolarité des inégalités de natures différentes qui se cumulent et se renforcent. […]</a:t>
            </a:r>
          </a:p>
          <a:p>
            <a:pPr marL="0" indent="0">
              <a:buNone/>
            </a:pPr>
            <a:r>
              <a:rPr lang="fr-FR" sz="1800" b="1" dirty="0">
                <a:latin typeface="Bradley Hand ITC" panose="03070402050302030203" pitchFamily="66" charset="0"/>
              </a:rPr>
              <a:t>Ces fortes inégalités à l’école placent la France en tête des pays de l’OCDE pour le caractère socialement reproductif de son école. »</a:t>
            </a:r>
            <a:endParaRPr lang="fr-FR" sz="1800" dirty="0">
              <a:latin typeface="Bradley Hand ITC" panose="03070402050302030203" pitchFamily="66" charset="0"/>
            </a:endParaRPr>
          </a:p>
          <a:p>
            <a:endParaRPr lang="fr-FR" sz="1800" dirty="0">
              <a:latin typeface="Bradley Hand ITC" panose="03070402050302030203" pitchFamily="66" charset="0"/>
            </a:endParaRPr>
          </a:p>
        </p:txBody>
      </p:sp>
      <p:pic>
        <p:nvPicPr>
          <p:cNvPr id="7" name="Espace réservé du contenu 6">
            <a:extLst>
              <a:ext uri="{FF2B5EF4-FFF2-40B4-BE49-F238E27FC236}">
                <a16:creationId xmlns:a16="http://schemas.microsoft.com/office/drawing/2014/main" id="{8C0DF640-E1F6-490C-B613-6F8B6B4CE93F}"/>
              </a:ext>
            </a:extLst>
          </p:cNvPr>
          <p:cNvPicPr>
            <a:picLocks noGrp="1" noChangeAspect="1"/>
          </p:cNvPicPr>
          <p:nvPr>
            <p:ph sz="quarter" idx="4"/>
          </p:nvPr>
        </p:nvPicPr>
        <p:blipFill>
          <a:blip r:embed="rId2"/>
          <a:stretch>
            <a:fillRect/>
          </a:stretch>
        </p:blipFill>
        <p:spPr>
          <a:xfrm>
            <a:off x="4711164" y="1863513"/>
            <a:ext cx="4344700" cy="4438135"/>
          </a:xfrm>
          <a:prstGeom prst="rect">
            <a:avLst/>
          </a:prstGeom>
        </p:spPr>
      </p:pic>
    </p:spTree>
    <p:extLst>
      <p:ext uri="{BB962C8B-B14F-4D97-AF65-F5344CB8AC3E}">
        <p14:creationId xmlns:p14="http://schemas.microsoft.com/office/powerpoint/2010/main" val="281489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888D5-B33E-40D9-A0D2-FB4DABA4CDA7}"/>
              </a:ext>
            </a:extLst>
          </p:cNvPr>
          <p:cNvSpPr>
            <a:spLocks noGrp="1"/>
          </p:cNvSpPr>
          <p:nvPr>
            <p:ph type="title"/>
          </p:nvPr>
        </p:nvSpPr>
        <p:spPr>
          <a:xfrm>
            <a:off x="473725" y="2053348"/>
            <a:ext cx="8295702" cy="2970345"/>
          </a:xfrm>
        </p:spPr>
        <p:txBody>
          <a:bodyPr>
            <a:normAutofit fontScale="90000"/>
          </a:bodyPr>
          <a:lstStyle/>
          <a:p>
            <a:r>
              <a:rPr lang="fr-FR" dirty="0">
                <a:sym typeface="Wingdings" panose="05000000000000000000" pitchFamily="2" charset="2"/>
              </a:rPr>
              <a:t>Voici la proposition de </a:t>
            </a:r>
            <a:br>
              <a:rPr lang="fr-FR" dirty="0">
                <a:sym typeface="Wingdings" panose="05000000000000000000" pitchFamily="2" charset="2"/>
              </a:rPr>
            </a:br>
            <a:r>
              <a:rPr lang="fr-FR" dirty="0">
                <a:sym typeface="Wingdings" panose="05000000000000000000" pitchFamily="2" charset="2"/>
              </a:rPr>
              <a:t>M. le Ministre :</a:t>
            </a:r>
            <a:br>
              <a:rPr lang="fr-FR" dirty="0">
                <a:sym typeface="Wingdings" panose="05000000000000000000" pitchFamily="2" charset="2"/>
              </a:rPr>
            </a:br>
            <a:br>
              <a:rPr lang="fr-FR" dirty="0">
                <a:sym typeface="Wingdings" panose="05000000000000000000" pitchFamily="2" charset="2"/>
              </a:rPr>
            </a:br>
            <a:br>
              <a:rPr lang="fr-FR" dirty="0">
                <a:sym typeface="Wingdings" panose="05000000000000000000" pitchFamily="2" charset="2"/>
              </a:rPr>
            </a:br>
            <a:br>
              <a:rPr lang="fr-FR" dirty="0">
                <a:sym typeface="Wingdings" panose="05000000000000000000" pitchFamily="2" charset="2"/>
              </a:rPr>
            </a:br>
            <a:r>
              <a:rPr lang="fr-FR" dirty="0">
                <a:sym typeface="Wingdings" panose="05000000000000000000" pitchFamily="2" charset="2"/>
              </a:rPr>
              <a:t> </a:t>
            </a:r>
            <a:r>
              <a:rPr lang="fr-FR" sz="3100" dirty="0"/>
              <a:t>Une réforme fondée sur une </a:t>
            </a:r>
            <a:r>
              <a:rPr lang="fr-FR" sz="3100" b="1" dirty="0">
                <a:solidFill>
                  <a:srgbClr val="0070C0"/>
                </a:solidFill>
              </a:rPr>
              <a:t>autonomie accrue </a:t>
            </a:r>
            <a:r>
              <a:rPr lang="fr-FR" sz="3100" dirty="0"/>
              <a:t>des établissements</a:t>
            </a:r>
            <a:br>
              <a:rPr lang="fr-FR" sz="3100" dirty="0"/>
            </a:br>
            <a:br>
              <a:rPr lang="fr-FR" sz="3100" dirty="0"/>
            </a:br>
            <a:r>
              <a:rPr lang="fr-FR" sz="3100" dirty="0">
                <a:sym typeface="Wingdings" panose="05000000000000000000" pitchFamily="2" charset="2"/>
              </a:rPr>
              <a:t> un </a:t>
            </a:r>
            <a:r>
              <a:rPr lang="fr-FR" sz="3100" b="1" dirty="0">
                <a:solidFill>
                  <a:srgbClr val="FF0000"/>
                </a:solidFill>
                <a:sym typeface="Wingdings" panose="05000000000000000000" pitchFamily="2" charset="2"/>
              </a:rPr>
              <a:t>avenir compromis </a:t>
            </a:r>
            <a:r>
              <a:rPr lang="fr-FR" sz="3100" dirty="0">
                <a:sym typeface="Wingdings" panose="05000000000000000000" pitchFamily="2" charset="2"/>
              </a:rPr>
              <a:t>pour nos élèves</a:t>
            </a:r>
            <a:endParaRPr lang="fr-FR" dirty="0"/>
          </a:p>
        </p:txBody>
      </p:sp>
      <p:pic>
        <p:nvPicPr>
          <p:cNvPr id="12" name="Image 11">
            <a:extLst>
              <a:ext uri="{FF2B5EF4-FFF2-40B4-BE49-F238E27FC236}">
                <a16:creationId xmlns:a16="http://schemas.microsoft.com/office/drawing/2014/main" id="{15642ED1-727C-4BFB-9F87-CAADCCBB4C1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691021" y="1282606"/>
            <a:ext cx="1589471" cy="2873679"/>
          </a:xfrm>
          <a:prstGeom prst="rect">
            <a:avLst/>
          </a:prstGeom>
        </p:spPr>
      </p:pic>
    </p:spTree>
    <p:extLst>
      <p:ext uri="{BB962C8B-B14F-4D97-AF65-F5344CB8AC3E}">
        <p14:creationId xmlns:p14="http://schemas.microsoft.com/office/powerpoint/2010/main" val="83065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1454227"/>
            <a:ext cx="7573573" cy="1189822"/>
          </a:xfrm>
        </p:spPr>
        <p:txBody>
          <a:bodyPr>
            <a:normAutofit/>
          </a:bodyPr>
          <a:lstStyle/>
          <a:p>
            <a:r>
              <a:rPr lang="fr-FR" cap="all" dirty="0"/>
              <a:t>l’autonomie … des chefs d’établissements et des institutions</a:t>
            </a:r>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3375044"/>
            <a:ext cx="3910579" cy="3130973"/>
          </a:xfrm>
        </p:spPr>
        <p:txBody>
          <a:bodyPr/>
          <a:lstStyle/>
          <a:p>
            <a:pPr>
              <a:buFont typeface="Wingdings" panose="05000000000000000000" pitchFamily="2" charset="2"/>
              <a:buChar char="à"/>
            </a:pPr>
            <a:r>
              <a:rPr lang="fr-FR" dirty="0"/>
              <a:t>Grâce à un </a:t>
            </a:r>
            <a:r>
              <a:rPr lang="fr-FR" b="1" dirty="0">
                <a:solidFill>
                  <a:srgbClr val="FF0000"/>
                </a:solidFill>
              </a:rPr>
              <a:t>assouplissement du cadrage national</a:t>
            </a:r>
          </a:p>
          <a:p>
            <a:pPr marL="0" indent="0">
              <a:buNone/>
            </a:pPr>
            <a:r>
              <a:rPr lang="fr-FR" sz="1800" dirty="0"/>
              <a:t>(dédoublements, AP, enseignements pluridisciplinaires…)</a:t>
            </a:r>
            <a:endParaRPr lang="fr-FR" dirty="0"/>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3364027"/>
            <a:ext cx="3907541" cy="3130973"/>
          </a:xfrm>
        </p:spPr>
        <p:txBody>
          <a:bodyPr/>
          <a:lstStyle/>
          <a:p>
            <a:pPr>
              <a:buFont typeface="Wingdings" panose="05000000000000000000" pitchFamily="2" charset="2"/>
              <a:buChar char="à"/>
            </a:pPr>
            <a:r>
              <a:rPr lang="fr-FR" dirty="0">
                <a:sym typeface="Wingdings" panose="05000000000000000000" pitchFamily="2" charset="2"/>
              </a:rPr>
              <a:t>Grâce à un </a:t>
            </a:r>
            <a:r>
              <a:rPr lang="fr-FR" b="1" dirty="0">
                <a:solidFill>
                  <a:srgbClr val="FF0000"/>
                </a:solidFill>
                <a:sym typeface="Wingdings" panose="05000000000000000000" pitchFamily="2" charset="2"/>
              </a:rPr>
              <a:t>conseil pédagogique </a:t>
            </a:r>
            <a:r>
              <a:rPr lang="fr-FR" dirty="0">
                <a:sym typeface="Wingdings" panose="05000000000000000000" pitchFamily="2" charset="2"/>
              </a:rPr>
              <a:t>qui décide de plus en plus à la place du CA </a:t>
            </a:r>
          </a:p>
          <a:p>
            <a:pPr marL="0" indent="0">
              <a:buNone/>
            </a:pPr>
            <a:r>
              <a:rPr lang="fr-FR" sz="1800" dirty="0">
                <a:sym typeface="Wingdings" panose="05000000000000000000" pitchFamily="2" charset="2"/>
              </a:rPr>
              <a:t>(membres choisis par la direction, propositions de la direction…)</a:t>
            </a:r>
            <a:endParaRPr lang="fr-FR" dirty="0"/>
          </a:p>
        </p:txBody>
      </p:sp>
      <p:pic>
        <p:nvPicPr>
          <p:cNvPr id="11" name="Image 10">
            <a:extLst>
              <a:ext uri="{FF2B5EF4-FFF2-40B4-BE49-F238E27FC236}">
                <a16:creationId xmlns:a16="http://schemas.microsoft.com/office/drawing/2014/main" id="{F78EF160-E99B-4E51-82D9-CE4E276247CE}"/>
              </a:ext>
            </a:extLst>
          </p:cNvPr>
          <p:cNvPicPr>
            <a:picLocks noChangeAspect="1"/>
          </p:cNvPicPr>
          <p:nvPr/>
        </p:nvPicPr>
        <p:blipFill>
          <a:blip r:embed="rId2"/>
          <a:stretch>
            <a:fillRect/>
          </a:stretch>
        </p:blipFill>
        <p:spPr>
          <a:xfrm rot="21286937">
            <a:off x="1932313" y="5383362"/>
            <a:ext cx="2847975" cy="1171575"/>
          </a:xfrm>
          <a:prstGeom prst="rect">
            <a:avLst/>
          </a:prstGeom>
        </p:spPr>
      </p:pic>
      <p:pic>
        <p:nvPicPr>
          <p:cNvPr id="12" name="Image 11">
            <a:extLst>
              <a:ext uri="{FF2B5EF4-FFF2-40B4-BE49-F238E27FC236}">
                <a16:creationId xmlns:a16="http://schemas.microsoft.com/office/drawing/2014/main" id="{380A3057-28DE-4AEF-9D88-9E832E7D1FE5}"/>
              </a:ext>
            </a:extLst>
          </p:cNvPr>
          <p:cNvPicPr>
            <a:picLocks noChangeAspect="1"/>
          </p:cNvPicPr>
          <p:nvPr/>
        </p:nvPicPr>
        <p:blipFill>
          <a:blip r:embed="rId3"/>
          <a:stretch>
            <a:fillRect/>
          </a:stretch>
        </p:blipFill>
        <p:spPr>
          <a:xfrm>
            <a:off x="1268051" y="5878110"/>
            <a:ext cx="616890" cy="616890"/>
          </a:xfrm>
          <a:prstGeom prst="rect">
            <a:avLst/>
          </a:prstGeom>
        </p:spPr>
      </p:pic>
    </p:spTree>
    <p:extLst>
      <p:ext uri="{BB962C8B-B14F-4D97-AF65-F5344CB8AC3E}">
        <p14:creationId xmlns:p14="http://schemas.microsoft.com/office/powerpoint/2010/main" val="179539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925416"/>
            <a:ext cx="7573573" cy="1046714"/>
          </a:xfrm>
        </p:spPr>
        <p:txBody>
          <a:bodyPr>
            <a:normAutofit/>
          </a:bodyPr>
          <a:lstStyle/>
          <a:p>
            <a:r>
              <a:rPr lang="fr-FR" cap="all" dirty="0">
                <a:sym typeface="Wingdings" panose="05000000000000000000" pitchFamily="2" charset="2"/>
              </a:rPr>
              <a:t>Liberté pédagogique VS autonomie accrue</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2394542"/>
            <a:ext cx="3910579" cy="3130973"/>
          </a:xfrm>
        </p:spPr>
        <p:txBody>
          <a:bodyPr>
            <a:normAutofit fontScale="92500" lnSpcReduction="20000"/>
          </a:bodyPr>
          <a:lstStyle/>
          <a:p>
            <a:pPr>
              <a:buFont typeface="Wingdings" panose="05000000000000000000" pitchFamily="2" charset="2"/>
              <a:buChar char="à"/>
            </a:pPr>
            <a:r>
              <a:rPr lang="fr-FR" dirty="0"/>
              <a:t> </a:t>
            </a:r>
            <a:r>
              <a:rPr lang="fr-FR" b="1" dirty="0">
                <a:solidFill>
                  <a:srgbClr val="FF0000"/>
                </a:solidFill>
              </a:rPr>
              <a:t>Formatage</a:t>
            </a:r>
            <a:r>
              <a:rPr lang="fr-FR" dirty="0"/>
              <a:t> en formation initiale ou continue</a:t>
            </a:r>
          </a:p>
          <a:p>
            <a:pPr marL="0" indent="0">
              <a:buNone/>
            </a:pPr>
            <a:r>
              <a:rPr lang="fr-FR" sz="1800" dirty="0"/>
              <a:t>(pédagogies fortement </a:t>
            </a:r>
            <a:r>
              <a:rPr lang="fr-FR" sz="1800" strike="dblStrike" dirty="0"/>
              <a:t>proposées</a:t>
            </a:r>
            <a:r>
              <a:rPr lang="fr-FR" sz="1800" b="1" dirty="0"/>
              <a:t> imposées</a:t>
            </a:r>
            <a:r>
              <a:rPr lang="fr-FR" sz="1800" dirty="0"/>
              <a:t>, directeur des ESPE choisis par le ministre…)</a:t>
            </a:r>
            <a:endParaRPr lang="fr-FR" dirty="0"/>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2383525"/>
            <a:ext cx="3907541" cy="3130973"/>
          </a:xfrm>
        </p:spPr>
        <p:txBody>
          <a:bodyPr>
            <a:normAutofit fontScale="92500" lnSpcReduction="20000"/>
          </a:bodyPr>
          <a:lstStyle/>
          <a:p>
            <a:pPr>
              <a:buFont typeface="Wingdings" panose="05000000000000000000" pitchFamily="2" charset="2"/>
              <a:buChar char="à"/>
            </a:pPr>
            <a:r>
              <a:rPr lang="fr-FR" dirty="0">
                <a:sym typeface="Wingdings" panose="05000000000000000000" pitchFamily="2" charset="2"/>
              </a:rPr>
              <a:t> Idéologie du socle commun en primaire et en collège qui possède une dimension économique, celle d’une </a:t>
            </a:r>
            <a:r>
              <a:rPr lang="fr-FR" b="1" dirty="0">
                <a:solidFill>
                  <a:srgbClr val="FF0000"/>
                </a:solidFill>
                <a:sym typeface="Wingdings" panose="05000000000000000000" pitchFamily="2" charset="2"/>
              </a:rPr>
              <a:t>école de l’employabilité</a:t>
            </a:r>
            <a:r>
              <a:rPr lang="fr-FR" dirty="0">
                <a:sym typeface="Wingdings" panose="05000000000000000000" pitchFamily="2" charset="2"/>
              </a:rPr>
              <a:t>, basée sur les compétences patronales</a:t>
            </a:r>
            <a:endParaRPr lang="fr-FR" sz="1800" dirty="0">
              <a:sym typeface="Wingdings" panose="05000000000000000000" pitchFamily="2" charset="2"/>
            </a:endParaRPr>
          </a:p>
          <a:p>
            <a:pPr>
              <a:buFont typeface="Wingdings" panose="05000000000000000000" pitchFamily="2" charset="2"/>
              <a:buChar char="à"/>
            </a:pPr>
            <a:r>
              <a:rPr lang="fr-FR" dirty="0"/>
              <a:t> Socle qui se résume à un minimum de savoirs pour les enfants des milieux populaires</a:t>
            </a:r>
          </a:p>
        </p:txBody>
      </p:sp>
      <p:pic>
        <p:nvPicPr>
          <p:cNvPr id="2" name="Image 1">
            <a:extLst>
              <a:ext uri="{FF2B5EF4-FFF2-40B4-BE49-F238E27FC236}">
                <a16:creationId xmlns:a16="http://schemas.microsoft.com/office/drawing/2014/main" id="{6C93680E-C798-4F6F-82C1-46E151EC5C3D}"/>
              </a:ext>
            </a:extLst>
          </p:cNvPr>
          <p:cNvPicPr>
            <a:picLocks noChangeAspect="1"/>
          </p:cNvPicPr>
          <p:nvPr/>
        </p:nvPicPr>
        <p:blipFill>
          <a:blip r:embed="rId2"/>
          <a:stretch>
            <a:fillRect/>
          </a:stretch>
        </p:blipFill>
        <p:spPr>
          <a:xfrm>
            <a:off x="1424100" y="3886612"/>
            <a:ext cx="3010740" cy="2582576"/>
          </a:xfrm>
          <a:prstGeom prst="rect">
            <a:avLst/>
          </a:prstGeom>
        </p:spPr>
      </p:pic>
    </p:spTree>
    <p:extLst>
      <p:ext uri="{BB962C8B-B14F-4D97-AF65-F5344CB8AC3E}">
        <p14:creationId xmlns:p14="http://schemas.microsoft.com/office/powerpoint/2010/main" val="297623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pic>
        <p:nvPicPr>
          <p:cNvPr id="2" name="Image 1">
            <a:extLst>
              <a:ext uri="{FF2B5EF4-FFF2-40B4-BE49-F238E27FC236}">
                <a16:creationId xmlns:a16="http://schemas.microsoft.com/office/drawing/2014/main" id="{1EB752D9-A80E-4517-AE2A-149B06D813A3}"/>
              </a:ext>
            </a:extLst>
          </p:cNvPr>
          <p:cNvPicPr>
            <a:picLocks noChangeAspect="1"/>
          </p:cNvPicPr>
          <p:nvPr/>
        </p:nvPicPr>
        <p:blipFill>
          <a:blip r:embed="rId2"/>
          <a:stretch>
            <a:fillRect/>
          </a:stretch>
        </p:blipFill>
        <p:spPr>
          <a:xfrm>
            <a:off x="3433548" y="3922005"/>
            <a:ext cx="2935995" cy="2935995"/>
          </a:xfrm>
          <a:prstGeom prst="rect">
            <a:avLst/>
          </a:prstGeom>
        </p:spPr>
      </p:pic>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947449"/>
            <a:ext cx="7573573" cy="984385"/>
          </a:xfrm>
        </p:spPr>
        <p:txBody>
          <a:bodyPr>
            <a:normAutofit/>
          </a:bodyPr>
          <a:lstStyle/>
          <a:p>
            <a:r>
              <a:rPr lang="fr-FR" cap="all" dirty="0">
                <a:sym typeface="Wingdings" panose="05000000000000000000" pitchFamily="2" charset="2"/>
              </a:rPr>
              <a:t>De plus en plus de projets… de moins en moins de temps</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1975902"/>
            <a:ext cx="3910579" cy="3130973"/>
          </a:xfrm>
        </p:spPr>
        <p:txBody>
          <a:bodyPr/>
          <a:lstStyle/>
          <a:p>
            <a:pPr>
              <a:buFont typeface="Wingdings" panose="05000000000000000000" pitchFamily="2" charset="2"/>
              <a:buChar char="à"/>
            </a:pPr>
            <a:r>
              <a:rPr lang="fr-FR" dirty="0"/>
              <a:t> Des projets servant de variables d’ajustement pour le compléments des postes</a:t>
            </a:r>
          </a:p>
          <a:p>
            <a:pPr>
              <a:buFont typeface="Wingdings" panose="05000000000000000000" pitchFamily="2" charset="2"/>
              <a:buChar char="à"/>
            </a:pPr>
            <a:r>
              <a:rPr lang="fr-FR" dirty="0"/>
              <a:t> Des projets </a:t>
            </a:r>
            <a:r>
              <a:rPr lang="fr-FR" strike="dblStrike" dirty="0"/>
              <a:t>proposés</a:t>
            </a:r>
            <a:r>
              <a:rPr lang="fr-FR" b="1" dirty="0"/>
              <a:t> imposés</a:t>
            </a:r>
            <a:r>
              <a:rPr lang="fr-FR" dirty="0"/>
              <a:t> par la hiérarchie</a:t>
            </a:r>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1964885"/>
            <a:ext cx="3907541" cy="3130973"/>
          </a:xfrm>
        </p:spPr>
        <p:txBody>
          <a:bodyPr/>
          <a:lstStyle/>
          <a:p>
            <a:pPr>
              <a:buFont typeface="Wingdings" panose="05000000000000000000" pitchFamily="2" charset="2"/>
              <a:buChar char="à"/>
            </a:pPr>
            <a:r>
              <a:rPr lang="fr-FR" dirty="0">
                <a:sym typeface="Wingdings" panose="05000000000000000000" pitchFamily="2" charset="2"/>
              </a:rPr>
              <a:t> Augmentation de la </a:t>
            </a:r>
            <a:r>
              <a:rPr lang="fr-FR" b="1" dirty="0">
                <a:solidFill>
                  <a:srgbClr val="FF0000"/>
                </a:solidFill>
                <a:sym typeface="Wingdings" panose="05000000000000000000" pitchFamily="2" charset="2"/>
              </a:rPr>
              <a:t>charge de travail</a:t>
            </a:r>
            <a:r>
              <a:rPr lang="fr-FR" dirty="0">
                <a:sym typeface="Wingdings" panose="05000000000000000000" pitchFamily="2" charset="2"/>
              </a:rPr>
              <a:t>, multiplication des réunions, pas de compensation pour les heures de concertation…</a:t>
            </a:r>
          </a:p>
        </p:txBody>
      </p:sp>
    </p:spTree>
    <p:extLst>
      <p:ext uri="{BB962C8B-B14F-4D97-AF65-F5344CB8AC3E}">
        <p14:creationId xmlns:p14="http://schemas.microsoft.com/office/powerpoint/2010/main" val="24677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925416"/>
            <a:ext cx="7573573" cy="1046714"/>
          </a:xfrm>
        </p:spPr>
        <p:txBody>
          <a:bodyPr>
            <a:normAutofit/>
          </a:bodyPr>
          <a:lstStyle/>
          <a:p>
            <a:r>
              <a:rPr lang="fr-FR" cap="all" dirty="0">
                <a:sym typeface="Wingdings" panose="05000000000000000000" pitchFamily="2" charset="2"/>
              </a:rPr>
              <a:t>Le New public management</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6" y="2213430"/>
            <a:ext cx="7800493" cy="4219350"/>
          </a:xfrm>
        </p:spPr>
        <p:txBody>
          <a:bodyPr>
            <a:normAutofit fontScale="77500" lnSpcReduction="20000"/>
          </a:bodyPr>
          <a:lstStyle/>
          <a:p>
            <a:pPr marL="0" indent="0">
              <a:buNone/>
            </a:pPr>
            <a:r>
              <a:rPr lang="fr-FR" b="1" dirty="0">
                <a:solidFill>
                  <a:srgbClr val="002060"/>
                </a:solidFill>
                <a:latin typeface="Bradley Hand ITC" panose="03070402050302030203" pitchFamily="66" charset="0"/>
              </a:rPr>
              <a:t>« Ils [les professeurs] sont extrêmement attachés à leur profession et au service public. »</a:t>
            </a:r>
          </a:p>
          <a:p>
            <a:pPr marL="0" indent="0">
              <a:buNone/>
            </a:pPr>
            <a:r>
              <a:rPr lang="fr-FR" b="1" dirty="0">
                <a:solidFill>
                  <a:srgbClr val="002060"/>
                </a:solidFill>
                <a:latin typeface="Bradley Hand ITC" panose="03070402050302030203" pitchFamily="66" charset="0"/>
              </a:rPr>
              <a:t>[…]</a:t>
            </a:r>
          </a:p>
          <a:p>
            <a:pPr marL="0" indent="0">
              <a:buNone/>
            </a:pPr>
            <a:r>
              <a:rPr lang="fr-FR" b="1" dirty="0">
                <a:solidFill>
                  <a:srgbClr val="002060"/>
                </a:solidFill>
                <a:latin typeface="Bradley Hand ITC" panose="03070402050302030203" pitchFamily="66" charset="0"/>
              </a:rPr>
              <a:t>« Le nouveau management, c’est la façon dont on applique les modalités de gestion du privé, notamment avec les logiques d’évaluation, de concurrence, d’individualisation, etc. Si vous écoutez les discours et les annonces, notamment ceux de J-M. Blanquer, vous y trouverez clairement une volonté de transformer ce qui est important pour nous, le service public, en une façon de travailler qui soit totalement normée et standardisée. »</a:t>
            </a:r>
          </a:p>
          <a:p>
            <a:pPr marL="0" indent="0">
              <a:buNone/>
            </a:pPr>
            <a:r>
              <a:rPr lang="fr-FR" b="1" dirty="0">
                <a:solidFill>
                  <a:srgbClr val="002060"/>
                </a:solidFill>
                <a:latin typeface="Bradley Hand ITC" panose="03070402050302030203" pitchFamily="66" charset="0"/>
              </a:rPr>
              <a:t>[…]</a:t>
            </a:r>
          </a:p>
          <a:p>
            <a:pPr marL="0" indent="0">
              <a:buNone/>
            </a:pPr>
            <a:r>
              <a:rPr lang="fr-FR" b="1" dirty="0">
                <a:solidFill>
                  <a:srgbClr val="002060"/>
                </a:solidFill>
                <a:latin typeface="Bradley Hand ITC" panose="03070402050302030203" pitchFamily="66" charset="0"/>
              </a:rPr>
              <a:t>« Je me souviens être allée voir mon proviseur et lui dire le ras-le-bol général avec un peu d’émotion parce que, lorsque l’on n’arrive pas à bien faire son travail, c’est très violent. Mon proviseur, au lieu de réfléchir à ce que l’on pouvait faire ou modifier, m’a dit </a:t>
            </a:r>
            <a:r>
              <a:rPr lang="fr-FR" b="1" i="1" dirty="0">
                <a:solidFill>
                  <a:srgbClr val="002060"/>
                </a:solidFill>
                <a:latin typeface="Bradley Hand ITC" panose="03070402050302030203" pitchFamily="66" charset="0"/>
              </a:rPr>
              <a:t>« Ah, mais vous avez l’air fatiguée. Vous devriez consulter. »</a:t>
            </a:r>
            <a:r>
              <a:rPr lang="fr-FR" b="1" dirty="0">
                <a:solidFill>
                  <a:srgbClr val="002060"/>
                </a:solidFill>
                <a:latin typeface="Bradley Hand ITC" panose="03070402050302030203" pitchFamily="66" charset="0"/>
              </a:rPr>
              <a:t> C’est un renversement complet de la responsabilité. Au lieu de constater que l’organisation du travail est pathogène, on part de la fragilité de l’individu. C’est un retournement typique du nouveau management public. »</a:t>
            </a:r>
          </a:p>
          <a:p>
            <a:pPr marL="0" indent="0">
              <a:buNone/>
            </a:pPr>
            <a:r>
              <a:rPr lang="fr-FR" b="1" dirty="0">
                <a:solidFill>
                  <a:srgbClr val="002060"/>
                </a:solidFill>
                <a:latin typeface="Bradley Hand ITC" panose="03070402050302030203" pitchFamily="66" charset="0"/>
              </a:rPr>
              <a:t>					Evelyne </a:t>
            </a:r>
            <a:r>
              <a:rPr lang="fr-FR" b="1" dirty="0" err="1">
                <a:solidFill>
                  <a:srgbClr val="002060"/>
                </a:solidFill>
                <a:latin typeface="Bradley Hand ITC" panose="03070402050302030203" pitchFamily="66" charset="0"/>
              </a:rPr>
              <a:t>Bechtold</a:t>
            </a:r>
            <a:r>
              <a:rPr lang="fr-FR" b="1" dirty="0">
                <a:solidFill>
                  <a:srgbClr val="002060"/>
                </a:solidFill>
                <a:latin typeface="Bradley Hand ITC" panose="03070402050302030203" pitchFamily="66" charset="0"/>
              </a:rPr>
              <a:t>-Rognon</a:t>
            </a:r>
          </a:p>
          <a:p>
            <a:pPr marL="0" indent="0" algn="r">
              <a:buNone/>
            </a:pPr>
            <a:endParaRPr lang="fr-FR" b="1" dirty="0">
              <a:solidFill>
                <a:srgbClr val="002060"/>
              </a:solidFill>
              <a:latin typeface="Bradley Hand ITC" panose="03070402050302030203" pitchFamily="66" charset="0"/>
            </a:endParaRPr>
          </a:p>
        </p:txBody>
      </p:sp>
    </p:spTree>
    <p:extLst>
      <p:ext uri="{BB962C8B-B14F-4D97-AF65-F5344CB8AC3E}">
        <p14:creationId xmlns:p14="http://schemas.microsoft.com/office/powerpoint/2010/main" val="236847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925416"/>
            <a:ext cx="7573573" cy="1046714"/>
          </a:xfrm>
        </p:spPr>
        <p:txBody>
          <a:bodyPr>
            <a:normAutofit/>
          </a:bodyPr>
          <a:lstStyle/>
          <a:p>
            <a:r>
              <a:rPr lang="fr-FR" cap="all" dirty="0">
                <a:sym typeface="Wingdings" panose="05000000000000000000" pitchFamily="2" charset="2"/>
              </a:rPr>
              <a:t>Des « choix » de spécialités multiples… enfin presque…</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79951" y="2071283"/>
            <a:ext cx="2827560" cy="4527822"/>
          </a:xfrm>
        </p:spPr>
        <p:txBody>
          <a:bodyPr>
            <a:normAutofit fontScale="85000" lnSpcReduction="20000"/>
          </a:bodyPr>
          <a:lstStyle/>
          <a:p>
            <a:pPr>
              <a:buFont typeface="Wingdings" panose="05000000000000000000" pitchFamily="2" charset="2"/>
              <a:buChar char="à"/>
            </a:pPr>
            <a:r>
              <a:rPr lang="fr-FR" dirty="0"/>
              <a:t> </a:t>
            </a:r>
            <a:r>
              <a:rPr lang="fr-FR" b="1" dirty="0">
                <a:solidFill>
                  <a:srgbClr val="FF0000"/>
                </a:solidFill>
              </a:rPr>
              <a:t>Autocensure</a:t>
            </a:r>
            <a:r>
              <a:rPr lang="fr-FR" dirty="0"/>
              <a:t> de certains élèves pour ne pas changer de lycée, ou aller trop loin de chez eux</a:t>
            </a:r>
          </a:p>
          <a:p>
            <a:pPr>
              <a:buFont typeface="Wingdings" panose="05000000000000000000" pitchFamily="2" charset="2"/>
              <a:buChar char="à"/>
            </a:pPr>
            <a:r>
              <a:rPr lang="fr-FR" dirty="0"/>
              <a:t> Allongement du temps de </a:t>
            </a:r>
            <a:r>
              <a:rPr lang="fr-FR" b="1" dirty="0">
                <a:solidFill>
                  <a:srgbClr val="FF0000"/>
                </a:solidFill>
              </a:rPr>
              <a:t>trajet</a:t>
            </a:r>
          </a:p>
          <a:p>
            <a:pPr>
              <a:buFont typeface="Wingdings" panose="05000000000000000000" pitchFamily="2" charset="2"/>
              <a:buChar char="à"/>
            </a:pPr>
            <a:r>
              <a:rPr lang="fr-FR" dirty="0"/>
              <a:t> </a:t>
            </a:r>
            <a:r>
              <a:rPr lang="fr-FR" b="1" dirty="0">
                <a:solidFill>
                  <a:srgbClr val="FF0000"/>
                </a:solidFill>
              </a:rPr>
              <a:t>Moins de choix </a:t>
            </a:r>
            <a:r>
              <a:rPr lang="fr-FR" dirty="0"/>
              <a:t>pour les élèves les moins encadrés, les moins informés</a:t>
            </a:r>
          </a:p>
          <a:p>
            <a:pPr>
              <a:buFont typeface="Wingdings" panose="05000000000000000000" pitchFamily="2" charset="2"/>
              <a:buChar char="à"/>
            </a:pPr>
            <a:r>
              <a:rPr lang="fr-FR" dirty="0"/>
              <a:t> Comment choisir ses spécialités à 15 ans lorsque l’on a pas de projet d’études ?</a:t>
            </a:r>
          </a:p>
          <a:p>
            <a:pPr marL="0" indent="0">
              <a:buNone/>
            </a:pPr>
            <a:r>
              <a:rPr lang="fr-FR" sz="1900" dirty="0"/>
              <a:t>(les majeures servent de prérequis à l’entrée dans le supérieur)</a:t>
            </a:r>
          </a:p>
        </p:txBody>
      </p:sp>
      <p:pic>
        <p:nvPicPr>
          <p:cNvPr id="16" name="Image 15">
            <a:extLst>
              <a:ext uri="{FF2B5EF4-FFF2-40B4-BE49-F238E27FC236}">
                <a16:creationId xmlns:a16="http://schemas.microsoft.com/office/drawing/2014/main" id="{4EC6FEFB-7FDE-40BC-8EDB-E8CBC00DD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741" y="5705145"/>
            <a:ext cx="1510271" cy="1064755"/>
          </a:xfrm>
          <a:prstGeom prst="rect">
            <a:avLst/>
          </a:prstGeom>
        </p:spPr>
      </p:pic>
      <p:pic>
        <p:nvPicPr>
          <p:cNvPr id="18" name="Image 17">
            <a:extLst>
              <a:ext uri="{FF2B5EF4-FFF2-40B4-BE49-F238E27FC236}">
                <a16:creationId xmlns:a16="http://schemas.microsoft.com/office/drawing/2014/main" id="{7B516785-D475-4F7A-B109-3605D863773B}"/>
              </a:ext>
            </a:extLst>
          </p:cNvPr>
          <p:cNvPicPr>
            <a:picLocks noChangeAspect="1"/>
          </p:cNvPicPr>
          <p:nvPr/>
        </p:nvPicPr>
        <p:blipFill rotWithShape="1">
          <a:blip r:embed="rId3"/>
          <a:srcRect l="8271" t="2788" r="2637" b="2986"/>
          <a:stretch/>
        </p:blipFill>
        <p:spPr>
          <a:xfrm>
            <a:off x="3906664" y="1972130"/>
            <a:ext cx="5077687" cy="3810134"/>
          </a:xfrm>
          <a:prstGeom prst="rect">
            <a:avLst/>
          </a:prstGeom>
        </p:spPr>
      </p:pic>
    </p:spTree>
    <p:extLst>
      <p:ext uri="{BB962C8B-B14F-4D97-AF65-F5344CB8AC3E}">
        <p14:creationId xmlns:p14="http://schemas.microsoft.com/office/powerpoint/2010/main" val="2938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223DB9-ED0F-4CF9-80D6-4E098CDD787C}"/>
              </a:ext>
            </a:extLst>
          </p:cNvPr>
          <p:cNvPicPr>
            <a:picLocks noChangeAspect="1"/>
          </p:cNvPicPr>
          <p:nvPr/>
        </p:nvPicPr>
        <p:blipFill>
          <a:blip r:embed="rId2"/>
          <a:stretch>
            <a:fillRect/>
          </a:stretch>
        </p:blipFill>
        <p:spPr>
          <a:xfrm>
            <a:off x="6126593" y="1977669"/>
            <a:ext cx="2267043" cy="1133522"/>
          </a:xfrm>
          <a:prstGeom prst="rect">
            <a:avLst/>
          </a:prstGeom>
        </p:spPr>
      </p:pic>
      <p:sp>
        <p:nvSpPr>
          <p:cNvPr id="4" name="Titre 3">
            <a:extLst>
              <a:ext uri="{FF2B5EF4-FFF2-40B4-BE49-F238E27FC236}">
                <a16:creationId xmlns:a16="http://schemas.microsoft.com/office/drawing/2014/main" id="{692C31E8-C072-46F2-B637-0DB6E27332BF}"/>
              </a:ext>
            </a:extLst>
          </p:cNvPr>
          <p:cNvSpPr>
            <a:spLocks noGrp="1"/>
          </p:cNvSpPr>
          <p:nvPr>
            <p:ph type="title"/>
          </p:nvPr>
        </p:nvSpPr>
        <p:spPr>
          <a:xfrm rot="16200000">
            <a:off x="-2549731" y="3021330"/>
            <a:ext cx="6377940" cy="1295400"/>
          </a:xfrm>
        </p:spPr>
        <p:txBody>
          <a:bodyPr/>
          <a:lstStyle/>
          <a:p>
            <a:pPr algn="l"/>
            <a:r>
              <a:rPr lang="fr-FR" b="1" dirty="0">
                <a:solidFill>
                  <a:srgbClr val="0070C0"/>
                </a:solidFill>
              </a:rPr>
              <a:t>autonomie accrue</a:t>
            </a:r>
            <a:endParaRPr lang="fr-FR" dirty="0"/>
          </a:p>
        </p:txBody>
      </p:sp>
      <p:sp>
        <p:nvSpPr>
          <p:cNvPr id="5" name="Espace réservé du texte 4">
            <a:extLst>
              <a:ext uri="{FF2B5EF4-FFF2-40B4-BE49-F238E27FC236}">
                <a16:creationId xmlns:a16="http://schemas.microsoft.com/office/drawing/2014/main" id="{510BCDC5-18FB-4E66-99F9-CB5FB96C69D0}"/>
              </a:ext>
            </a:extLst>
          </p:cNvPr>
          <p:cNvSpPr>
            <a:spLocks noGrp="1"/>
          </p:cNvSpPr>
          <p:nvPr>
            <p:ph type="body" idx="1"/>
          </p:nvPr>
        </p:nvSpPr>
        <p:spPr>
          <a:xfrm>
            <a:off x="1217887" y="925416"/>
            <a:ext cx="7573573" cy="1046714"/>
          </a:xfrm>
        </p:spPr>
        <p:txBody>
          <a:bodyPr>
            <a:normAutofit/>
          </a:bodyPr>
          <a:lstStyle/>
          <a:p>
            <a:r>
              <a:rPr lang="fr-FR" cap="all" dirty="0">
                <a:sym typeface="Wingdings" panose="05000000000000000000" pitchFamily="2" charset="2"/>
              </a:rPr>
              <a:t>Des choix de spécialités multiples</a:t>
            </a:r>
            <a:endParaRPr lang="fr-FR" cap="all" dirty="0"/>
          </a:p>
        </p:txBody>
      </p:sp>
      <p:sp>
        <p:nvSpPr>
          <p:cNvPr id="6" name="Espace réservé du contenu 5">
            <a:extLst>
              <a:ext uri="{FF2B5EF4-FFF2-40B4-BE49-F238E27FC236}">
                <a16:creationId xmlns:a16="http://schemas.microsoft.com/office/drawing/2014/main" id="{F952EDB4-7045-462E-B79B-3A1F8BA38238}"/>
              </a:ext>
            </a:extLst>
          </p:cNvPr>
          <p:cNvSpPr>
            <a:spLocks noGrp="1"/>
          </p:cNvSpPr>
          <p:nvPr>
            <p:ph sz="half" idx="2"/>
          </p:nvPr>
        </p:nvSpPr>
        <p:spPr>
          <a:xfrm>
            <a:off x="990967" y="2394542"/>
            <a:ext cx="3910579" cy="3130973"/>
          </a:xfrm>
        </p:spPr>
        <p:txBody>
          <a:bodyPr>
            <a:normAutofit lnSpcReduction="10000"/>
          </a:bodyPr>
          <a:lstStyle/>
          <a:p>
            <a:pPr>
              <a:buFont typeface="Wingdings" panose="05000000000000000000" pitchFamily="2" charset="2"/>
              <a:buChar char="à"/>
            </a:pPr>
            <a:r>
              <a:rPr lang="fr-FR" dirty="0"/>
              <a:t> </a:t>
            </a:r>
            <a:r>
              <a:rPr lang="fr-FR" b="1" dirty="0">
                <a:solidFill>
                  <a:srgbClr val="FF0000"/>
                </a:solidFill>
              </a:rPr>
              <a:t>Mise en barrette = </a:t>
            </a:r>
            <a:r>
              <a:rPr lang="fr-FR" dirty="0"/>
              <a:t>économie d’heures et de postes</a:t>
            </a:r>
          </a:p>
          <a:p>
            <a:pPr>
              <a:buFont typeface="Wingdings" panose="05000000000000000000" pitchFamily="2" charset="2"/>
              <a:buChar char="à"/>
            </a:pPr>
            <a:r>
              <a:rPr lang="fr-FR" dirty="0">
                <a:sym typeface="Wingdings" panose="05000000000000000000" pitchFamily="2" charset="2"/>
              </a:rPr>
              <a:t> Gestion et encadrement des élèves plus difficile</a:t>
            </a:r>
            <a:endParaRPr lang="fr-FR" sz="1800" dirty="0">
              <a:sym typeface="Wingdings" panose="05000000000000000000" pitchFamily="2" charset="2"/>
            </a:endParaRPr>
          </a:p>
          <a:p>
            <a:pPr>
              <a:buFont typeface="Wingdings" panose="05000000000000000000" pitchFamily="2" charset="2"/>
              <a:buChar char="à"/>
            </a:pPr>
            <a:r>
              <a:rPr lang="fr-FR" dirty="0"/>
              <a:t> </a:t>
            </a:r>
            <a:r>
              <a:rPr lang="fr-FR" b="1" dirty="0">
                <a:solidFill>
                  <a:srgbClr val="FF0000"/>
                </a:solidFill>
              </a:rPr>
              <a:t>Disparition du groupe classe </a:t>
            </a:r>
            <a:r>
              <a:rPr lang="fr-FR" dirty="0"/>
              <a:t>: encore des inégalités car certains élèves ont encore besoin d’un cadre fixe</a:t>
            </a:r>
          </a:p>
          <a:p>
            <a:pPr>
              <a:buFont typeface="Wingdings" panose="05000000000000000000" pitchFamily="2" charset="2"/>
              <a:buChar char="à"/>
            </a:pPr>
            <a:endParaRPr lang="fr-FR" dirty="0"/>
          </a:p>
        </p:txBody>
      </p:sp>
      <p:sp>
        <p:nvSpPr>
          <p:cNvPr id="8" name="Espace réservé du contenu 7">
            <a:extLst>
              <a:ext uri="{FF2B5EF4-FFF2-40B4-BE49-F238E27FC236}">
                <a16:creationId xmlns:a16="http://schemas.microsoft.com/office/drawing/2014/main" id="{E8591382-5E49-48CE-93CC-41427B379B6D}"/>
              </a:ext>
            </a:extLst>
          </p:cNvPr>
          <p:cNvSpPr>
            <a:spLocks noGrp="1"/>
          </p:cNvSpPr>
          <p:nvPr>
            <p:ph sz="quarter" idx="4"/>
          </p:nvPr>
        </p:nvSpPr>
        <p:spPr>
          <a:xfrm>
            <a:off x="5038706" y="2868266"/>
            <a:ext cx="3907541" cy="3130973"/>
          </a:xfrm>
        </p:spPr>
        <p:txBody>
          <a:bodyPr>
            <a:normAutofit lnSpcReduction="10000"/>
          </a:bodyPr>
          <a:lstStyle/>
          <a:p>
            <a:pPr marL="0" indent="0">
              <a:buNone/>
            </a:pPr>
            <a:r>
              <a:rPr lang="fr-FR" b="1" dirty="0">
                <a:sym typeface="Wingdings" panose="05000000000000000000" pitchFamily="2" charset="2"/>
              </a:rPr>
              <a:t>Qui a dit :</a:t>
            </a:r>
          </a:p>
          <a:p>
            <a:pPr marL="0" indent="0">
              <a:buNone/>
            </a:pPr>
            <a:r>
              <a:rPr lang="fr-FR" b="1" i="1" dirty="0">
                <a:solidFill>
                  <a:srgbClr val="002060"/>
                </a:solidFill>
                <a:latin typeface="Bradley Hand ITC" panose="03070402050302030203" pitchFamily="66" charset="0"/>
              </a:rPr>
              <a:t>« La classe et le groupe constituent une communauté d’apprentissage qui établit les bases de la construction d’une citoyenneté respectueuse des règles de la laïcité et ouverte sur la pluralité des cultures dans le monde. »</a:t>
            </a:r>
          </a:p>
        </p:txBody>
      </p:sp>
      <p:sp>
        <p:nvSpPr>
          <p:cNvPr id="7" name="ZoneTexte 6">
            <a:extLst>
              <a:ext uri="{FF2B5EF4-FFF2-40B4-BE49-F238E27FC236}">
                <a16:creationId xmlns:a16="http://schemas.microsoft.com/office/drawing/2014/main" id="{44819CA0-3CEE-4519-856C-C54493183FCD}"/>
              </a:ext>
            </a:extLst>
          </p:cNvPr>
          <p:cNvSpPr txBox="1"/>
          <p:nvPr/>
        </p:nvSpPr>
        <p:spPr>
          <a:xfrm rot="10800000">
            <a:off x="5198743" y="5546061"/>
            <a:ext cx="3194893" cy="307777"/>
          </a:xfrm>
          <a:prstGeom prst="rect">
            <a:avLst/>
          </a:prstGeom>
          <a:noFill/>
        </p:spPr>
        <p:txBody>
          <a:bodyPr wrap="square" rtlCol="0">
            <a:spAutoFit/>
          </a:bodyPr>
          <a:lstStyle/>
          <a:p>
            <a:r>
              <a:rPr lang="fr-FR" sz="1400" dirty="0"/>
              <a:t>Réponse : BO du 26 mars 2015 !!!</a:t>
            </a:r>
          </a:p>
        </p:txBody>
      </p:sp>
    </p:spTree>
    <p:extLst>
      <p:ext uri="{BB962C8B-B14F-4D97-AF65-F5344CB8AC3E}">
        <p14:creationId xmlns:p14="http://schemas.microsoft.com/office/powerpoint/2010/main" val="2350208542"/>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423</TotalTime>
  <Words>860</Words>
  <Application>Microsoft Office PowerPoint</Application>
  <PresentationFormat>Affichage à l'écran (4:3)</PresentationFormat>
  <Paragraphs>129</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Bradley Hand ITC</vt:lpstr>
      <vt:lpstr>Century Gothic</vt:lpstr>
      <vt:lpstr>Wingdings</vt:lpstr>
      <vt:lpstr>Traînée de condensation</vt:lpstr>
      <vt:lpstr>Réforme du Lycée</vt:lpstr>
      <vt:lpstr>Rapport du cnesco</vt:lpstr>
      <vt:lpstr>Voici la proposition de  M. le Ministre :     Une réforme fondée sur une autonomie accrue des établissements   un avenir compromis pour nos élèves</vt:lpstr>
      <vt:lpstr>autonomie accrue</vt:lpstr>
      <vt:lpstr>autonomie accrue</vt:lpstr>
      <vt:lpstr>autonomie accrue</vt:lpstr>
      <vt:lpstr>autonomie accrue</vt:lpstr>
      <vt:lpstr>autonomie accrue</vt:lpstr>
      <vt:lpstr>autonomie accrue</vt:lpstr>
      <vt:lpstr>autonomie accrue</vt:lpstr>
      <vt:lpstr>autonomie accrue</vt:lpstr>
      <vt:lpstr>Avenir compromis</vt:lpstr>
      <vt:lpstr>Avenir compromis</vt:lpstr>
      <vt:lpstr>Avenir compromis</vt:lpstr>
      <vt:lpstr>Avenir compromis</vt:lpstr>
      <vt:lpstr>Notre avenir à nous</vt:lpstr>
      <vt:lpstr>Notre avenir à nous</vt:lpstr>
      <vt:lpstr>Présentation PowerPoint</vt:lpstr>
      <vt:lpstr>Le choix de la CGT est celui d’une Ecole publique, gratuite et laïque dont l’objectif premier est la réussite de toutes et tous, en matière d’éducation, de qualification et d’émancipation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du Lycée</dc:title>
  <dc:creator>DAON</dc:creator>
  <cp:lastModifiedBy>bernard conte</cp:lastModifiedBy>
  <cp:revision>52</cp:revision>
  <cp:lastPrinted>2018-10-14T22:43:21Z</cp:lastPrinted>
  <dcterms:created xsi:type="dcterms:W3CDTF">2018-10-14T17:34:23Z</dcterms:created>
  <dcterms:modified xsi:type="dcterms:W3CDTF">2018-11-17T12:05:03Z</dcterms:modified>
</cp:coreProperties>
</file>