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9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91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90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1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92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45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8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78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2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45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4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9CB8-2D80-4B6E-A2BD-EFFEE678A90F}" type="datetimeFigureOut">
              <a:rPr lang="fr-FR" smtClean="0"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B8813-92AA-4073-A4CC-C5266910D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9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5991367"/>
            <a:ext cx="12191996" cy="86663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itre 1"/>
          <p:cNvSpPr txBox="1"/>
          <p:nvPr/>
        </p:nvSpPr>
        <p:spPr>
          <a:xfrm>
            <a:off x="687381" y="315590"/>
            <a:ext cx="10113410" cy="15997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r>
              <a:rPr lang="fr-FR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MODIFICATION DES CONDITIONS D’ACCÈS ET DES MODALITÉS D’ÉVALUATION DE L’ÉPREUVE DE CONTRÔLE AU BACCALAURÉAT PROFESSIONNEL </a:t>
            </a:r>
            <a:endParaRPr lang="fr-FR" sz="2000" b="1" dirty="0"/>
          </a:p>
        </p:txBody>
      </p:sp>
      <p:sp>
        <p:nvSpPr>
          <p:cNvPr id="6" name="ZoneTexte 6"/>
          <p:cNvSpPr txBox="1"/>
          <p:nvPr/>
        </p:nvSpPr>
        <p:spPr>
          <a:xfrm>
            <a:off x="1289714" y="2070203"/>
            <a:ext cx="10003810" cy="10156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kern="1200" dirty="0">
                <a:solidFill>
                  <a:schemeClr val="tx1"/>
                </a:solidFill>
              </a:rPr>
              <a:t>OBJECTIF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kern="1200" dirty="0">
                <a:solidFill>
                  <a:schemeClr val="tx1"/>
                </a:solidFill>
              </a:rPr>
              <a:t>Rapprocher les modalités d’admission au baccalauréat professionnel à l’issue de l’épreuve de contrôle de celles du baccalauréat général et technologique</a:t>
            </a:r>
            <a:endParaRPr lang="fr-FR" sz="2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" name="Connecteur droit 9"/>
          <p:cNvCxnSpPr/>
          <p:nvPr/>
        </p:nvCxnSpPr>
        <p:spPr>
          <a:xfrm>
            <a:off x="1796956" y="1915375"/>
            <a:ext cx="8598084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874" y="234196"/>
            <a:ext cx="1050883" cy="16272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2"/>
          <p:cNvSpPr/>
          <p:nvPr/>
        </p:nvSpPr>
        <p:spPr>
          <a:xfrm>
            <a:off x="564551" y="3768705"/>
            <a:ext cx="365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Admissibilité à l’épreuve de contrôle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4433901" y="3826347"/>
            <a:ext cx="1310185" cy="35339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81952F0-A902-49EA-BC70-7387C2A15175}"/>
              </a:ext>
            </a:extLst>
          </p:cNvPr>
          <p:cNvSpPr txBox="1"/>
          <p:nvPr/>
        </p:nvSpPr>
        <p:spPr>
          <a:xfrm>
            <a:off x="5912565" y="3133299"/>
            <a:ext cx="581086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candidats ayant obtenu désormais au moins 10 sur </a:t>
            </a:r>
            <a:r>
              <a:rPr lang="fr-FR" b="1" dirty="0"/>
              <a:t>l’ensemble des épreuves et sous épreuves professionnelles</a:t>
            </a:r>
            <a:r>
              <a:rPr lang="fr-FR" sz="2000" b="1" dirty="0"/>
              <a:t>*</a:t>
            </a:r>
            <a:r>
              <a:rPr lang="fr-FR" dirty="0"/>
              <a:t> (hors Eco-gestion ou Eco-droit et PSE) et une </a:t>
            </a:r>
            <a:r>
              <a:rPr lang="fr-FR" b="1" dirty="0"/>
              <a:t>moyenne générale </a:t>
            </a:r>
            <a:r>
              <a:rPr lang="fr-FR" dirty="0"/>
              <a:t>entre 8 et 9,99 calculée avec tous les coefficients.</a:t>
            </a:r>
          </a:p>
          <a:p>
            <a:r>
              <a:rPr lang="fr-FR" sz="2000" b="1" dirty="0"/>
              <a:t>*</a:t>
            </a:r>
            <a:r>
              <a:rPr lang="fr-FR" b="1" dirty="0"/>
              <a:t> </a:t>
            </a:r>
            <a:r>
              <a:rPr lang="fr-FR" dirty="0"/>
              <a:t>Et non pas comme aujourd’hui avec 10 sur la seule épreuve </a:t>
            </a:r>
            <a:r>
              <a:rPr lang="fr-FR" b="1" dirty="0"/>
              <a:t>de pratique </a:t>
            </a:r>
            <a:r>
              <a:rPr lang="fr-FR" dirty="0"/>
              <a:t>professionnelle.</a:t>
            </a:r>
          </a:p>
        </p:txBody>
      </p:sp>
    </p:spTree>
    <p:extLst>
      <p:ext uri="{BB962C8B-B14F-4D97-AF65-F5344CB8AC3E}">
        <p14:creationId xmlns:p14="http://schemas.microsoft.com/office/powerpoint/2010/main" val="202318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5794915"/>
            <a:ext cx="12191996" cy="106308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itre 1"/>
          <p:cNvSpPr txBox="1"/>
          <p:nvPr/>
        </p:nvSpPr>
        <p:spPr>
          <a:xfrm>
            <a:off x="687381" y="315591"/>
            <a:ext cx="10113410" cy="10445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r>
              <a:rPr lang="fr-FR" sz="2000" b="1" dirty="0"/>
              <a:t>Modalités des épreuves orales</a:t>
            </a:r>
            <a:r>
              <a:rPr lang="fr-FR" sz="2000" dirty="0"/>
              <a:t> </a:t>
            </a:r>
            <a:endParaRPr lang="fr-FR" sz="2000" b="1" dirty="0"/>
          </a:p>
        </p:txBody>
      </p:sp>
      <p:sp>
        <p:nvSpPr>
          <p:cNvPr id="6" name="ZoneTexte 6"/>
          <p:cNvSpPr txBox="1"/>
          <p:nvPr/>
        </p:nvSpPr>
        <p:spPr>
          <a:xfrm>
            <a:off x="376188" y="1701487"/>
            <a:ext cx="10735795" cy="40934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r>
              <a:rPr lang="fr-FR" sz="2000" dirty="0"/>
              <a:t>Deux sous-épreuves portant sur des compétences évaluées par les épreuves obligatoires de la spécialité concernée en : </a:t>
            </a:r>
          </a:p>
          <a:p>
            <a:endParaRPr lang="fr-FR" sz="2000" dirty="0"/>
          </a:p>
          <a:p>
            <a:pPr marL="342900" indent="-342900">
              <a:buFontTx/>
              <a:buChar char="-"/>
            </a:pPr>
            <a:r>
              <a:rPr lang="fr-FR" sz="2000" b="1" dirty="0"/>
              <a:t>selon la spécialité production ou service : mathématiques ou physique-chimie ou économie-gestion ou économie-droit ou prévention santé environnement.</a:t>
            </a:r>
            <a:r>
              <a:rPr lang="fr-FR" sz="2000" dirty="0"/>
              <a:t> </a:t>
            </a:r>
          </a:p>
          <a:p>
            <a:pPr marL="342900" indent="-342900">
              <a:buFontTx/>
              <a:buChar char="-"/>
            </a:pPr>
            <a:endParaRPr lang="fr-FR" sz="2000" dirty="0"/>
          </a:p>
          <a:p>
            <a:r>
              <a:rPr lang="fr-FR" sz="2000" dirty="0"/>
              <a:t>-    </a:t>
            </a:r>
            <a:r>
              <a:rPr lang="fr-FR" sz="2000" b="1" dirty="0"/>
              <a:t>français ou histoire-géographie et enseignement moral et civique.</a:t>
            </a:r>
          </a:p>
          <a:p>
            <a:endParaRPr lang="fr-FR" sz="2000" dirty="0"/>
          </a:p>
          <a:p>
            <a:r>
              <a:rPr lang="fr-FR" sz="2000" dirty="0"/>
              <a:t>Chaque sous-épreuve consiste en </a:t>
            </a:r>
            <a:r>
              <a:rPr lang="fr-FR" sz="2000" b="1" dirty="0"/>
              <a:t>une interrogation orale</a:t>
            </a:r>
            <a:r>
              <a:rPr lang="fr-FR" sz="2000" dirty="0"/>
              <a:t>, d'une durée </a:t>
            </a:r>
            <a:r>
              <a:rPr lang="fr-FR" sz="2000" b="1" dirty="0"/>
              <a:t>de quinze minutes</a:t>
            </a:r>
            <a:r>
              <a:rPr lang="fr-FR" sz="2000" dirty="0"/>
              <a:t>, menée par </a:t>
            </a:r>
            <a:r>
              <a:rPr lang="fr-FR" sz="2000" dirty="0" err="1"/>
              <a:t>un·e</a:t>
            </a:r>
            <a:r>
              <a:rPr lang="fr-FR" sz="2000" dirty="0"/>
              <a:t> </a:t>
            </a:r>
            <a:r>
              <a:rPr lang="fr-FR" sz="2000" dirty="0" err="1"/>
              <a:t>enseignant·e</a:t>
            </a:r>
            <a:r>
              <a:rPr lang="fr-FR" sz="2000" dirty="0"/>
              <a:t> de la discipline concernée et </a:t>
            </a:r>
            <a:r>
              <a:rPr lang="fr-FR" sz="2000" b="1" dirty="0"/>
              <a:t>notée sur 20 points</a:t>
            </a:r>
            <a:r>
              <a:rPr lang="fr-FR" sz="2000" dirty="0"/>
              <a:t>.</a:t>
            </a:r>
          </a:p>
          <a:p>
            <a:r>
              <a:rPr lang="fr-FR" sz="2000" dirty="0"/>
              <a:t>Pour chaque sous-épreuve, le/la </a:t>
            </a:r>
            <a:r>
              <a:rPr lang="fr-FR" sz="2000" dirty="0" err="1"/>
              <a:t>candidat·e</a:t>
            </a:r>
            <a:r>
              <a:rPr lang="fr-FR" sz="2000" dirty="0"/>
              <a:t> est </a:t>
            </a:r>
            <a:r>
              <a:rPr lang="fr-FR" sz="2000" dirty="0" err="1"/>
              <a:t>appelé·e</a:t>
            </a:r>
            <a:r>
              <a:rPr lang="fr-FR" sz="2000" dirty="0"/>
              <a:t> à traiter </a:t>
            </a:r>
            <a:r>
              <a:rPr lang="fr-FR" sz="2000" b="1" dirty="0"/>
              <a:t>un sujet tiré au sort</a:t>
            </a:r>
            <a:r>
              <a:rPr lang="fr-FR" sz="2000" dirty="0"/>
              <a:t>, </a:t>
            </a:r>
            <a:r>
              <a:rPr lang="fr-FR" sz="2000" b="1" dirty="0"/>
              <a:t>dans la discipline </a:t>
            </a:r>
            <a:r>
              <a:rPr lang="fr-FR" sz="2000" b="1" u="sng" dirty="0"/>
              <a:t>qu’il a choisie</a:t>
            </a:r>
            <a:r>
              <a:rPr lang="fr-FR" sz="2000" dirty="0"/>
              <a:t>, préalablement préparé pendant une durée de quinze minutes. Il peut s'agir, pour chaque sujet, d'une question ou d'un document simple à commenter.</a:t>
            </a:r>
          </a:p>
        </p:txBody>
      </p:sp>
      <p:cxnSp>
        <p:nvCxnSpPr>
          <p:cNvPr id="7" name="Connecteur droit 9"/>
          <p:cNvCxnSpPr/>
          <p:nvPr/>
        </p:nvCxnSpPr>
        <p:spPr>
          <a:xfrm>
            <a:off x="1610440" y="1360101"/>
            <a:ext cx="8598084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874" y="234196"/>
            <a:ext cx="1050883" cy="162722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75822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5732060"/>
            <a:ext cx="12191996" cy="112593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itre 1"/>
          <p:cNvSpPr txBox="1"/>
          <p:nvPr/>
        </p:nvSpPr>
        <p:spPr>
          <a:xfrm>
            <a:off x="784464" y="0"/>
            <a:ext cx="10113410" cy="15997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r>
              <a:rPr lang="fr-FR" sz="2000" b="1" dirty="0"/>
              <a:t>Admission à l’examen</a:t>
            </a:r>
            <a:r>
              <a:rPr lang="fr-FR" sz="2000" dirty="0"/>
              <a:t> </a:t>
            </a:r>
          </a:p>
        </p:txBody>
      </p:sp>
      <p:sp>
        <p:nvSpPr>
          <p:cNvPr id="6" name="ZoneTexte 6"/>
          <p:cNvSpPr txBox="1"/>
          <p:nvPr/>
        </p:nvSpPr>
        <p:spPr>
          <a:xfrm>
            <a:off x="1210990" y="2578650"/>
            <a:ext cx="10003810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r>
              <a:rPr lang="fr-FR" sz="2000" dirty="0"/>
              <a:t>Les candidats  sont déclarés admis si la </a:t>
            </a:r>
            <a:r>
              <a:rPr lang="fr-FR" sz="2000" b="1" dirty="0"/>
              <a:t>moyenne générale</a:t>
            </a:r>
            <a:r>
              <a:rPr lang="fr-FR" sz="2000" dirty="0"/>
              <a:t>, recalculée </a:t>
            </a:r>
            <a:r>
              <a:rPr lang="fr-FR" sz="2000" b="1" dirty="0"/>
              <a:t>en substituant les notes obtenues à l’oral de contrôle lorsqu’elles sont meilleures</a:t>
            </a:r>
            <a:r>
              <a:rPr lang="fr-FR" sz="2000" dirty="0"/>
              <a:t>*, est </a:t>
            </a:r>
            <a:r>
              <a:rPr lang="fr-FR" sz="2000" b="1" dirty="0"/>
              <a:t>supérieure ou égale à 10/20</a:t>
            </a:r>
            <a:r>
              <a:rPr lang="fr-FR" sz="2000" dirty="0"/>
              <a:t>.</a:t>
            </a:r>
          </a:p>
        </p:txBody>
      </p:sp>
      <p:cxnSp>
        <p:nvCxnSpPr>
          <p:cNvPr id="7" name="Connecteur droit 9"/>
          <p:cNvCxnSpPr/>
          <p:nvPr/>
        </p:nvCxnSpPr>
        <p:spPr>
          <a:xfrm>
            <a:off x="1583145" y="1282895"/>
            <a:ext cx="8598084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874" y="234196"/>
            <a:ext cx="1050883" cy="16272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6AFA6ADD-5B10-493B-9E04-58314DDDC22E}"/>
              </a:ext>
            </a:extLst>
          </p:cNvPr>
          <p:cNvSpPr txBox="1"/>
          <p:nvPr/>
        </p:nvSpPr>
        <p:spPr>
          <a:xfrm>
            <a:off x="4245830" y="3728420"/>
            <a:ext cx="6968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 Actuellement, la note de l’oral de contrôle est ajoutée à la moyenne des notes du premier groupe d’épreuves et divisée par 2</a:t>
            </a:r>
          </a:p>
        </p:txBody>
      </p:sp>
    </p:spTree>
    <p:extLst>
      <p:ext uri="{BB962C8B-B14F-4D97-AF65-F5344CB8AC3E}">
        <p14:creationId xmlns:p14="http://schemas.microsoft.com/office/powerpoint/2010/main" val="68775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291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g5070</dc:creator>
  <cp:lastModifiedBy>Michèle Schiavi</cp:lastModifiedBy>
  <cp:revision>22</cp:revision>
  <dcterms:created xsi:type="dcterms:W3CDTF">2021-09-01T08:19:07Z</dcterms:created>
  <dcterms:modified xsi:type="dcterms:W3CDTF">2021-09-23T07:51:00Z</dcterms:modified>
</cp:coreProperties>
</file>