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snapToGrid="0">
      <p:cViewPr varScale="1">
        <p:scale>
          <a:sx n="81" d="100"/>
          <a:sy n="81" d="100"/>
        </p:scale>
        <p:origin x="72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F36B0D-1084-4A90-A788-A8B1516E2618}" type="datetimeFigureOut">
              <a:rPr lang="fr-FR" smtClean="0"/>
              <a:t>26/08/2020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AA93B-710C-4074-9A75-E22A48A005FC}" type="slidenum">
              <a:rPr lang="fr-FR" smtClean="0"/>
              <a:t>‹N°›</a:t>
            </a:fld>
            <a:endParaRPr lang="fr-FR"/>
          </a:p>
        </p:txBody>
      </p:sp>
    </p:spTree>
    <p:extLst>
      <p:ext uri="{BB962C8B-B14F-4D97-AF65-F5344CB8AC3E}">
        <p14:creationId xmlns:p14="http://schemas.microsoft.com/office/powerpoint/2010/main" val="2337232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EAA93B-710C-4074-9A75-E22A48A005FC}" type="slidenum">
              <a:rPr lang="fr-FR" smtClean="0"/>
              <a:t>1</a:t>
            </a:fld>
            <a:endParaRPr lang="fr-FR"/>
          </a:p>
        </p:txBody>
      </p:sp>
    </p:spTree>
    <p:extLst>
      <p:ext uri="{BB962C8B-B14F-4D97-AF65-F5344CB8AC3E}">
        <p14:creationId xmlns:p14="http://schemas.microsoft.com/office/powerpoint/2010/main" val="410067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Sur la composition du jury la CGT a obtenu</a:t>
            </a:r>
            <a:r>
              <a:rPr lang="fr-FR" baseline="0" dirty="0"/>
              <a:t> que au </a:t>
            </a:r>
            <a:r>
              <a:rPr lang="fr-FR" baseline="0"/>
              <a:t>moins un  </a:t>
            </a:r>
            <a:r>
              <a:rPr lang="fr-FR" baseline="0" dirty="0"/>
              <a:t>des deux enseignants a le jeune en </a:t>
            </a:r>
            <a:r>
              <a:rPr lang="fr-FR" baseline="0"/>
              <a:t>formation.</a:t>
            </a:r>
            <a:endParaRPr lang="fr-FR" baseline="0" dirty="0"/>
          </a:p>
        </p:txBody>
      </p:sp>
      <p:sp>
        <p:nvSpPr>
          <p:cNvPr id="4" name="Espace réservé du numéro de diapositive 3"/>
          <p:cNvSpPr>
            <a:spLocks noGrp="1"/>
          </p:cNvSpPr>
          <p:nvPr>
            <p:ph type="sldNum" sz="quarter" idx="10"/>
          </p:nvPr>
        </p:nvSpPr>
        <p:spPr/>
        <p:txBody>
          <a:bodyPr/>
          <a:lstStyle/>
          <a:p>
            <a:fld id="{6FEAA93B-710C-4074-9A75-E22A48A005FC}" type="slidenum">
              <a:rPr lang="fr-FR" smtClean="0"/>
              <a:t>2</a:t>
            </a:fld>
            <a:endParaRPr lang="fr-FR"/>
          </a:p>
        </p:txBody>
      </p:sp>
    </p:spTree>
    <p:extLst>
      <p:ext uri="{BB962C8B-B14F-4D97-AF65-F5344CB8AC3E}">
        <p14:creationId xmlns:p14="http://schemas.microsoft.com/office/powerpoint/2010/main" val="1168278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00A14B56-83AB-46EE-89A3-B8C2D535B4A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175472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A14B56-83AB-46EE-89A3-B8C2D535B4A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3835752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A14B56-83AB-46EE-89A3-B8C2D535B4A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333331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A14B56-83AB-46EE-89A3-B8C2D535B4A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314609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0A14B56-83AB-46EE-89A3-B8C2D535B4A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3140680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0A14B56-83AB-46EE-89A3-B8C2D535B4A6}"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101429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0A14B56-83AB-46EE-89A3-B8C2D535B4A6}" type="datetimeFigureOut">
              <a:rPr lang="fr-FR" smtClean="0"/>
              <a:t>26/08/2020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45740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0A14B56-83AB-46EE-89A3-B8C2D535B4A6}" type="datetimeFigureOut">
              <a:rPr lang="fr-FR" smtClean="0"/>
              <a:t>26/08/2020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3211449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0A14B56-83AB-46EE-89A3-B8C2D535B4A6}" type="datetimeFigureOut">
              <a:rPr lang="fr-FR" smtClean="0"/>
              <a:t>26/08/2020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1274154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0A14B56-83AB-46EE-89A3-B8C2D535B4A6}"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2035458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0A14B56-83AB-46EE-89A3-B8C2D535B4A6}"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6009B-02BA-4B3E-ACFB-CD996898BB29}" type="slidenum">
              <a:rPr lang="fr-FR" smtClean="0"/>
              <a:t>‹N°›</a:t>
            </a:fld>
            <a:endParaRPr lang="fr-FR"/>
          </a:p>
        </p:txBody>
      </p:sp>
    </p:spTree>
    <p:extLst>
      <p:ext uri="{BB962C8B-B14F-4D97-AF65-F5344CB8AC3E}">
        <p14:creationId xmlns:p14="http://schemas.microsoft.com/office/powerpoint/2010/main" val="74514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14B56-83AB-46EE-89A3-B8C2D535B4A6}" type="datetimeFigureOut">
              <a:rPr lang="fr-FR" smtClean="0"/>
              <a:t>26/08/2020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6009B-02BA-4B3E-ACFB-CD996898BB29}" type="slidenum">
              <a:rPr lang="fr-FR" smtClean="0"/>
              <a:t>‹N°›</a:t>
            </a:fld>
            <a:endParaRPr lang="fr-FR"/>
          </a:p>
        </p:txBody>
      </p:sp>
    </p:spTree>
    <p:extLst>
      <p:ext uri="{BB962C8B-B14F-4D97-AF65-F5344CB8AC3E}">
        <p14:creationId xmlns:p14="http://schemas.microsoft.com/office/powerpoint/2010/main" val="4292126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384376" y="357537"/>
            <a:ext cx="5937045" cy="400110"/>
          </a:xfrm>
          <a:prstGeom prst="rect">
            <a:avLst/>
          </a:prstGeom>
          <a:solidFill>
            <a:schemeClr val="accent6">
              <a:lumMod val="60000"/>
              <a:lumOff val="40000"/>
            </a:schemeClr>
          </a:solidFill>
          <a:ln>
            <a:solidFill>
              <a:schemeClr val="accent5">
                <a:lumMod val="75000"/>
              </a:schemeClr>
            </a:solidFill>
          </a:ln>
        </p:spPr>
        <p:txBody>
          <a:bodyPr wrap="square" rtlCol="0">
            <a:spAutoFit/>
          </a:bodyPr>
          <a:lstStyle/>
          <a:p>
            <a:r>
              <a:rPr lang="fr-FR" sz="2000" b="1" dirty="0"/>
              <a:t>LE CHEF D’ŒUVRE EN BAC PRO : UNE USINE A GAZ </a:t>
            </a:r>
          </a:p>
        </p:txBody>
      </p:sp>
      <p:sp>
        <p:nvSpPr>
          <p:cNvPr id="5" name="Rectangle 4"/>
          <p:cNvSpPr/>
          <p:nvPr/>
        </p:nvSpPr>
        <p:spPr>
          <a:xfrm>
            <a:off x="436730" y="1043507"/>
            <a:ext cx="6463931" cy="2585323"/>
          </a:xfrm>
          <a:prstGeom prst="rect">
            <a:avLst/>
          </a:prstGeom>
        </p:spPr>
        <p:txBody>
          <a:bodyPr wrap="square">
            <a:spAutoFit/>
          </a:bodyPr>
          <a:lstStyle/>
          <a:p>
            <a:pPr algn="ctr">
              <a:spcAft>
                <a:spcPts val="0"/>
              </a:spcAft>
            </a:pPr>
            <a:r>
              <a:rPr lang="fr-FR" b="1" dirty="0">
                <a:effectLst/>
                <a:ea typeface="Times" panose="02020603050405020304" pitchFamily="18" charset="0"/>
                <a:cs typeface="Times New Roman" panose="02020603050405020304" pitchFamily="18" charset="0"/>
              </a:rPr>
              <a:t>Définition INSTITUTIONNELLE du chef d’œuvre</a:t>
            </a:r>
            <a:endParaRPr lang="fr-FR" dirty="0">
              <a:effectLst/>
              <a:ea typeface="Times" panose="02020603050405020304" pitchFamily="18" charset="0"/>
              <a:cs typeface="Times New Roman" panose="02020603050405020304" pitchFamily="18" charset="0"/>
            </a:endParaRPr>
          </a:p>
          <a:p>
            <a:pPr algn="just">
              <a:spcAft>
                <a:spcPts val="0"/>
              </a:spcAft>
            </a:pPr>
            <a:r>
              <a:rPr lang="fr-FR" dirty="0">
                <a:effectLst/>
                <a:ea typeface="Times" panose="02020603050405020304" pitchFamily="18" charset="0"/>
                <a:cs typeface="Times New Roman" panose="02020603050405020304" pitchFamily="18" charset="0"/>
              </a:rPr>
              <a:t> </a:t>
            </a:r>
          </a:p>
          <a:p>
            <a:pPr algn="just">
              <a:spcAft>
                <a:spcPts val="0"/>
              </a:spcAft>
            </a:pPr>
            <a:r>
              <a:rPr lang="fr-FR" dirty="0">
                <a:effectLst/>
                <a:ea typeface="Times" panose="02020603050405020304" pitchFamily="18" charset="0"/>
                <a:cs typeface="Times New Roman" panose="02020603050405020304" pitchFamily="18" charset="0"/>
              </a:rPr>
              <a:t>La réalisation du chef-d’œuvre est  liée à </a:t>
            </a:r>
            <a:r>
              <a:rPr lang="fr-FR" dirty="0">
                <a:ea typeface="Times" panose="02020603050405020304" pitchFamily="18" charset="0"/>
                <a:cs typeface="Times New Roman" panose="02020603050405020304" pitchFamily="18" charset="0"/>
              </a:rPr>
              <a:t>la </a:t>
            </a:r>
            <a:r>
              <a:rPr lang="fr-FR" dirty="0">
                <a:effectLst/>
                <a:ea typeface="Times" panose="02020603050405020304" pitchFamily="18" charset="0"/>
                <a:cs typeface="Times New Roman" panose="02020603050405020304" pitchFamily="18" charset="0"/>
              </a:rPr>
              <a:t>SPÉCIALITÉ de Bac pro préparée.</a:t>
            </a:r>
          </a:p>
          <a:p>
            <a:r>
              <a:rPr lang="fr-FR" dirty="0"/>
              <a:t>Production qui prend appui sur une démarche de projet PLURIDISCIPLINAIRE. Elle</a:t>
            </a:r>
            <a:r>
              <a:rPr lang="fr-FR" dirty="0">
                <a:effectLst/>
                <a:ea typeface="Times" panose="02020603050405020304" pitchFamily="18" charset="0"/>
                <a:cs typeface="Times New Roman" panose="02020603050405020304" pitchFamily="18" charset="0"/>
              </a:rPr>
              <a:t> peut être matérielle ou immatérielle. Le chef-d’œuvre peut avoir une dimension COLLECTIVE OU INDIVIDUELLE. </a:t>
            </a:r>
          </a:p>
          <a:p>
            <a:pPr algn="just">
              <a:spcAft>
                <a:spcPts val="0"/>
              </a:spcAft>
            </a:pPr>
            <a:r>
              <a:rPr lang="fr-FR" dirty="0">
                <a:effectLst/>
                <a:ea typeface="Times" panose="02020603050405020304" pitchFamily="18" charset="0"/>
                <a:cs typeface="Times New Roman" panose="02020603050405020304" pitchFamily="18" charset="0"/>
              </a:rPr>
              <a:t> </a:t>
            </a:r>
          </a:p>
        </p:txBody>
      </p:sp>
      <p:pic>
        <p:nvPicPr>
          <p:cNvPr id="8" name="Image 7"/>
          <p:cNvPicPr/>
          <p:nvPr/>
        </p:nvPicPr>
        <p:blipFill>
          <a:blip r:embed="rId3" cstate="print">
            <a:extLst>
              <a:ext uri="{28A0092B-C50C-407E-A947-70E740481C1C}">
                <a14:useLocalDpi xmlns:a14="http://schemas.microsoft.com/office/drawing/2010/main" val="0"/>
              </a:ext>
            </a:extLst>
          </a:blip>
          <a:stretch>
            <a:fillRect/>
          </a:stretch>
        </p:blipFill>
        <p:spPr>
          <a:xfrm>
            <a:off x="11141121" y="-1"/>
            <a:ext cx="1050879" cy="1627223"/>
          </a:xfrm>
          <a:prstGeom prst="rect">
            <a:avLst/>
          </a:prstGeom>
        </p:spPr>
      </p:pic>
      <p:sp>
        <p:nvSpPr>
          <p:cNvPr id="9" name="AutoShape 2"/>
          <p:cNvSpPr>
            <a:spLocks noChangeArrowheads="1"/>
          </p:cNvSpPr>
          <p:nvPr/>
        </p:nvSpPr>
        <p:spPr bwMode="auto">
          <a:xfrm>
            <a:off x="0" y="4864593"/>
            <a:ext cx="12179300" cy="2146344"/>
          </a:xfrm>
          <a:prstGeom prst="flowChartManualInput">
            <a:avLst/>
          </a:prstGeom>
          <a:solidFill>
            <a:srgbClr val="FF00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fr-FR" dirty="0"/>
          </a:p>
        </p:txBody>
      </p:sp>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198766"/>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Flèche droite 11"/>
          <p:cNvSpPr/>
          <p:nvPr/>
        </p:nvSpPr>
        <p:spPr>
          <a:xfrm rot="21315652">
            <a:off x="1367208" y="5953772"/>
            <a:ext cx="618979" cy="23416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467705" y="3646541"/>
            <a:ext cx="2663352" cy="646331"/>
          </a:xfrm>
          <a:prstGeom prst="rect">
            <a:avLst/>
          </a:prstGeom>
          <a:noFill/>
        </p:spPr>
        <p:txBody>
          <a:bodyPr wrap="square" rtlCol="0">
            <a:spAutoFit/>
          </a:bodyPr>
          <a:lstStyle/>
          <a:p>
            <a:r>
              <a:rPr lang="fr-FR" b="1" dirty="0"/>
              <a:t>LES MOYENS HORAIRES</a:t>
            </a:r>
          </a:p>
          <a:p>
            <a:r>
              <a:rPr lang="fr-FR" dirty="0"/>
              <a:t>BAC PRO:  2h (1° et </a:t>
            </a:r>
            <a:r>
              <a:rPr lang="fr-FR" dirty="0" err="1"/>
              <a:t>Term</a:t>
            </a:r>
            <a:r>
              <a:rPr lang="fr-FR" dirty="0"/>
              <a:t>)</a:t>
            </a:r>
          </a:p>
        </p:txBody>
      </p:sp>
      <p:sp>
        <p:nvSpPr>
          <p:cNvPr id="3" name="Rectangle 2"/>
          <p:cNvSpPr/>
          <p:nvPr/>
        </p:nvSpPr>
        <p:spPr>
          <a:xfrm>
            <a:off x="8251287" y="2195960"/>
            <a:ext cx="3528629" cy="1754326"/>
          </a:xfrm>
          <a:prstGeom prst="rect">
            <a:avLst/>
          </a:prstGeom>
        </p:spPr>
        <p:txBody>
          <a:bodyPr wrap="square">
            <a:spAutoFit/>
          </a:bodyPr>
          <a:lstStyle/>
          <a:p>
            <a:r>
              <a:rPr lang="fr-FR" b="1" dirty="0"/>
              <a:t>Pas de dédoublement prévu dans l’arrêté </a:t>
            </a:r>
            <a:r>
              <a:rPr lang="fr-FR" dirty="0"/>
              <a:t>de la dotation horaire professeur mais le caractère  INTERDISCIPLINAIRE (partage professionnel et général?) nécessite un travail en groupe. </a:t>
            </a:r>
          </a:p>
        </p:txBody>
      </p:sp>
      <p:sp>
        <p:nvSpPr>
          <p:cNvPr id="15" name="Flèche droite 14"/>
          <p:cNvSpPr/>
          <p:nvPr/>
        </p:nvSpPr>
        <p:spPr>
          <a:xfrm>
            <a:off x="633441" y="1118841"/>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droite 15"/>
          <p:cNvSpPr/>
          <p:nvPr/>
        </p:nvSpPr>
        <p:spPr>
          <a:xfrm>
            <a:off x="7416480" y="2305489"/>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droite 16"/>
          <p:cNvSpPr/>
          <p:nvPr/>
        </p:nvSpPr>
        <p:spPr>
          <a:xfrm>
            <a:off x="633440" y="3740893"/>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rot="21447811">
            <a:off x="2903211" y="5469277"/>
            <a:ext cx="7092876" cy="1015663"/>
          </a:xfrm>
          <a:prstGeom prst="rect">
            <a:avLst/>
          </a:prstGeom>
          <a:noFill/>
        </p:spPr>
        <p:txBody>
          <a:bodyPr wrap="square" rtlCol="0">
            <a:spAutoFit/>
          </a:bodyPr>
          <a:lstStyle/>
          <a:p>
            <a:r>
              <a:rPr lang="fr-FR" sz="2000" b="1" i="1" dirty="0"/>
              <a:t>ABSENCE D’HEURES DE CONCERTATION ET DE DÉDOUBLEMENTS </a:t>
            </a:r>
          </a:p>
          <a:p>
            <a:r>
              <a:rPr lang="fr-FR" sz="2000" b="1" i="1" dirty="0"/>
              <a:t>SURCHARGE DE TRAVAIL : EVALUATION </a:t>
            </a:r>
          </a:p>
          <a:p>
            <a:r>
              <a:rPr lang="fr-FR" sz="2000" b="1" i="1" dirty="0"/>
              <a:t>ANNUALISATION  </a:t>
            </a:r>
          </a:p>
        </p:txBody>
      </p:sp>
      <p:sp>
        <p:nvSpPr>
          <p:cNvPr id="14" name="Flèche droite 16">
            <a:extLst>
              <a:ext uri="{FF2B5EF4-FFF2-40B4-BE49-F238E27FC236}">
                <a16:creationId xmlns:a16="http://schemas.microsoft.com/office/drawing/2014/main" id="{B3C9C27B-545F-408E-A9B9-038BD16F5B41}"/>
              </a:ext>
            </a:extLst>
          </p:cNvPr>
          <p:cNvSpPr/>
          <p:nvPr/>
        </p:nvSpPr>
        <p:spPr>
          <a:xfrm>
            <a:off x="633440" y="4489812"/>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21095EFB-33AE-49BA-9BFA-94741CFDE89C}"/>
              </a:ext>
            </a:extLst>
          </p:cNvPr>
          <p:cNvSpPr txBox="1"/>
          <p:nvPr/>
        </p:nvSpPr>
        <p:spPr>
          <a:xfrm>
            <a:off x="1467705" y="4310583"/>
            <a:ext cx="2663352" cy="923330"/>
          </a:xfrm>
          <a:prstGeom prst="rect">
            <a:avLst/>
          </a:prstGeom>
          <a:noFill/>
        </p:spPr>
        <p:txBody>
          <a:bodyPr wrap="square" rtlCol="0">
            <a:spAutoFit/>
          </a:bodyPr>
          <a:lstStyle/>
          <a:p>
            <a:r>
              <a:rPr lang="fr-FR" b="1" dirty="0"/>
              <a:t>LES MOYENS financiers</a:t>
            </a:r>
            <a:r>
              <a:rPr lang="fr-FR" dirty="0"/>
              <a:t> </a:t>
            </a:r>
          </a:p>
          <a:p>
            <a:r>
              <a:rPr lang="fr-FR" dirty="0"/>
              <a:t>A trouver au sein de l’établissement </a:t>
            </a:r>
          </a:p>
        </p:txBody>
      </p:sp>
      <p:sp>
        <p:nvSpPr>
          <p:cNvPr id="19" name="ZoneTexte 18">
            <a:extLst>
              <a:ext uri="{FF2B5EF4-FFF2-40B4-BE49-F238E27FC236}">
                <a16:creationId xmlns:a16="http://schemas.microsoft.com/office/drawing/2014/main" id="{CAE7363F-B298-49D2-81E9-D465C184C1C3}"/>
              </a:ext>
            </a:extLst>
          </p:cNvPr>
          <p:cNvSpPr txBox="1"/>
          <p:nvPr/>
        </p:nvSpPr>
        <p:spPr>
          <a:xfrm>
            <a:off x="3384376" y="683037"/>
            <a:ext cx="5854874" cy="369332"/>
          </a:xfrm>
          <a:prstGeom prst="rect">
            <a:avLst/>
          </a:prstGeom>
          <a:noFill/>
        </p:spPr>
        <p:txBody>
          <a:bodyPr wrap="square" rtlCol="0">
            <a:spAutoFit/>
          </a:bodyPr>
          <a:lstStyle/>
          <a:p>
            <a:r>
              <a:rPr lang="fr-FR" b="1" dirty="0"/>
              <a:t>Texte de référence : </a:t>
            </a:r>
            <a:r>
              <a:rPr lang="fr-FR" i="1" dirty="0"/>
              <a:t>en attente de publication</a:t>
            </a:r>
          </a:p>
        </p:txBody>
      </p:sp>
    </p:spTree>
    <p:extLst>
      <p:ext uri="{BB962C8B-B14F-4D97-AF65-F5344CB8AC3E}">
        <p14:creationId xmlns:p14="http://schemas.microsoft.com/office/powerpoint/2010/main" val="326169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animBg="1"/>
      <p:bldP spid="7" grpId="0"/>
      <p:bldP spid="3" grpId="0"/>
      <p:bldP spid="15" grpId="0" animBg="1"/>
      <p:bldP spid="16" grpId="0" animBg="1"/>
      <p:bldP spid="17" grpId="0" animBg="1"/>
      <p:bldP spid="6" grpId="0"/>
      <p:bldP spid="14" grpId="0" animBg="1"/>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50588" y="205824"/>
            <a:ext cx="4144916" cy="369332"/>
          </a:xfrm>
          <a:prstGeom prst="rect">
            <a:avLst/>
          </a:prstGeom>
          <a:solidFill>
            <a:schemeClr val="accent6">
              <a:lumMod val="60000"/>
              <a:lumOff val="40000"/>
            </a:schemeClr>
          </a:solidFill>
          <a:ln>
            <a:solidFill>
              <a:schemeClr val="accent5">
                <a:lumMod val="75000"/>
              </a:schemeClr>
            </a:solidFill>
          </a:ln>
        </p:spPr>
        <p:txBody>
          <a:bodyPr wrap="none">
            <a:spAutoFit/>
          </a:bodyPr>
          <a:lstStyle/>
          <a:p>
            <a:pPr algn="ctr"/>
            <a:r>
              <a:rPr lang="fr-FR" b="1" dirty="0">
                <a:effectLst/>
                <a:ea typeface="Times" panose="02020603050405020304" pitchFamily="18" charset="0"/>
              </a:rPr>
              <a:t>Evaluation du chef d’œuvre en BAC PRO</a:t>
            </a:r>
            <a:r>
              <a:rPr lang="fr-FR" b="1" dirty="0"/>
              <a:t>  </a:t>
            </a:r>
            <a:endParaRPr lang="fr-FR" dirty="0"/>
          </a:p>
        </p:txBody>
      </p:sp>
      <p:sp>
        <p:nvSpPr>
          <p:cNvPr id="6" name="Rectangle 5"/>
          <p:cNvSpPr/>
          <p:nvPr/>
        </p:nvSpPr>
        <p:spPr>
          <a:xfrm>
            <a:off x="3444587" y="1139958"/>
            <a:ext cx="5846409" cy="369332"/>
          </a:xfrm>
          <a:prstGeom prst="rect">
            <a:avLst/>
          </a:prstGeom>
        </p:spPr>
        <p:txBody>
          <a:bodyPr wrap="none">
            <a:spAutoFit/>
          </a:bodyPr>
          <a:lstStyle/>
          <a:p>
            <a:r>
              <a:rPr lang="fr-FR" b="1" dirty="0">
                <a:effectLst/>
                <a:ea typeface="Times" panose="02020603050405020304" pitchFamily="18" charset="0"/>
              </a:rPr>
              <a:t>L’ÉVALUATION SUR LE LIVRET SCOLAIRE OU DE FORMATION</a:t>
            </a:r>
            <a:endParaRPr lang="fr-FR" dirty="0"/>
          </a:p>
        </p:txBody>
      </p:sp>
      <p:sp>
        <p:nvSpPr>
          <p:cNvPr id="7" name="Rectangle 6"/>
          <p:cNvSpPr/>
          <p:nvPr/>
        </p:nvSpPr>
        <p:spPr>
          <a:xfrm>
            <a:off x="533171" y="1509290"/>
            <a:ext cx="11186021" cy="1047979"/>
          </a:xfrm>
          <a:prstGeom prst="rect">
            <a:avLst/>
          </a:prstGeom>
        </p:spPr>
        <p:txBody>
          <a:bodyPr wrap="square">
            <a:spAutoFit/>
          </a:bodyPr>
          <a:lstStyle/>
          <a:p>
            <a:pPr algn="just">
              <a:lnSpc>
                <a:spcPct val="115000"/>
              </a:lnSpc>
              <a:spcBef>
                <a:spcPts val="1000"/>
              </a:spcBef>
              <a:spcAft>
                <a:spcPts val="1000"/>
              </a:spcAft>
            </a:pPr>
            <a:r>
              <a:rPr lang="fr-FR" dirty="0">
                <a:ea typeface="Times" panose="02020603050405020304" pitchFamily="18" charset="0"/>
                <a:cs typeface="Times New Roman" panose="02020603050405020304" pitchFamily="18" charset="0"/>
              </a:rPr>
              <a:t>E</a:t>
            </a:r>
            <a:r>
              <a:rPr lang="fr-FR" dirty="0">
                <a:effectLst/>
                <a:ea typeface="Times" panose="02020603050405020304" pitchFamily="18" charset="0"/>
                <a:cs typeface="Times New Roman" panose="02020603050405020304" pitchFamily="18" charset="0"/>
              </a:rPr>
              <a:t>valuation sur l’ensemble du cursus, </a:t>
            </a:r>
            <a:r>
              <a:rPr lang="fr-FR" b="1" dirty="0">
                <a:effectLst/>
                <a:ea typeface="Times" panose="02020603050405020304" pitchFamily="18" charset="0"/>
                <a:cs typeface="Times New Roman" panose="02020603050405020304" pitchFamily="18" charset="0"/>
              </a:rPr>
              <a:t>appréciations et</a:t>
            </a:r>
            <a:r>
              <a:rPr lang="fr-FR" b="1" dirty="0">
                <a:solidFill>
                  <a:srgbClr val="943634"/>
                </a:solidFill>
                <a:effectLst/>
                <a:ea typeface="Times" panose="02020603050405020304" pitchFamily="18" charset="0"/>
                <a:cs typeface="Times New Roman" panose="02020603050405020304" pitchFamily="18" charset="0"/>
              </a:rPr>
              <a:t> </a:t>
            </a:r>
            <a:r>
              <a:rPr lang="fr-FR" b="1" dirty="0">
                <a:effectLst/>
                <a:ea typeface="Times" panose="02020603050405020304" pitchFamily="18" charset="0"/>
                <a:cs typeface="Times New Roman" panose="02020603050405020304" pitchFamily="18" charset="0"/>
              </a:rPr>
              <a:t>notes </a:t>
            </a:r>
            <a:r>
              <a:rPr lang="fr-FR" dirty="0">
                <a:effectLst/>
                <a:ea typeface="Times" panose="02020603050405020304" pitchFamily="18" charset="0"/>
                <a:cs typeface="Times New Roman" panose="02020603050405020304" pitchFamily="18" charset="0"/>
              </a:rPr>
              <a:t>portées sur le livret scolaire ou le livret de formation </a:t>
            </a:r>
            <a:r>
              <a:rPr lang="fr-FR">
                <a:effectLst/>
                <a:ea typeface="Times" panose="02020603050405020304" pitchFamily="18" charset="0"/>
                <a:cs typeface="Times New Roman" panose="02020603050405020304" pitchFamily="18" charset="0"/>
              </a:rPr>
              <a:t>du </a:t>
            </a:r>
            <a:r>
              <a:rPr lang="fr-FR">
                <a:ea typeface="Times" panose="02020603050405020304" pitchFamily="18" charset="0"/>
                <a:cs typeface="Times New Roman" panose="02020603050405020304" pitchFamily="18" charset="0"/>
              </a:rPr>
              <a:t>candidat (année de première et de terminale), </a:t>
            </a:r>
            <a:r>
              <a:rPr lang="fr-FR" dirty="0">
                <a:effectLst/>
                <a:ea typeface="Times" panose="02020603050405020304" pitchFamily="18" charset="0"/>
                <a:cs typeface="Times New Roman" panose="02020603050405020304" pitchFamily="18" charset="0"/>
              </a:rPr>
              <a:t>combinée à égale proportion </a:t>
            </a:r>
            <a:r>
              <a:rPr lang="fr-FR" b="1" dirty="0">
                <a:effectLst/>
                <a:ea typeface="Times" panose="02020603050405020304" pitchFamily="18" charset="0"/>
                <a:cs typeface="Times New Roman" panose="02020603050405020304" pitchFamily="18" charset="0"/>
              </a:rPr>
              <a:t>(50 % + 50 %) </a:t>
            </a:r>
            <a:r>
              <a:rPr lang="fr-FR" dirty="0">
                <a:effectLst/>
                <a:ea typeface="Times" panose="02020603050405020304" pitchFamily="18" charset="0"/>
                <a:cs typeface="Times New Roman" panose="02020603050405020304" pitchFamily="18" charset="0"/>
              </a:rPr>
              <a:t>avec la note recueillie à l’oral de présentation de fin de cursus.</a:t>
            </a:r>
          </a:p>
        </p:txBody>
      </p:sp>
      <p:sp>
        <p:nvSpPr>
          <p:cNvPr id="8" name="Rectangle 7"/>
          <p:cNvSpPr/>
          <p:nvPr/>
        </p:nvSpPr>
        <p:spPr>
          <a:xfrm>
            <a:off x="3592054" y="2533452"/>
            <a:ext cx="4461991" cy="369332"/>
          </a:xfrm>
          <a:prstGeom prst="rect">
            <a:avLst/>
          </a:prstGeom>
        </p:spPr>
        <p:txBody>
          <a:bodyPr wrap="none">
            <a:spAutoFit/>
          </a:bodyPr>
          <a:lstStyle/>
          <a:p>
            <a:r>
              <a:rPr lang="fr-FR" b="1" dirty="0">
                <a:effectLst/>
                <a:ea typeface="Times" panose="02020603050405020304" pitchFamily="18" charset="0"/>
              </a:rPr>
              <a:t>L’ORAL DE PRÉSENTATION EN FIN DE CURSUS</a:t>
            </a:r>
            <a:endParaRPr lang="fr-FR" dirty="0"/>
          </a:p>
        </p:txBody>
      </p:sp>
      <p:sp>
        <p:nvSpPr>
          <p:cNvPr id="9" name="Rectangle 8"/>
          <p:cNvSpPr/>
          <p:nvPr/>
        </p:nvSpPr>
        <p:spPr>
          <a:xfrm>
            <a:off x="498111" y="2970634"/>
            <a:ext cx="11518712" cy="1047979"/>
          </a:xfrm>
          <a:prstGeom prst="rect">
            <a:avLst/>
          </a:prstGeom>
        </p:spPr>
        <p:txBody>
          <a:bodyPr wrap="square">
            <a:spAutoFit/>
          </a:bodyPr>
          <a:lstStyle/>
          <a:p>
            <a:pPr algn="just">
              <a:lnSpc>
                <a:spcPct val="115000"/>
              </a:lnSpc>
              <a:spcAft>
                <a:spcPts val="0"/>
              </a:spcAft>
            </a:pPr>
            <a:r>
              <a:rPr lang="fr-FR" dirty="0">
                <a:effectLst/>
                <a:ea typeface="Times" panose="02020603050405020304" pitchFamily="18" charset="0"/>
                <a:cs typeface="Times New Roman" panose="02020603050405020304" pitchFamily="18" charset="0"/>
              </a:rPr>
              <a:t>A partir du mois de mai. </a:t>
            </a:r>
            <a:r>
              <a:rPr lang="fr-FR" b="1" dirty="0">
                <a:effectLst/>
                <a:ea typeface="Times" panose="02020603050405020304" pitchFamily="18" charset="0"/>
                <a:cs typeface="Times New Roman" panose="02020603050405020304" pitchFamily="18" charset="0"/>
              </a:rPr>
              <a:t>Conduit par deux enseignants </a:t>
            </a:r>
            <a:r>
              <a:rPr lang="fr-FR" dirty="0">
                <a:effectLst/>
                <a:ea typeface="Times" panose="02020603050405020304" pitchFamily="18" charset="0"/>
                <a:cs typeface="Times New Roman" panose="02020603050405020304" pitchFamily="18" charset="0"/>
              </a:rPr>
              <a:t>(général et professionnel) </a:t>
            </a:r>
            <a:r>
              <a:rPr lang="fr-FR" b="1" dirty="0">
                <a:effectLst/>
                <a:ea typeface="Times" panose="02020603050405020304" pitchFamily="18" charset="0"/>
                <a:cs typeface="Times New Roman" panose="02020603050405020304" pitchFamily="18" charset="0"/>
              </a:rPr>
              <a:t>dont un a suivi la réalisation du chef-d’œuvre</a:t>
            </a:r>
            <a:r>
              <a:rPr lang="fr-FR" dirty="0">
                <a:effectLst/>
                <a:ea typeface="Times" panose="02020603050405020304" pitchFamily="18" charset="0"/>
                <a:cs typeface="Times New Roman" panose="02020603050405020304" pitchFamily="18" charset="0"/>
              </a:rPr>
              <a:t>. </a:t>
            </a:r>
            <a:r>
              <a:rPr lang="fr-FR" dirty="0"/>
              <a:t>Durée de 15 minutes, répartie entre 5 mn de présentation et 10 mn de questionnement et d’échanges. Document  d’appui de cinq pages maximum qui n’est pas évalué.</a:t>
            </a:r>
            <a:endParaRPr lang="fr-FR" dirty="0">
              <a:effectLst/>
              <a:ea typeface="Times" panose="02020603050405020304" pitchFamily="18" charset="0"/>
              <a:cs typeface="Times New Roman" panose="02020603050405020304" pitchFamily="18" charset="0"/>
            </a:endParaRPr>
          </a:p>
        </p:txBody>
      </p:sp>
      <p:sp>
        <p:nvSpPr>
          <p:cNvPr id="10" name="Rectangle 9"/>
          <p:cNvSpPr/>
          <p:nvPr/>
        </p:nvSpPr>
        <p:spPr>
          <a:xfrm>
            <a:off x="521484" y="4428565"/>
            <a:ext cx="11495339" cy="1754326"/>
          </a:xfrm>
          <a:prstGeom prst="rect">
            <a:avLst/>
          </a:prstGeom>
        </p:spPr>
        <p:txBody>
          <a:bodyPr wrap="square">
            <a:spAutoFit/>
          </a:bodyPr>
          <a:lstStyle/>
          <a:p>
            <a:r>
              <a:rPr lang="fr-FR" dirty="0"/>
              <a:t>Mise en place d’un système </a:t>
            </a:r>
            <a:r>
              <a:rPr lang="fr-FR" b="1" dirty="0"/>
              <a:t>de bonus/malus </a:t>
            </a:r>
            <a:r>
              <a:rPr lang="fr-FR" dirty="0"/>
              <a:t>selon que la note du CE est inférieure ou supérieure à 10/20.</a:t>
            </a:r>
          </a:p>
          <a:p>
            <a:r>
              <a:rPr lang="fr-FR" b="1" dirty="0"/>
              <a:t>Les points ( en + ou – 10) sont affectés d'un coefficient 2 </a:t>
            </a:r>
            <a:r>
              <a:rPr lang="fr-FR" dirty="0"/>
              <a:t>et soit ajoutés soit soustraits </a:t>
            </a:r>
            <a:r>
              <a:rPr lang="fr-FR" b="1" dirty="0"/>
              <a:t>au total des points obtenus aux épreuves </a:t>
            </a:r>
            <a:r>
              <a:rPr lang="fr-FR" dirty="0"/>
              <a:t>avant calcul de la moyenne. Ça évite d'affecter une note à une unité certificative comme pour le CAP et évite de modifier tous les arrêtés des différentes spécialités du bac pro..... Au final ça minimise le poids du CE sur l’obtention de l’examen. </a:t>
            </a:r>
          </a:p>
          <a:p>
            <a:r>
              <a:rPr lang="fr-FR" dirty="0"/>
              <a:t>La note de chef d’œuvre reste acquise en cas de redoublement si elle est supérieure à 10.</a:t>
            </a:r>
          </a:p>
        </p:txBody>
      </p:sp>
      <p:pic>
        <p:nvPicPr>
          <p:cNvPr id="11" name="Image 10"/>
          <p:cNvPicPr/>
          <p:nvPr/>
        </p:nvPicPr>
        <p:blipFill>
          <a:blip r:embed="rId3" cstate="print">
            <a:extLst>
              <a:ext uri="{28A0092B-C50C-407E-A947-70E740481C1C}">
                <a14:useLocalDpi xmlns:a14="http://schemas.microsoft.com/office/drawing/2010/main" val="0"/>
              </a:ext>
            </a:extLst>
          </a:blip>
          <a:stretch>
            <a:fillRect/>
          </a:stretch>
        </p:blipFill>
        <p:spPr>
          <a:xfrm>
            <a:off x="11141121" y="-1"/>
            <a:ext cx="1050879" cy="1627223"/>
          </a:xfrm>
          <a:prstGeom prst="rect">
            <a:avLst/>
          </a:prstGeom>
        </p:spPr>
      </p:pic>
      <p:sp>
        <p:nvSpPr>
          <p:cNvPr id="12" name="Flèche droite 11"/>
          <p:cNvSpPr/>
          <p:nvPr/>
        </p:nvSpPr>
        <p:spPr>
          <a:xfrm>
            <a:off x="2720017" y="1207543"/>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droite 12"/>
          <p:cNvSpPr/>
          <p:nvPr/>
        </p:nvSpPr>
        <p:spPr>
          <a:xfrm>
            <a:off x="2720017" y="2627786"/>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 name="Image 13">
            <a:extLst>
              <a:ext uri="{FF2B5EF4-FFF2-40B4-BE49-F238E27FC236}">
                <a16:creationId xmlns:a16="http://schemas.microsoft.com/office/drawing/2014/main" id="{B78D27D3-65C9-42B9-96C6-A11C2E623C31}"/>
              </a:ext>
            </a:extLst>
          </p:cNvPr>
          <p:cNvPicPr>
            <a:picLocks noChangeAspect="1"/>
          </p:cNvPicPr>
          <p:nvPr/>
        </p:nvPicPr>
        <p:blipFill>
          <a:blip r:embed="rId4"/>
          <a:stretch>
            <a:fillRect/>
          </a:stretch>
        </p:blipFill>
        <p:spPr>
          <a:xfrm>
            <a:off x="7341034" y="3687415"/>
            <a:ext cx="1108940" cy="479062"/>
          </a:xfrm>
          <a:prstGeom prst="rect">
            <a:avLst/>
          </a:prstGeom>
        </p:spPr>
      </p:pic>
      <p:pic>
        <p:nvPicPr>
          <p:cNvPr id="15" name="Image 14">
            <a:extLst>
              <a:ext uri="{FF2B5EF4-FFF2-40B4-BE49-F238E27FC236}">
                <a16:creationId xmlns:a16="http://schemas.microsoft.com/office/drawing/2014/main" id="{B78D27D3-65C9-42B9-96C6-A11C2E623C31}"/>
              </a:ext>
            </a:extLst>
          </p:cNvPr>
          <p:cNvPicPr>
            <a:picLocks noChangeAspect="1"/>
          </p:cNvPicPr>
          <p:nvPr/>
        </p:nvPicPr>
        <p:blipFill>
          <a:blip r:embed="rId4"/>
          <a:stretch>
            <a:fillRect/>
          </a:stretch>
        </p:blipFill>
        <p:spPr>
          <a:xfrm>
            <a:off x="10841510" y="5703829"/>
            <a:ext cx="1108940" cy="479062"/>
          </a:xfrm>
          <a:prstGeom prst="rect">
            <a:avLst/>
          </a:prstGeom>
        </p:spPr>
      </p:pic>
      <p:sp>
        <p:nvSpPr>
          <p:cNvPr id="16" name="ZoneTexte 15">
            <a:extLst>
              <a:ext uri="{FF2B5EF4-FFF2-40B4-BE49-F238E27FC236}">
                <a16:creationId xmlns:a16="http://schemas.microsoft.com/office/drawing/2014/main" id="{516404F3-CCA1-43CC-8445-10AF0A2254A3}"/>
              </a:ext>
            </a:extLst>
          </p:cNvPr>
          <p:cNvSpPr txBox="1"/>
          <p:nvPr/>
        </p:nvSpPr>
        <p:spPr>
          <a:xfrm>
            <a:off x="3330030" y="707167"/>
            <a:ext cx="5854874" cy="369332"/>
          </a:xfrm>
          <a:prstGeom prst="rect">
            <a:avLst/>
          </a:prstGeom>
          <a:noFill/>
        </p:spPr>
        <p:txBody>
          <a:bodyPr wrap="square" rtlCol="0">
            <a:spAutoFit/>
          </a:bodyPr>
          <a:lstStyle/>
          <a:p>
            <a:r>
              <a:rPr lang="fr-FR" b="1" dirty="0"/>
              <a:t>Texte de référence : </a:t>
            </a:r>
            <a:r>
              <a:rPr lang="fr-FR" i="1" dirty="0"/>
              <a:t>En attente de publication</a:t>
            </a:r>
          </a:p>
        </p:txBody>
      </p:sp>
    </p:spTree>
    <p:extLst>
      <p:ext uri="{BB962C8B-B14F-4D97-AF65-F5344CB8AC3E}">
        <p14:creationId xmlns:p14="http://schemas.microsoft.com/office/powerpoint/2010/main" val="366223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par>
                                <p:cTn id="27" presetID="26"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down)">
                                      <p:cBhvr>
                                        <p:cTn id="29" dur="580">
                                          <p:stCondLst>
                                            <p:cond delay="0"/>
                                          </p:stCondLst>
                                        </p:cTn>
                                        <p:tgtEl>
                                          <p:spTgt spid="14"/>
                                        </p:tgtEl>
                                      </p:cBhvr>
                                    </p:animEffect>
                                    <p:anim calcmode="lin" valueType="num">
                                      <p:cBhvr>
                                        <p:cTn id="3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5" dur="26">
                                          <p:stCondLst>
                                            <p:cond delay="650"/>
                                          </p:stCondLst>
                                        </p:cTn>
                                        <p:tgtEl>
                                          <p:spTgt spid="14"/>
                                        </p:tgtEl>
                                      </p:cBhvr>
                                      <p:to x="100000" y="60000"/>
                                    </p:animScale>
                                    <p:animScale>
                                      <p:cBhvr>
                                        <p:cTn id="36" dur="166" decel="50000">
                                          <p:stCondLst>
                                            <p:cond delay="676"/>
                                          </p:stCondLst>
                                        </p:cTn>
                                        <p:tgtEl>
                                          <p:spTgt spid="14"/>
                                        </p:tgtEl>
                                      </p:cBhvr>
                                      <p:to x="100000" y="100000"/>
                                    </p:animScale>
                                    <p:animScale>
                                      <p:cBhvr>
                                        <p:cTn id="37" dur="26">
                                          <p:stCondLst>
                                            <p:cond delay="1312"/>
                                          </p:stCondLst>
                                        </p:cTn>
                                        <p:tgtEl>
                                          <p:spTgt spid="14"/>
                                        </p:tgtEl>
                                      </p:cBhvr>
                                      <p:to x="100000" y="80000"/>
                                    </p:animScale>
                                    <p:animScale>
                                      <p:cBhvr>
                                        <p:cTn id="38" dur="166" decel="50000">
                                          <p:stCondLst>
                                            <p:cond delay="1338"/>
                                          </p:stCondLst>
                                        </p:cTn>
                                        <p:tgtEl>
                                          <p:spTgt spid="14"/>
                                        </p:tgtEl>
                                      </p:cBhvr>
                                      <p:to x="100000" y="100000"/>
                                    </p:animScale>
                                    <p:animScale>
                                      <p:cBhvr>
                                        <p:cTn id="39" dur="26">
                                          <p:stCondLst>
                                            <p:cond delay="1642"/>
                                          </p:stCondLst>
                                        </p:cTn>
                                        <p:tgtEl>
                                          <p:spTgt spid="14"/>
                                        </p:tgtEl>
                                      </p:cBhvr>
                                      <p:to x="100000" y="90000"/>
                                    </p:animScale>
                                    <p:animScale>
                                      <p:cBhvr>
                                        <p:cTn id="40" dur="166" decel="50000">
                                          <p:stCondLst>
                                            <p:cond delay="1668"/>
                                          </p:stCondLst>
                                        </p:cTn>
                                        <p:tgtEl>
                                          <p:spTgt spid="14"/>
                                        </p:tgtEl>
                                      </p:cBhvr>
                                      <p:to x="100000" y="100000"/>
                                    </p:animScale>
                                    <p:animScale>
                                      <p:cBhvr>
                                        <p:cTn id="41" dur="26">
                                          <p:stCondLst>
                                            <p:cond delay="1808"/>
                                          </p:stCondLst>
                                        </p:cTn>
                                        <p:tgtEl>
                                          <p:spTgt spid="14"/>
                                        </p:tgtEl>
                                      </p:cBhvr>
                                      <p:to x="100000" y="95000"/>
                                    </p:animScale>
                                    <p:animScale>
                                      <p:cBhvr>
                                        <p:cTn id="42" dur="166" decel="50000">
                                          <p:stCondLst>
                                            <p:cond delay="1834"/>
                                          </p:stCondLst>
                                        </p:cTn>
                                        <p:tgtEl>
                                          <p:spTgt spid="14"/>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par>
                                <p:cTn id="48" presetID="26" presetClass="entr" presetSubtype="0" fill="hold"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down)">
                                      <p:cBhvr>
                                        <p:cTn id="50" dur="580">
                                          <p:stCondLst>
                                            <p:cond delay="0"/>
                                          </p:stCondLst>
                                        </p:cTn>
                                        <p:tgtEl>
                                          <p:spTgt spid="15"/>
                                        </p:tgtEl>
                                      </p:cBhvr>
                                    </p:animEffect>
                                    <p:anim calcmode="lin" valueType="num">
                                      <p:cBhvr>
                                        <p:cTn id="51"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56" dur="26">
                                          <p:stCondLst>
                                            <p:cond delay="650"/>
                                          </p:stCondLst>
                                        </p:cTn>
                                        <p:tgtEl>
                                          <p:spTgt spid="15"/>
                                        </p:tgtEl>
                                      </p:cBhvr>
                                      <p:to x="100000" y="60000"/>
                                    </p:animScale>
                                    <p:animScale>
                                      <p:cBhvr>
                                        <p:cTn id="57" dur="166" decel="50000">
                                          <p:stCondLst>
                                            <p:cond delay="676"/>
                                          </p:stCondLst>
                                        </p:cTn>
                                        <p:tgtEl>
                                          <p:spTgt spid="15"/>
                                        </p:tgtEl>
                                      </p:cBhvr>
                                      <p:to x="100000" y="100000"/>
                                    </p:animScale>
                                    <p:animScale>
                                      <p:cBhvr>
                                        <p:cTn id="58" dur="26">
                                          <p:stCondLst>
                                            <p:cond delay="1312"/>
                                          </p:stCondLst>
                                        </p:cTn>
                                        <p:tgtEl>
                                          <p:spTgt spid="15"/>
                                        </p:tgtEl>
                                      </p:cBhvr>
                                      <p:to x="100000" y="80000"/>
                                    </p:animScale>
                                    <p:animScale>
                                      <p:cBhvr>
                                        <p:cTn id="59" dur="166" decel="50000">
                                          <p:stCondLst>
                                            <p:cond delay="1338"/>
                                          </p:stCondLst>
                                        </p:cTn>
                                        <p:tgtEl>
                                          <p:spTgt spid="15"/>
                                        </p:tgtEl>
                                      </p:cBhvr>
                                      <p:to x="100000" y="100000"/>
                                    </p:animScale>
                                    <p:animScale>
                                      <p:cBhvr>
                                        <p:cTn id="60" dur="26">
                                          <p:stCondLst>
                                            <p:cond delay="1642"/>
                                          </p:stCondLst>
                                        </p:cTn>
                                        <p:tgtEl>
                                          <p:spTgt spid="15"/>
                                        </p:tgtEl>
                                      </p:cBhvr>
                                      <p:to x="100000" y="90000"/>
                                    </p:animScale>
                                    <p:animScale>
                                      <p:cBhvr>
                                        <p:cTn id="61" dur="166" decel="50000">
                                          <p:stCondLst>
                                            <p:cond delay="1668"/>
                                          </p:stCondLst>
                                        </p:cTn>
                                        <p:tgtEl>
                                          <p:spTgt spid="15"/>
                                        </p:tgtEl>
                                      </p:cBhvr>
                                      <p:to x="100000" y="100000"/>
                                    </p:animScale>
                                    <p:animScale>
                                      <p:cBhvr>
                                        <p:cTn id="62" dur="26">
                                          <p:stCondLst>
                                            <p:cond delay="1808"/>
                                          </p:stCondLst>
                                        </p:cTn>
                                        <p:tgtEl>
                                          <p:spTgt spid="15"/>
                                        </p:tgtEl>
                                      </p:cBhvr>
                                      <p:to x="100000" y="95000"/>
                                    </p:animScale>
                                    <p:animScale>
                                      <p:cBhvr>
                                        <p:cTn id="63" dur="166" decel="50000">
                                          <p:stCondLst>
                                            <p:cond delay="1834"/>
                                          </p:stCondLst>
                                        </p:cTn>
                                        <p:tgtEl>
                                          <p:spTgt spid="15"/>
                                        </p:tgtEl>
                                      </p:cBhvr>
                                      <p:to x="100000" y="100000"/>
                                    </p:animScale>
                                  </p:childTnLst>
                                </p:cTn>
                              </p:par>
                              <p:par>
                                <p:cTn id="64" presetID="10" presetClass="entr" presetSubtype="0" fill="hold" grpId="0"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2" grpId="0" animBg="1"/>
      <p:bldP spid="13" grpId="0" animBg="1"/>
      <p:bldP spid="16"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403</Words>
  <Application>Microsoft Office PowerPoint</Application>
  <PresentationFormat>Grand écran</PresentationFormat>
  <Paragraphs>27</Paragraphs>
  <Slides>2</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g5070</dc:creator>
  <cp:lastModifiedBy>cats prinz</cp:lastModifiedBy>
  <cp:revision>45</cp:revision>
  <dcterms:created xsi:type="dcterms:W3CDTF">2019-09-18T12:21:25Z</dcterms:created>
  <dcterms:modified xsi:type="dcterms:W3CDTF">2020-08-26T18:02:08Z</dcterms:modified>
</cp:coreProperties>
</file>