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36B0D-1084-4A90-A788-A8B1516E2618}" type="datetimeFigureOut">
              <a:rPr lang="fr-FR" smtClean="0"/>
              <a:t>05/07/2020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AA93B-710C-4074-9A75-E22A48A005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232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AA93B-710C-4074-9A75-E22A48A005F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679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Sur la composition du jury la CGT a obtenu</a:t>
            </a:r>
            <a:r>
              <a:rPr lang="fr-FR" baseline="0" dirty="0"/>
              <a:t> que au moins de des deux enseignants a le jeune en formation.</a:t>
            </a:r>
          </a:p>
          <a:p>
            <a:r>
              <a:rPr lang="fr-FR" baseline="0" dirty="0"/>
              <a:t>Sur le coefficient la CGT a obtenu qu’il soit de 1, alors que les autres OS demandaient 2 pour valoriser le dispositif.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AA93B-710C-4074-9A75-E22A48A005F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278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4B56-83AB-46EE-89A3-B8C2D535B4A6}" type="datetimeFigureOut">
              <a:rPr lang="fr-FR" smtClean="0"/>
              <a:t>05/07/2020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009B-02BA-4B3E-ACFB-CD996898BB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729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4B56-83AB-46EE-89A3-B8C2D535B4A6}" type="datetimeFigureOut">
              <a:rPr lang="fr-FR" smtClean="0"/>
              <a:t>05/07/2020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009B-02BA-4B3E-ACFB-CD996898BB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752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4B56-83AB-46EE-89A3-B8C2D535B4A6}" type="datetimeFigureOut">
              <a:rPr lang="fr-FR" smtClean="0"/>
              <a:t>05/07/2020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009B-02BA-4B3E-ACFB-CD996898BB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317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4B56-83AB-46EE-89A3-B8C2D535B4A6}" type="datetimeFigureOut">
              <a:rPr lang="fr-FR" smtClean="0"/>
              <a:t>05/07/2020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009B-02BA-4B3E-ACFB-CD996898BB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09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4B56-83AB-46EE-89A3-B8C2D535B4A6}" type="datetimeFigureOut">
              <a:rPr lang="fr-FR" smtClean="0"/>
              <a:t>05/07/2020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009B-02BA-4B3E-ACFB-CD996898BB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680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4B56-83AB-46EE-89A3-B8C2D535B4A6}" type="datetimeFigureOut">
              <a:rPr lang="fr-FR" smtClean="0"/>
              <a:t>05/07/2020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009B-02BA-4B3E-ACFB-CD996898BB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29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4B56-83AB-46EE-89A3-B8C2D535B4A6}" type="datetimeFigureOut">
              <a:rPr lang="fr-FR" smtClean="0"/>
              <a:t>05/07/2020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009B-02BA-4B3E-ACFB-CD996898BB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40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4B56-83AB-46EE-89A3-B8C2D535B4A6}" type="datetimeFigureOut">
              <a:rPr lang="fr-FR" smtClean="0"/>
              <a:t>05/07/2020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009B-02BA-4B3E-ACFB-CD996898BB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44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4B56-83AB-46EE-89A3-B8C2D535B4A6}" type="datetimeFigureOut">
              <a:rPr lang="fr-FR" smtClean="0"/>
              <a:t>05/07/2020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009B-02BA-4B3E-ACFB-CD996898BB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15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4B56-83AB-46EE-89A3-B8C2D535B4A6}" type="datetimeFigureOut">
              <a:rPr lang="fr-FR" smtClean="0"/>
              <a:t>05/07/2020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009B-02BA-4B3E-ACFB-CD996898BB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45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4B56-83AB-46EE-89A3-B8C2D535B4A6}" type="datetimeFigureOut">
              <a:rPr lang="fr-FR" smtClean="0"/>
              <a:t>05/07/2020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009B-02BA-4B3E-ACFB-CD996898BB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14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14B56-83AB-46EE-89A3-B8C2D535B4A6}" type="datetimeFigureOut">
              <a:rPr lang="fr-FR" smtClean="0"/>
              <a:t>05/07/2020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6009B-02BA-4B3E-ACFB-CD996898BB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12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731215" y="325693"/>
            <a:ext cx="4716869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/>
              <a:t>LE CHEF D’ŒUVRE CAP : UNE USINE A GAZ </a:t>
            </a:r>
          </a:p>
        </p:txBody>
      </p:sp>
      <p:sp>
        <p:nvSpPr>
          <p:cNvPr id="5" name="Rectangle 4"/>
          <p:cNvSpPr/>
          <p:nvPr/>
        </p:nvSpPr>
        <p:spPr>
          <a:xfrm>
            <a:off x="436730" y="1043507"/>
            <a:ext cx="646393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b="1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Définition INSTITUTIONNELLE du chef d’œuvre</a:t>
            </a:r>
            <a:endParaRPr lang="fr-FR" dirty="0">
              <a:effectLst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La réalisation du chef-d’œuvre est  liée à </a:t>
            </a:r>
            <a:r>
              <a:rPr lang="fr-FR" dirty="0">
                <a:ea typeface="Times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 SPÉCIALITÉ du CAP préparé.</a:t>
            </a:r>
          </a:p>
          <a:p>
            <a:r>
              <a:rPr lang="fr-FR" dirty="0"/>
              <a:t>Production qui prend appui sur une démarche de projet PLURIDISCIPLINAIRE. Elle</a:t>
            </a: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 peut être matérielle ou immatérielle. Le chef-d’œuvre peut avoir une dimension COLLECTIVE OU INDIVIDUELLE. </a:t>
            </a:r>
          </a:p>
          <a:p>
            <a:pPr algn="just">
              <a:spcAft>
                <a:spcPts val="0"/>
              </a:spcAft>
            </a:pP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8" name="Imag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1121" y="-1"/>
            <a:ext cx="1050879" cy="1627223"/>
          </a:xfrm>
          <a:prstGeom prst="rect">
            <a:avLst/>
          </a:prstGeom>
        </p:spPr>
      </p:pic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0" y="4743151"/>
            <a:ext cx="12179300" cy="2146344"/>
          </a:xfrm>
          <a:prstGeom prst="flowChartManualInpu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10" name="Picture 3" descr="megaphone-noisy_318-822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29283"/>
            <a:ext cx="1088165" cy="805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2204684" y="3675007"/>
            <a:ext cx="2663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LES MOYENS HORAIRES</a:t>
            </a:r>
          </a:p>
          <a:p>
            <a:r>
              <a:rPr lang="fr-FR" dirty="0"/>
              <a:t>CAP: 3h élèves/6h profs</a:t>
            </a:r>
          </a:p>
          <a:p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7802305" y="1736003"/>
            <a:ext cx="362066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Art 6 de l’arrêté « Pour la réalisation du chef d’œuvre, la </a:t>
            </a:r>
            <a:r>
              <a:rPr lang="fr-FR" b="1" dirty="0"/>
              <a:t>dotation horaire professeur est égale au double du volume horaire élève »</a:t>
            </a:r>
            <a:r>
              <a:rPr lang="fr-FR" dirty="0"/>
              <a:t> : </a:t>
            </a:r>
            <a:r>
              <a:rPr lang="fr-FR" b="1" dirty="0"/>
              <a:t>la dotation professeurs est égale à 6h. </a:t>
            </a:r>
            <a:r>
              <a:rPr lang="fr-FR" dirty="0"/>
              <a:t>Dans la grille horaire en annexe le (c) dit « </a:t>
            </a:r>
            <a:r>
              <a:rPr lang="fr-FR" b="1" dirty="0"/>
              <a:t>horaire donnant droit au dédoublement</a:t>
            </a:r>
            <a:r>
              <a:rPr lang="fr-FR" dirty="0"/>
              <a:t> (donc groupe) </a:t>
            </a:r>
            <a:r>
              <a:rPr lang="fr-FR" b="1" dirty="0"/>
              <a:t>de la dotation horaire professeur</a:t>
            </a:r>
            <a:r>
              <a:rPr lang="fr-FR" dirty="0"/>
              <a:t> </a:t>
            </a:r>
            <a:r>
              <a:rPr lang="fr-FR" b="1" dirty="0"/>
              <a:t>sans condition de seuil</a:t>
            </a:r>
            <a:r>
              <a:rPr lang="fr-FR" dirty="0"/>
              <a:t> </a:t>
            </a:r>
          </a:p>
        </p:txBody>
      </p:sp>
      <p:sp>
        <p:nvSpPr>
          <p:cNvPr id="15" name="Flèche droite 14"/>
          <p:cNvSpPr/>
          <p:nvPr/>
        </p:nvSpPr>
        <p:spPr>
          <a:xfrm>
            <a:off x="633441" y="1118841"/>
            <a:ext cx="618979" cy="23416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>
            <a:off x="6900661" y="1840124"/>
            <a:ext cx="618979" cy="23416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16"/>
          <p:cNvSpPr/>
          <p:nvPr/>
        </p:nvSpPr>
        <p:spPr>
          <a:xfrm>
            <a:off x="1336561" y="3745559"/>
            <a:ext cx="618979" cy="23416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 rot="21315652">
            <a:off x="1367208" y="5953772"/>
            <a:ext cx="618979" cy="23416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 rot="21447811">
            <a:off x="2903211" y="5469277"/>
            <a:ext cx="70928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/>
              <a:t>ABSENCE D’HEURES DE CONCERTATION ET DE DÉDOUBLEMENTS </a:t>
            </a:r>
          </a:p>
          <a:p>
            <a:r>
              <a:rPr lang="fr-FR" sz="2000" b="1" i="1" dirty="0"/>
              <a:t>SURCHARGE DE TRAVAIL : EVALUATION </a:t>
            </a:r>
          </a:p>
          <a:p>
            <a:r>
              <a:rPr lang="fr-FR" sz="2000" b="1" i="1" dirty="0"/>
              <a:t>ANNUALISATION  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811701F-F8C6-4AA7-943F-AABEB705A5AC}"/>
              </a:ext>
            </a:extLst>
          </p:cNvPr>
          <p:cNvSpPr txBox="1"/>
          <p:nvPr/>
        </p:nvSpPr>
        <p:spPr>
          <a:xfrm>
            <a:off x="3902696" y="725803"/>
            <a:ext cx="5495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Texte de référence : Circulaire n° 2020-039 du 14.02.2020</a:t>
            </a:r>
          </a:p>
        </p:txBody>
      </p:sp>
      <p:sp>
        <p:nvSpPr>
          <p:cNvPr id="20" name="Flèche droite 16">
            <a:extLst>
              <a:ext uri="{FF2B5EF4-FFF2-40B4-BE49-F238E27FC236}">
                <a16:creationId xmlns:a16="http://schemas.microsoft.com/office/drawing/2014/main" id="{508DE750-9380-4E48-B259-5087CDEEA2C5}"/>
              </a:ext>
            </a:extLst>
          </p:cNvPr>
          <p:cNvSpPr/>
          <p:nvPr/>
        </p:nvSpPr>
        <p:spPr>
          <a:xfrm>
            <a:off x="1336560" y="4508989"/>
            <a:ext cx="618979" cy="23416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59B7131-ABD2-4C27-B360-2C305D4055DB}"/>
              </a:ext>
            </a:extLst>
          </p:cNvPr>
          <p:cNvSpPr txBox="1"/>
          <p:nvPr/>
        </p:nvSpPr>
        <p:spPr>
          <a:xfrm>
            <a:off x="2204683" y="4272414"/>
            <a:ext cx="2663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LES MOYENS FINANCIERS:</a:t>
            </a:r>
          </a:p>
          <a:p>
            <a:r>
              <a:rPr lang="fr-FR" b="1" dirty="0"/>
              <a:t>Budget de l’établissement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169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" grpId="0"/>
      <p:bldP spid="15" grpId="0" animBg="1"/>
      <p:bldP spid="16" grpId="0" animBg="1"/>
      <p:bldP spid="17" grpId="0" animBg="1"/>
      <p:bldP spid="14" grpId="0" animBg="1"/>
      <p:bldP spid="18" grpId="0"/>
      <p:bldP spid="19" grpId="0"/>
      <p:bldP spid="20" grpId="0" animBg="1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2052" y="205824"/>
            <a:ext cx="728199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fr-FR" b="1" dirty="0">
                <a:effectLst/>
                <a:ea typeface="Times" panose="02020603050405020304" pitchFamily="18" charset="0"/>
              </a:rPr>
              <a:t>Evaluation du chef d’œuvre en </a:t>
            </a:r>
            <a:r>
              <a:rPr lang="fr-FR" b="1" dirty="0"/>
              <a:t>CAP : </a:t>
            </a: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pas une unité certificative du diplôme</a:t>
            </a:r>
            <a:r>
              <a:rPr lang="fr-FR" b="1" dirty="0"/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3530508" y="1207369"/>
            <a:ext cx="5846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effectLst/>
                <a:ea typeface="Times" panose="02020603050405020304" pitchFamily="18" charset="0"/>
              </a:rPr>
              <a:t>L’ÉVALUATION SUR LE LIVRET SCOLAIRE OU DE FORMATION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09798" y="1698886"/>
            <a:ext cx="11186021" cy="1347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fr-FR" dirty="0">
                <a:ea typeface="Times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valuation sur l’ensemble du cursus, </a:t>
            </a:r>
            <a:r>
              <a:rPr lang="fr-FR" b="1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appréciations et</a:t>
            </a:r>
            <a:r>
              <a:rPr lang="fr-FR" b="1" dirty="0">
                <a:solidFill>
                  <a:srgbClr val="943634"/>
                </a:solidFill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notes </a:t>
            </a: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portées sur le livret scolaire ou le livret de formation du candidat (</a:t>
            </a:r>
            <a:r>
              <a:rPr lang="fr-FR" dirty="0">
                <a:ea typeface="Times" panose="02020603050405020304" pitchFamily="18" charset="0"/>
                <a:cs typeface="Times New Roman" panose="02020603050405020304" pitchFamily="18" charset="0"/>
              </a:rPr>
              <a:t>sur les 2 ans </a:t>
            </a: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), combinée à égale proportion avec la note </a:t>
            </a:r>
            <a:r>
              <a:rPr lang="fr-FR" dirty="0">
                <a:ea typeface="Times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 l’oral de présentation de fin de cursus.( 50% + 50%) La note retenue pour le livret = la moyenne des évaluations réalisées sur le chef d’œuvre sur le parcours y compris l’oral.</a:t>
            </a:r>
          </a:p>
        </p:txBody>
      </p:sp>
      <p:sp>
        <p:nvSpPr>
          <p:cNvPr id="8" name="Rectangle 7"/>
          <p:cNvSpPr/>
          <p:nvPr/>
        </p:nvSpPr>
        <p:spPr>
          <a:xfrm>
            <a:off x="3865004" y="2986025"/>
            <a:ext cx="44619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effectLst/>
                <a:ea typeface="Times" panose="02020603050405020304" pitchFamily="18" charset="0"/>
              </a:rPr>
              <a:t>L’ORAL DE PRÉSENTATION EN FIN DE CURSUS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480557" y="3472063"/>
            <a:ext cx="11518712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A partir du mois de mai</a:t>
            </a:r>
            <a:r>
              <a:rPr lang="fr-FR" dirty="0">
                <a:ea typeface="Times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fr-FR" b="1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Conduit par deux enseignants </a:t>
            </a: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( 1 général et 1 professionnel) dont l’un a suivi</a:t>
            </a:r>
            <a:r>
              <a:rPr lang="fr-FR" b="1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 la réalisation du chef-d’œuvre</a:t>
            </a: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dirty="0"/>
              <a:t>Durée de 10 minutes, 5 minutes de présentation et 5 minutes de questionnement. Document de cinq pages maximum qui n’est pas évalué et qui sert d’appui pour l’oral.</a:t>
            </a:r>
            <a:endParaRPr lang="fr-FR" dirty="0">
              <a:effectLst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9798" y="4721271"/>
            <a:ext cx="11495339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La note relative au chef d’œuvre est intégrée au calcul de la moyenne permettant la délivrance du diplôme. </a:t>
            </a:r>
            <a:endParaRPr lang="fr-FR" sz="1600" dirty="0">
              <a:effectLst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effectLst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Coefficient </a:t>
            </a:r>
            <a:r>
              <a:rPr lang="fr-FR" b="1" i="1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« 1 »</a:t>
            </a:r>
            <a:r>
              <a:rPr lang="fr-FR" b="1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effectLst/>
                <a:ea typeface="Times" panose="02020603050405020304" pitchFamily="18" charset="0"/>
                <a:cs typeface="Times New Roman" panose="02020603050405020304" pitchFamily="18" charset="0"/>
              </a:rPr>
              <a:t>s’imputant sur celui de l’unité professionnelle dotée du plus fort coefficient dans la spécialité de diplôme présentée par le candidat et ces points abondent le total des points obtenus à cette unité professionnelle. </a:t>
            </a:r>
          </a:p>
          <a:p>
            <a:pPr algn="just"/>
            <a:r>
              <a:rPr lang="fr-FR" dirty="0"/>
              <a:t>En cas de redoublement : la note de chef d’œuvre reste acquise si supérieure à 10, sinon le sujet peut être conservé et amélioré. </a:t>
            </a:r>
          </a:p>
          <a:p>
            <a:pPr algn="just">
              <a:spcAft>
                <a:spcPts val="0"/>
              </a:spcAft>
            </a:pPr>
            <a:endParaRPr lang="fr-FR" sz="1600" dirty="0">
              <a:effectLst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Imag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1121" y="-1"/>
            <a:ext cx="1050879" cy="1627223"/>
          </a:xfrm>
          <a:prstGeom prst="rect">
            <a:avLst/>
          </a:prstGeom>
        </p:spPr>
      </p:pic>
      <p:sp>
        <p:nvSpPr>
          <p:cNvPr id="12" name="Flèche droite 11"/>
          <p:cNvSpPr/>
          <p:nvPr/>
        </p:nvSpPr>
        <p:spPr>
          <a:xfrm>
            <a:off x="2670455" y="1274954"/>
            <a:ext cx="618979" cy="23416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2670454" y="3053610"/>
            <a:ext cx="618979" cy="23416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B78D27D3-65C9-42B9-96C6-A11C2E623C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8055" y="4157686"/>
            <a:ext cx="1108940" cy="479062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B78D27D3-65C9-42B9-96C6-A11C2E623C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0692" y="6173114"/>
            <a:ext cx="1108940" cy="479062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F2F93507-2FB8-4A38-8187-BFB1A5A1C27E}"/>
              </a:ext>
            </a:extLst>
          </p:cNvPr>
          <p:cNvSpPr txBox="1"/>
          <p:nvPr/>
        </p:nvSpPr>
        <p:spPr>
          <a:xfrm>
            <a:off x="2979943" y="549756"/>
            <a:ext cx="6133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Texte de référence : Circulaire N° 2020-039 du 14.02.2020</a:t>
            </a:r>
          </a:p>
        </p:txBody>
      </p:sp>
    </p:spTree>
    <p:extLst>
      <p:ext uri="{BB962C8B-B14F-4D97-AF65-F5344CB8AC3E}">
        <p14:creationId xmlns:p14="http://schemas.microsoft.com/office/powerpoint/2010/main" val="366223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 animBg="1"/>
      <p:bldP spid="13" grpId="0" animBg="1"/>
      <p:bldP spid="1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460</Words>
  <Application>Microsoft Office PowerPoint</Application>
  <PresentationFormat>Grand écran</PresentationFormat>
  <Paragraphs>29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g5070</dc:creator>
  <cp:lastModifiedBy>cats prinz</cp:lastModifiedBy>
  <cp:revision>36</cp:revision>
  <dcterms:created xsi:type="dcterms:W3CDTF">2019-09-18T12:21:25Z</dcterms:created>
  <dcterms:modified xsi:type="dcterms:W3CDTF">2020-07-05T16:47:19Z</dcterms:modified>
</cp:coreProperties>
</file>